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3" r:id="rId6"/>
    <p:sldId id="272" r:id="rId7"/>
    <p:sldId id="260" r:id="rId8"/>
    <p:sldId id="261" r:id="rId9"/>
    <p:sldId id="274" r:id="rId10"/>
    <p:sldId id="275" r:id="rId11"/>
    <p:sldId id="263" r:id="rId12"/>
    <p:sldId id="264" r:id="rId13"/>
    <p:sldId id="266" r:id="rId14"/>
    <p:sldId id="265" r:id="rId15"/>
    <p:sldId id="267" r:id="rId16"/>
    <p:sldId id="269" r:id="rId17"/>
    <p:sldId id="270" r:id="rId18"/>
    <p:sldId id="26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99CC"/>
    <a:srgbClr val="99FF66"/>
    <a:srgbClr val="FFCC66"/>
    <a:srgbClr val="00FFFF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9466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28D00-8418-4995-93FC-960AD935A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72058-287D-4694-BCA0-28F634A4C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DCD2-DFC5-46D1-A5EE-3CC4FB30D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8C1E-5FA2-485D-8DCA-E263C1D85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E2F7-9616-4EB2-9B82-45F45DD5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5178-D194-4329-9857-E257980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2A1F-5950-43AB-9038-B3B542B84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0D97-8ED7-4687-A87F-23B80FA94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7FDE-67DE-4512-A2C2-B3AC9055E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C57E0-DDFD-4E88-BCC1-A7A68431A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FE0D7-C7D6-4D36-AFCF-710B13A91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D784E6-9DD5-4CEC-BCAC-483D8362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0"/>
            <a:ext cx="8272462" cy="5000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Lattice Energy &amp; the Born-Haber Cycle</a:t>
            </a: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57188" y="571500"/>
            <a:ext cx="8572500" cy="3108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en-GB" sz="1400" b="1">
                <a:solidFill>
                  <a:schemeClr val="accent1"/>
                </a:solidFill>
              </a:rPr>
              <a:t>g.	recall the stages involved in the formation of a solid ionic crystal from its elements and that this leads to a measured value for the lattice energy (students will not be expected to draw the full Born-Haber cycles)</a:t>
            </a:r>
          </a:p>
          <a:p>
            <a:pPr marL="361950" indent="-361950"/>
            <a:r>
              <a:rPr lang="en-GB" sz="1400" b="1">
                <a:solidFill>
                  <a:schemeClr val="accent1"/>
                </a:solidFill>
              </a:rPr>
              <a:t>h.	test the ionic model for ionic bonding of a particular compound by comparison of lattice energies obtained from the experimental values used in Born-Haber cycles, with provided values calculated from electrostatic theory </a:t>
            </a:r>
          </a:p>
          <a:p>
            <a:pPr marL="361950" indent="-361950"/>
            <a:r>
              <a:rPr lang="en-GB" sz="1400" b="1">
                <a:solidFill>
                  <a:schemeClr val="accent1"/>
                </a:solidFill>
              </a:rPr>
              <a:t>i.	explain the meaning of the term polarization as applied to ions</a:t>
            </a:r>
          </a:p>
          <a:p>
            <a:pPr marL="361950" indent="-361950"/>
            <a:r>
              <a:rPr lang="en-GB" sz="1400" b="1">
                <a:solidFill>
                  <a:schemeClr val="accent1"/>
                </a:solidFill>
              </a:rPr>
              <a:t>j.	demonstrate an understanding that the polarizing power of a cation depends on its radius and charge, and the polarizability of an anion depends on its size </a:t>
            </a:r>
          </a:p>
          <a:p>
            <a:pPr marL="361950" indent="-361950"/>
            <a:r>
              <a:rPr lang="en-GB" sz="1400" b="1">
                <a:solidFill>
                  <a:schemeClr val="accent1"/>
                </a:solidFill>
              </a:rPr>
              <a:t>k.	demonstrate an understanding that polarization of anions by cations leads to some covalency in an ionic bond, based on evidence from the Born-Haber cycle</a:t>
            </a:r>
          </a:p>
          <a:p>
            <a:pPr marL="361950" indent="-361950"/>
            <a:r>
              <a:rPr lang="en-GB" sz="1400" b="1">
                <a:solidFill>
                  <a:schemeClr val="accent1"/>
                </a:solidFill>
              </a:rPr>
              <a:t>l.	use values calculated for standard heats of formation based on Born-Haber cycles to explain why particular ionic compounds exist, eg the relative stability of MgCl</a:t>
            </a:r>
            <a:r>
              <a:rPr lang="en-GB" sz="1400" b="1" baseline="-25000">
                <a:solidFill>
                  <a:schemeClr val="accent1"/>
                </a:solidFill>
              </a:rPr>
              <a:t>2</a:t>
            </a:r>
            <a:r>
              <a:rPr lang="en-GB" sz="1400" b="1">
                <a:solidFill>
                  <a:schemeClr val="accent1"/>
                </a:solidFill>
              </a:rPr>
              <a:t> over MgCl or MgCl</a:t>
            </a:r>
            <a:r>
              <a:rPr lang="en-GB" sz="1400" b="1" baseline="-25000">
                <a:solidFill>
                  <a:schemeClr val="accent1"/>
                </a:solidFill>
              </a:rPr>
              <a:t>3</a:t>
            </a:r>
            <a:r>
              <a:rPr lang="en-GB" sz="1400" b="1">
                <a:solidFill>
                  <a:schemeClr val="accent1"/>
                </a:solidFill>
              </a:rPr>
              <a:t> and NaCl over NaCl</a:t>
            </a:r>
            <a:r>
              <a:rPr lang="en-GB" sz="1400" b="1" baseline="-25000">
                <a:solidFill>
                  <a:schemeClr val="accent1"/>
                </a:solidFill>
              </a:rPr>
              <a:t>2</a:t>
            </a:r>
            <a:r>
              <a:rPr lang="en-GB" sz="1400" b="1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3857625"/>
            <a:ext cx="8572500" cy="222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/>
            <a:r>
              <a:rPr lang="en-GB" sz="2000" b="1">
                <a:solidFill>
                  <a:schemeClr val="bg1"/>
                </a:solidFill>
              </a:rPr>
              <a:t>Connector: -</a:t>
            </a:r>
          </a:p>
          <a:p>
            <a:pPr marL="357188" indent="-357188">
              <a:buFont typeface="Arial" pitchFamily="34" charset="0"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In what way are the ions arranged in most ionic compounds?</a:t>
            </a:r>
          </a:p>
          <a:p>
            <a:pPr marL="357188" indent="-357188">
              <a:buFont typeface="Arial" pitchFamily="34" charset="0"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What is the bonding force present in ionic compounds?</a:t>
            </a:r>
          </a:p>
          <a:p>
            <a:pPr marL="357188" indent="-357188">
              <a:buFont typeface="Arial" pitchFamily="34" charset="0"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Why do most ionic compounds have high melting points?</a:t>
            </a:r>
          </a:p>
          <a:p>
            <a:pPr marL="357188" indent="-357188">
              <a:buFont typeface="Arial" pitchFamily="34" charset="0"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Why is the melting temperature of magnesium oxide higher than that of magnesium chloride, even though both are almost 100% ionic?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6913562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Home learning task – calculate the heats of formation for MgCl</a:t>
            </a:r>
            <a:r>
              <a:rPr lang="en-GB" b="1" baseline="-25000">
                <a:solidFill>
                  <a:srgbClr val="FF0000"/>
                </a:solidFill>
              </a:rPr>
              <a:t>x</a:t>
            </a:r>
            <a:r>
              <a:rPr lang="en-GB" b="1">
                <a:solidFill>
                  <a:srgbClr val="FF0000"/>
                </a:solidFill>
              </a:rPr>
              <a:t> (where x=1,2 or 3) and explain why MgCl</a:t>
            </a:r>
            <a:r>
              <a:rPr lang="en-GB" b="1" baseline="-25000">
                <a:solidFill>
                  <a:srgbClr val="FF0000"/>
                </a:solidFill>
              </a:rPr>
              <a:t>2</a:t>
            </a:r>
            <a:r>
              <a:rPr lang="en-GB" b="1">
                <a:solidFill>
                  <a:srgbClr val="FF0000"/>
                </a:solidFill>
              </a:rPr>
              <a:t> is the favoured structure.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 l="11224" t="18457" r="21445" b="24690"/>
          <a:stretch>
            <a:fillRect/>
          </a:stretch>
        </p:blipFill>
        <p:spPr bwMode="auto">
          <a:xfrm>
            <a:off x="1331913" y="1628775"/>
            <a:ext cx="6840537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/>
          <a:lstStyle/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Comparing Theoretical and experimentally measured Lattice Enthalpy Values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 l="23991" t="10808" r="26546" b="23242"/>
          <a:stretch>
            <a:fillRect/>
          </a:stretch>
        </p:blipFill>
        <p:spPr bwMode="auto">
          <a:xfrm>
            <a:off x="468313" y="1052513"/>
            <a:ext cx="48244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08625" y="1125538"/>
            <a:ext cx="3311525" cy="25638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Here we see values calculated using Born-Haber diagrams compared with values obtained by scientists using Coulomb’s Law</a:t>
            </a:r>
          </a:p>
          <a:p>
            <a:endParaRPr lang="en-US" sz="1800" b="1"/>
          </a:p>
          <a:p>
            <a:r>
              <a:rPr lang="en-US" sz="1800" b="1"/>
              <a:t>Differences can be explained by Polarisation.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Polarisation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Eras Bold ITC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46405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Ionic bonds can be polarised by the cations strongly attracting the outer shell electrons of the anion.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27588" y="1412875"/>
            <a:ext cx="4316412" cy="4997450"/>
          </a:xfrm>
        </p:spPr>
        <p:txBody>
          <a:bodyPr/>
          <a:lstStyle/>
          <a:p>
            <a:pPr marL="363538" indent="-363538" eaLnBrk="1" hangingPunct="1">
              <a:buFontTx/>
              <a:buNone/>
            </a:pPr>
            <a:r>
              <a:rPr lang="en-US" sz="2000" b="1" smtClean="0">
                <a:solidFill>
                  <a:schemeClr val="accent1"/>
                </a:solidFill>
              </a:rPr>
              <a:t>What does the polarising power of a cation depend on?</a:t>
            </a:r>
          </a:p>
          <a:p>
            <a:pPr marL="363538" indent="-363538" eaLnBrk="1" hangingPunct="1"/>
            <a:r>
              <a:rPr lang="en-US" sz="2000" b="1" smtClean="0">
                <a:solidFill>
                  <a:schemeClr val="accent1"/>
                </a:solidFill>
              </a:rPr>
              <a:t>Its </a:t>
            </a:r>
            <a:r>
              <a:rPr lang="en-US" sz="2000" b="1" smtClean="0">
                <a:solidFill>
                  <a:srgbClr val="FFFF00"/>
                </a:solidFill>
              </a:rPr>
              <a:t>charge density</a:t>
            </a:r>
            <a:r>
              <a:rPr lang="en-US" sz="2000" b="1" smtClean="0">
                <a:solidFill>
                  <a:schemeClr val="accent1"/>
                </a:solidFill>
              </a:rPr>
              <a:t>, which depends on the size of the ions and its charge.</a:t>
            </a:r>
          </a:p>
          <a:p>
            <a:pPr marL="363538" indent="-363538" eaLnBrk="1" hangingPunct="1"/>
            <a:endParaRPr lang="en-US" sz="2000" b="1" smtClean="0">
              <a:solidFill>
                <a:schemeClr val="accent1"/>
              </a:solidFill>
            </a:endParaRPr>
          </a:p>
          <a:p>
            <a:pPr marL="363538" indent="-363538" eaLnBrk="1" hangingPunct="1"/>
            <a:r>
              <a:rPr lang="en-US" sz="2000" b="1" smtClean="0">
                <a:solidFill>
                  <a:schemeClr val="accent1"/>
                </a:solidFill>
              </a:rPr>
              <a:t>Smaller the ionic radius and/or the greater the charge – the greater the charge density.</a:t>
            </a:r>
          </a:p>
          <a:p>
            <a:pPr marL="363538" indent="-363538" eaLnBrk="1" hangingPunct="1"/>
            <a:endParaRPr lang="en-US" sz="2000" b="1" smtClean="0">
              <a:solidFill>
                <a:schemeClr val="accent1"/>
              </a:solidFill>
            </a:endParaRPr>
          </a:p>
          <a:p>
            <a:pPr marL="363538" indent="-363538" eaLnBrk="1" hangingPunct="1"/>
            <a:r>
              <a:rPr lang="en-US" sz="2000" b="1" smtClean="0">
                <a:solidFill>
                  <a:schemeClr val="accent1"/>
                </a:solidFill>
              </a:rPr>
              <a:t>For an anion, the larger the radius, the more easily it is polarised.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31364" t="8832" r="31721" b="22266"/>
          <a:stretch>
            <a:fillRect/>
          </a:stretch>
        </p:blipFill>
        <p:spPr bwMode="auto">
          <a:xfrm>
            <a:off x="395288" y="1773238"/>
            <a:ext cx="28606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 l="23991" t="10808" r="26546" b="23242"/>
          <a:stretch>
            <a:fillRect/>
          </a:stretch>
        </p:blipFill>
        <p:spPr bwMode="auto">
          <a:xfrm>
            <a:off x="468313" y="908050"/>
            <a:ext cx="48244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24525" y="1125538"/>
            <a:ext cx="3240088" cy="4664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Looking at the value for the silver halides; theoretical value is less negative.</a:t>
            </a:r>
          </a:p>
          <a:p>
            <a:endParaRPr lang="en-US" sz="2000" b="1"/>
          </a:p>
          <a:p>
            <a:r>
              <a:rPr lang="en-US" sz="2000" b="1"/>
              <a:t>Suggests compounds are more stable than what a purely ionic model like Coulomb’s Law would indicate.</a:t>
            </a:r>
          </a:p>
          <a:p>
            <a:endParaRPr lang="en-US" sz="2000" b="1"/>
          </a:p>
          <a:p>
            <a:r>
              <a:rPr lang="en-US" sz="2000" b="1"/>
              <a:t>Difference could be attributed to some covalent character in bond.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288" y="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Comparing Theoretical and experimentally measured Lattice Enthalpy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Bond Character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accent1"/>
                </a:solidFill>
              </a:rPr>
              <a:t>When difference in electronegativity of the ions in a crystal lattice is high, the ionic model works well.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accent1"/>
                </a:solidFill>
              </a:rPr>
              <a:t>When difference in electronegativity is low, the bonding in the crystal has got high covalent character. 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accent1"/>
                </a:solidFill>
              </a:rPr>
              <a:t>Why is it like this?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accent1"/>
                </a:solidFill>
              </a:rPr>
              <a:t>Well theoretical model assumes all ions are spherical and separate giving evenly distributed electron charge across the ion.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accent1"/>
                </a:solidFill>
              </a:rPr>
              <a:t>Polarising the bond, and distorting the ion, and increased covalent character; decreases lattice energy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Questions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 l="3320" t="17513" r="4768" b="44098"/>
          <a:stretch>
            <a:fillRect/>
          </a:stretch>
        </p:blipFill>
        <p:spPr bwMode="auto">
          <a:xfrm>
            <a:off x="144463" y="2060575"/>
            <a:ext cx="89646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 l="22688" t="18512" r="22688" b="39171"/>
          <a:stretch>
            <a:fillRect/>
          </a:stretch>
        </p:blipFill>
        <p:spPr bwMode="auto">
          <a:xfrm>
            <a:off x="755650" y="1700213"/>
            <a:ext cx="784860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Questions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rcRect l="30061" t="9636" r="30061" b="9636"/>
          <a:stretch>
            <a:fillRect/>
          </a:stretch>
        </p:blipFill>
        <p:spPr bwMode="auto">
          <a:xfrm>
            <a:off x="323850" y="908050"/>
            <a:ext cx="38893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 l="24153" t="11610" r="25635" b="13954"/>
          <a:stretch>
            <a:fillRect/>
          </a:stretch>
        </p:blipFill>
        <p:spPr bwMode="auto">
          <a:xfrm>
            <a:off x="4246563" y="1412875"/>
            <a:ext cx="48974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/>
          <a:srcRect l="22688" t="52951" r="58855" b="36220"/>
          <a:stretch>
            <a:fillRect/>
          </a:stretch>
        </p:blipFill>
        <p:spPr bwMode="auto">
          <a:xfrm>
            <a:off x="1979613" y="2133600"/>
            <a:ext cx="5618162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928813"/>
            <a:ext cx="8286750" cy="4400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2000" b="1" dirty="0">
                <a:solidFill>
                  <a:srgbClr val="FFFF00"/>
                </a:solidFill>
                <a:latin typeface="Arial" charset="0"/>
                <a:cs typeface="+mn-cs"/>
              </a:rPr>
              <a:t>Giant ionic lattice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(structure)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1" dirty="0">
                <a:solidFill>
                  <a:srgbClr val="FFFF00"/>
                </a:solidFill>
                <a:latin typeface="Arial" charset="0"/>
                <a:cs typeface="+mn-cs"/>
              </a:rPr>
              <a:t>Electrostatic attraction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+mn-cs"/>
              </a:rPr>
              <a:t>High melting points because of the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cs typeface="+mn-cs"/>
              </a:rPr>
              <a:t>large number of strong ionic bonds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cs typeface="+mn-cs"/>
              </a:rPr>
              <a:t>that need to be broken. Thus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cs typeface="+mn-cs"/>
              </a:rPr>
              <a:t>a lot of energy is needed to break them all.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 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The </a:t>
            </a:r>
            <a:r>
              <a:rPr lang="en-GB" sz="2000" b="1" dirty="0">
                <a:solidFill>
                  <a:srgbClr val="FFFF00"/>
                </a:solidFill>
                <a:latin typeface="Arial" charset="0"/>
                <a:cs typeface="+mn-cs"/>
              </a:rPr>
              <a:t>oxide ion has a greater (negative) charge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/ greater charge density than the chloride ion</a:t>
            </a:r>
          </a:p>
          <a:p>
            <a:pPr marL="892175" lvl="1" indent="-434975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FFFF00"/>
                </a:solidFill>
                <a:latin typeface="Arial" charset="0"/>
                <a:cs typeface="+mn-cs"/>
              </a:rPr>
              <a:t>So the force of attraction between ions is stronger in </a:t>
            </a:r>
            <a:r>
              <a:rPr lang="en-GB" sz="2000" b="1" dirty="0" err="1">
                <a:solidFill>
                  <a:srgbClr val="FFFF00"/>
                </a:solidFill>
                <a:latin typeface="Arial" charset="0"/>
                <a:cs typeface="+mn-cs"/>
              </a:rPr>
              <a:t>MgO</a:t>
            </a:r>
            <a:r>
              <a:rPr lang="en-GB" sz="2000" b="1" dirty="0">
                <a:solidFill>
                  <a:srgbClr val="FFFF00"/>
                </a:solidFill>
                <a:latin typeface="Arial" charset="0"/>
                <a:cs typeface="+mn-cs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(than MgCl</a:t>
            </a:r>
            <a:r>
              <a:rPr lang="en-GB" sz="2000" b="1" baseline="-25000" dirty="0">
                <a:solidFill>
                  <a:schemeClr val="bg1"/>
                </a:solidFill>
                <a:latin typeface="Arial" charset="0"/>
                <a:cs typeface="+mn-cs"/>
              </a:rPr>
              <a:t>2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) / stronger ionic bonding in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  <a:cs typeface="+mn-cs"/>
              </a:rPr>
              <a:t>MgO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 (than MgCl</a:t>
            </a:r>
            <a:r>
              <a:rPr lang="en-GB" sz="2000" b="1" baseline="-25000" dirty="0">
                <a:solidFill>
                  <a:schemeClr val="bg1"/>
                </a:solidFill>
                <a:latin typeface="Arial" charset="0"/>
                <a:cs typeface="+mn-cs"/>
              </a:rPr>
              <a:t>2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)</a:t>
            </a:r>
          </a:p>
          <a:p>
            <a:pPr marL="892175" lvl="1" indent="-434975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FFFF00"/>
                </a:solidFill>
                <a:latin typeface="Arial" charset="0"/>
                <a:cs typeface="+mn-cs"/>
              </a:rPr>
              <a:t>And so more energy is required to separate the ions in </a:t>
            </a:r>
            <a:r>
              <a:rPr lang="en-GB" sz="2000" b="1" dirty="0" err="1">
                <a:solidFill>
                  <a:srgbClr val="FFFF00"/>
                </a:solidFill>
                <a:latin typeface="Arial" charset="0"/>
                <a:cs typeface="+mn-cs"/>
              </a:rPr>
              <a:t>MgO</a:t>
            </a:r>
            <a:r>
              <a:rPr lang="en-GB" sz="2000" b="1" dirty="0">
                <a:solidFill>
                  <a:srgbClr val="FFFF00"/>
                </a:solidFill>
                <a:latin typeface="Arial" charset="0"/>
                <a:cs typeface="+mn-cs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(than MgCl</a:t>
            </a:r>
            <a:r>
              <a:rPr lang="en-GB" sz="2000" b="1" baseline="-25000" dirty="0">
                <a:solidFill>
                  <a:schemeClr val="bg1"/>
                </a:solidFill>
                <a:latin typeface="Arial" charset="0"/>
                <a:cs typeface="+mn-cs"/>
              </a:rPr>
              <a:t>2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) / more energy is required to break (ionic) bonds in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  <a:cs typeface="+mn-cs"/>
              </a:rPr>
              <a:t>MgO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 (than MgCl</a:t>
            </a:r>
            <a:r>
              <a:rPr lang="en-GB" sz="2000" b="1" baseline="-25000" dirty="0">
                <a:solidFill>
                  <a:schemeClr val="bg1"/>
                </a:solidFill>
                <a:latin typeface="Arial" charset="0"/>
                <a:cs typeface="+mn-cs"/>
              </a:rPr>
              <a:t>2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) </a:t>
            </a:r>
            <a:endParaRPr lang="en-US" sz="2000" b="1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0"/>
            <a:ext cx="8929687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/>
            <a:r>
              <a:rPr lang="en-GB" sz="2000" b="1">
                <a:solidFill>
                  <a:schemeClr val="bg1"/>
                </a:solidFill>
              </a:rPr>
              <a:t>Connector: -</a:t>
            </a:r>
          </a:p>
          <a:p>
            <a:pPr marL="265113" indent="-265113">
              <a:buFont typeface="Arial" pitchFamily="34" charset="0"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In what way are the ions arranged in most ionic compounds?</a:t>
            </a:r>
          </a:p>
          <a:p>
            <a:pPr marL="265113" indent="-265113">
              <a:buFont typeface="Arial" pitchFamily="34" charset="0"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What is the bonding force present in ionic compounds?</a:t>
            </a:r>
          </a:p>
          <a:p>
            <a:pPr marL="265113" indent="-265113">
              <a:buFont typeface="Arial" pitchFamily="34" charset="0"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Why do most ionic compounds have high melting points?</a:t>
            </a:r>
          </a:p>
          <a:p>
            <a:pPr marL="265113" indent="-265113">
              <a:buFont typeface="Arial" pitchFamily="34" charset="0"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Why is the melting temperature of magnesium oxide higher than that of magnesium chloride, even though both are almost 100% ionic?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8688" y="2000250"/>
            <a:ext cx="3714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5" name="Rectangle 4"/>
          <p:cNvSpPr/>
          <p:nvPr/>
        </p:nvSpPr>
        <p:spPr>
          <a:xfrm>
            <a:off x="928688" y="2286000"/>
            <a:ext cx="3714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6" name="Rectangle 5"/>
          <p:cNvSpPr/>
          <p:nvPr/>
        </p:nvSpPr>
        <p:spPr>
          <a:xfrm flipV="1">
            <a:off x="928688" y="2643188"/>
            <a:ext cx="735806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7" name="Rectangle 6"/>
          <p:cNvSpPr/>
          <p:nvPr/>
        </p:nvSpPr>
        <p:spPr>
          <a:xfrm flipV="1">
            <a:off x="1285875" y="3714750"/>
            <a:ext cx="73580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8" name="Rectangle 7"/>
          <p:cNvSpPr/>
          <p:nvPr/>
        </p:nvSpPr>
        <p:spPr>
          <a:xfrm flipV="1">
            <a:off x="1285875" y="4429125"/>
            <a:ext cx="73580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 flipV="1">
            <a:off x="1285875" y="5000625"/>
            <a:ext cx="7358063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Energy changes when ionic Lattices are formed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500"/>
            <a:ext cx="8858250" cy="452596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bg1"/>
                </a:solidFill>
              </a:rPr>
              <a:t>Is it an endothermic or exothermic process to form gaseous ions from </a:t>
            </a:r>
            <a:r>
              <a:rPr lang="en-US" sz="2000" b="1" smtClean="0">
                <a:solidFill>
                  <a:srgbClr val="FF99CC"/>
                </a:solidFill>
              </a:rPr>
              <a:t>metallic elements</a:t>
            </a:r>
            <a:r>
              <a:rPr lang="en-US" sz="2000" b="1" smtClean="0">
                <a:solidFill>
                  <a:schemeClr val="bg1"/>
                </a:solidFill>
              </a:rPr>
              <a:t> in the gaseous state?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0FF00"/>
                </a:solidFill>
              </a:rPr>
              <a:t>Endothermic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bg1"/>
                </a:solidFill>
              </a:rPr>
              <a:t>What is the name given to the energy needed to do this?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0FF00"/>
                </a:solidFill>
              </a:rPr>
              <a:t>Ionisation energy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bg1"/>
                </a:solidFill>
              </a:rPr>
              <a:t>Is it an endothermic or exothermic process to form gaseous ions from </a:t>
            </a:r>
            <a:r>
              <a:rPr lang="en-US" sz="2000" b="1" smtClean="0">
                <a:solidFill>
                  <a:srgbClr val="FF99CC"/>
                </a:solidFill>
              </a:rPr>
              <a:t>non-metallic</a:t>
            </a:r>
            <a:r>
              <a:rPr lang="en-US" sz="2000" b="1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rgbClr val="FF99CC"/>
                </a:solidFill>
              </a:rPr>
              <a:t>elements</a:t>
            </a:r>
            <a:r>
              <a:rPr lang="en-US" sz="2000" b="1" smtClean="0">
                <a:solidFill>
                  <a:schemeClr val="bg1"/>
                </a:solidFill>
              </a:rPr>
              <a:t> in the gaseous state?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Exothermic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bg1"/>
                </a:solidFill>
              </a:rPr>
              <a:t>What is the name given to the energy needed to do this?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Electron affinity</a:t>
            </a:r>
            <a:endParaRPr lang="en-US" sz="2000" b="1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bg1"/>
                </a:solidFill>
              </a:rPr>
              <a:t>What about when the ions come together to form a lattice?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Exothermic – </a:t>
            </a:r>
            <a:r>
              <a:rPr lang="en-US" sz="2000" b="1" smtClean="0">
                <a:solidFill>
                  <a:srgbClr val="00FF00"/>
                </a:solidFill>
              </a:rPr>
              <a:t>energy given off is known as the lattice energy/enthalpy.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000" b="1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bg1"/>
                </a:solidFill>
              </a:rPr>
              <a:t>		Definition - </a:t>
            </a:r>
            <a:r>
              <a:rPr lang="en-US" sz="2000" b="1" smtClean="0">
                <a:solidFill>
                  <a:srgbClr val="00FFFF"/>
                </a:solidFill>
              </a:rPr>
              <a:t>Lattice energy of an ionic crystal </a:t>
            </a:r>
            <a:r>
              <a:rPr lang="en-US" sz="2000" b="1" smtClean="0">
                <a:solidFill>
                  <a:schemeClr val="bg1"/>
                </a:solidFill>
              </a:rPr>
              <a:t>is the </a:t>
            </a:r>
            <a:r>
              <a:rPr lang="en-US" sz="2000" b="1" smtClean="0">
                <a:solidFill>
                  <a:srgbClr val="A3A3E0"/>
                </a:solidFill>
              </a:rPr>
              <a:t>enthalpy of 	formation</a:t>
            </a:r>
            <a:r>
              <a:rPr lang="en-US" sz="2000" b="1" smtClean="0">
                <a:solidFill>
                  <a:schemeClr val="bg1"/>
                </a:solidFill>
              </a:rPr>
              <a:t> of </a:t>
            </a:r>
            <a:r>
              <a:rPr lang="en-US" sz="2000" b="1" smtClean="0">
                <a:solidFill>
                  <a:srgbClr val="A3A3E0"/>
                </a:solidFill>
              </a:rPr>
              <a:t>one mole </a:t>
            </a:r>
            <a:r>
              <a:rPr lang="en-US" sz="2000" b="1" smtClean="0">
                <a:solidFill>
                  <a:schemeClr val="bg1"/>
                </a:solidFill>
              </a:rPr>
              <a:t>of an ionic compound from </a:t>
            </a:r>
            <a:r>
              <a:rPr lang="en-US" sz="2000" b="1" smtClean="0">
                <a:solidFill>
                  <a:srgbClr val="A3A3E0"/>
                </a:solidFill>
              </a:rPr>
              <a:t>gaseous ions 	under standard conditions.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813" y="5000625"/>
            <a:ext cx="8072437" cy="1597025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l="37474" t="51576" r="37543" b="43753"/>
          <a:stretch>
            <a:fillRect/>
          </a:stretch>
        </p:blipFill>
        <p:spPr bwMode="auto">
          <a:xfrm>
            <a:off x="3059113" y="6021388"/>
            <a:ext cx="33131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Born-Haber Cycle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714375"/>
            <a:ext cx="3657600" cy="1643063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accent1"/>
                </a:solidFill>
              </a:rPr>
              <a:t>A special type of enthalpy level diagram that allows you to work out lattice energies.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4724" t="9808" r="24333" b="15364"/>
          <a:stretch>
            <a:fillRect/>
          </a:stretch>
        </p:blipFill>
        <p:spPr bwMode="auto">
          <a:xfrm>
            <a:off x="142875" y="714375"/>
            <a:ext cx="538321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86400" y="2143125"/>
            <a:ext cx="3657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+mn-lt"/>
                <a:cs typeface="+mn-cs"/>
              </a:rPr>
              <a:t>Use the work sheet provided and label each step in the Born-Haber Cycle.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+mn-lt"/>
                <a:cs typeface="+mn-cs"/>
              </a:rPr>
              <a:t>Then calculate the value of the lattice energy for sodium chloride.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331913" y="2060575"/>
            <a:ext cx="27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="1"/>
              <a:t>+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0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Born-Haber Cycle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4724" t="9808" r="24333" b="15364"/>
          <a:stretch>
            <a:fillRect/>
          </a:stretch>
        </p:blipFill>
        <p:spPr bwMode="auto">
          <a:xfrm>
            <a:off x="142875" y="714375"/>
            <a:ext cx="538321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31913" y="2060575"/>
            <a:ext cx="27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="1"/>
              <a:t>+</a:t>
            </a:r>
            <a:endParaRPr lang="en-GB" sz="180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724525" y="836613"/>
            <a:ext cx="3168650" cy="558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Standard enthalpy of:</a:t>
            </a:r>
          </a:p>
          <a:p>
            <a:pPr marL="265113" indent="-265113"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bg1"/>
                </a:solidFill>
              </a:rPr>
              <a:t>formation of sodium chloride</a:t>
            </a:r>
          </a:p>
          <a:p>
            <a:pPr marL="265113" indent="-265113"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bg1"/>
                </a:solidFill>
              </a:rPr>
              <a:t>atomization of chlorine standard </a:t>
            </a:r>
          </a:p>
          <a:p>
            <a:pPr marL="265113" indent="-265113"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bg1"/>
                </a:solidFill>
              </a:rPr>
              <a:t>atomization of sodium</a:t>
            </a:r>
          </a:p>
          <a:p>
            <a:pPr marL="265113" indent="-265113">
              <a:spcBef>
                <a:spcPct val="50000"/>
              </a:spcBef>
              <a:buFontTx/>
              <a:buChar char="•"/>
            </a:pPr>
            <a:endParaRPr lang="en-GB" sz="2000" b="1">
              <a:solidFill>
                <a:schemeClr val="bg1"/>
              </a:solidFill>
            </a:endParaRPr>
          </a:p>
          <a:p>
            <a:pPr marL="265113" indent="-265113"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bg1"/>
                </a:solidFill>
              </a:rPr>
              <a:t>first ionization energy of sodium </a:t>
            </a:r>
          </a:p>
          <a:p>
            <a:pPr marL="265113" indent="-265113"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bg1"/>
                </a:solidFill>
              </a:rPr>
              <a:t>first electron affinity of chlorine</a:t>
            </a:r>
          </a:p>
          <a:p>
            <a:pPr marL="265113" indent="-265113"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bg1"/>
                </a:solidFill>
              </a:rPr>
              <a:t>lattice enthalpy of sodium chloride</a:t>
            </a:r>
          </a:p>
          <a:p>
            <a:pPr marL="265113" indent="-265113">
              <a:spcBef>
                <a:spcPct val="50000"/>
              </a:spcBef>
            </a:pP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724525" y="3500438"/>
            <a:ext cx="3168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15788" t="18352" r="11417" b="11967"/>
          <a:stretch>
            <a:fillRect/>
          </a:stretch>
        </p:blipFill>
        <p:spPr bwMode="auto">
          <a:xfrm>
            <a:off x="0" y="0"/>
            <a:ext cx="9144000" cy="6572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l="9392" t="57878" r="64029" b="34244"/>
          <a:stretch>
            <a:fillRect/>
          </a:stretch>
        </p:blipFill>
        <p:spPr bwMode="auto">
          <a:xfrm>
            <a:off x="7358063" y="4429125"/>
            <a:ext cx="1628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4797425"/>
            <a:ext cx="2339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/>
              <a:t>Enthalpy of formation of NaCl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836613"/>
            <a:ext cx="2592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/>
              <a:t>Enthalpy of atomization of chlorine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443663" y="908050"/>
            <a:ext cx="2700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/>
              <a:t>Enthalpy of first electron affinity of chlorine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3500438"/>
            <a:ext cx="2555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/>
              <a:t>Enthalpy of atomization of sodium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0" y="2205038"/>
            <a:ext cx="2555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/>
              <a:t>Enthalpy first ionization energy of sodium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59113" y="2205038"/>
            <a:ext cx="16573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/>
              <a:t>Na</a:t>
            </a:r>
            <a:r>
              <a:rPr lang="en-GB" sz="1200" b="1" baseline="30000"/>
              <a:t>+</a:t>
            </a:r>
            <a:r>
              <a:rPr lang="en-GB" sz="1200" b="1"/>
              <a:t>(g) + e</a:t>
            </a:r>
            <a:r>
              <a:rPr lang="en-GB" sz="1200" b="1" baseline="30000"/>
              <a:t>- </a:t>
            </a:r>
            <a:r>
              <a:rPr lang="en-GB" sz="1200" b="1"/>
              <a:t>+ </a:t>
            </a:r>
            <a:r>
              <a:rPr lang="en-US" sz="1200" b="1"/>
              <a:t>½</a:t>
            </a:r>
            <a:r>
              <a:rPr lang="en-GB" sz="1200" b="1"/>
              <a:t>Cl</a:t>
            </a:r>
            <a:r>
              <a:rPr lang="en-GB" sz="1200" b="1" baseline="-25000"/>
              <a:t>2</a:t>
            </a:r>
            <a:r>
              <a:rPr lang="en-GB" sz="1200" b="1"/>
              <a:t>(g)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0" y="4868863"/>
            <a:ext cx="248443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Δ</a:t>
            </a:r>
            <a:r>
              <a:rPr lang="en-GB" baseline="-25000"/>
              <a:t>f</a:t>
            </a:r>
            <a:endParaRPr lang="el-GR" baseline="-2500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0" y="3573463"/>
            <a:ext cx="248443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Δ</a:t>
            </a:r>
            <a:r>
              <a:rPr lang="en-GB" baseline="-25000"/>
              <a:t>at</a:t>
            </a:r>
            <a:endParaRPr lang="el-GR" baseline="-25000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0" y="2276475"/>
            <a:ext cx="248443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Δ</a:t>
            </a:r>
            <a:r>
              <a:rPr lang="en-GB" baseline="-25000"/>
              <a:t>ie1</a:t>
            </a:r>
            <a:endParaRPr lang="el-GR" baseline="-2500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0" y="908050"/>
            <a:ext cx="248443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Δ</a:t>
            </a:r>
            <a:r>
              <a:rPr lang="en-GB" baseline="-25000"/>
              <a:t>at</a:t>
            </a:r>
            <a:endParaRPr lang="el-GR" baseline="-25000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516688" y="981075"/>
            <a:ext cx="24844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Δ</a:t>
            </a:r>
            <a:r>
              <a:rPr lang="en-GB" baseline="-25000"/>
              <a:t>ea</a:t>
            </a:r>
            <a:endParaRPr lang="el-GR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  <p:bldP spid="17420" grpId="0" animBg="1"/>
      <p:bldP spid="17421" grpId="0" animBg="1"/>
      <p:bldP spid="17422" grpId="0" animBg="1"/>
      <p:bldP spid="174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29684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Lattice Energy Factors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8569325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smtClean="0">
                <a:solidFill>
                  <a:srgbClr val="FFFF00"/>
                </a:solidFill>
              </a:rPr>
              <a:t>Lattice energy is affected by the size and the charge of the ions involved.</a:t>
            </a:r>
          </a:p>
          <a:p>
            <a:pPr marL="0" indent="0" eaLnBrk="1" hangingPunct="1">
              <a:buFontTx/>
              <a:buNone/>
            </a:pPr>
            <a:endParaRPr lang="en-US" sz="2400" b="1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2400" b="1" smtClean="0">
              <a:solidFill>
                <a:srgbClr val="FFFF00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</a:rPr>
              <a:t>As ionic size increases,  lattice energy decreases.</a:t>
            </a:r>
          </a:p>
          <a:p>
            <a:pPr eaLnBrk="1" hangingPunct="1">
              <a:buFontTx/>
              <a:buNone/>
            </a:pPr>
            <a:endParaRPr lang="en-US" sz="2400" b="1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</a:rPr>
              <a:t>The greater the charge on an ion …. 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</a:rPr>
              <a:t>	….. the greater the lattice enthalpy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24902" t="21463" r="24153" b="15538"/>
          <a:stretch>
            <a:fillRect/>
          </a:stretch>
        </p:blipFill>
        <p:spPr bwMode="auto">
          <a:xfrm>
            <a:off x="179388" y="2276475"/>
            <a:ext cx="4321175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79388" y="5429264"/>
            <a:ext cx="4321175" cy="7365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003800" y="2060575"/>
            <a:ext cx="38163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003800" y="3644900"/>
            <a:ext cx="38163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2" grpId="1" animBg="1"/>
      <p:bldP spid="19463" grpId="0" animBg="1"/>
      <p:bldP spid="19463" grpId="1" animBg="1"/>
      <p:bldP spid="19464" grpId="0" animBg="1"/>
      <p:bldP spid="1946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/>
          <a:lstStyle/>
          <a:p>
            <a:pPr eaLnBrk="1" hangingPunct="1"/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</a:rPr>
              <a:t>Predicting Stability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713788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Enthalpies of formation and Born-Haber diagrams can be used to explain stability of compounds, and why some don’t exist, </a:t>
            </a:r>
            <a:r>
              <a:rPr lang="en-US" sz="2000" b="1" dirty="0" err="1" smtClean="0">
                <a:solidFill>
                  <a:schemeClr val="accent1"/>
                </a:solidFill>
              </a:rPr>
              <a:t>eg</a:t>
            </a:r>
            <a:r>
              <a:rPr lang="en-US" sz="2000" b="1" dirty="0" smtClean="0">
                <a:solidFill>
                  <a:schemeClr val="accent1"/>
                </a:solidFill>
              </a:rPr>
              <a:t> NaCl</a:t>
            </a:r>
            <a:r>
              <a:rPr lang="en-US" sz="2000" b="1" baseline="-25000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39750" y="1484313"/>
            <a:ext cx="799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Complete the worksheet:</a:t>
            </a: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 cstate="print"/>
          <a:srcRect l="11810" t="10335" r="10234" b="20996"/>
          <a:stretch>
            <a:fillRect/>
          </a:stretch>
        </p:blipFill>
        <p:spPr bwMode="auto">
          <a:xfrm>
            <a:off x="827088" y="2060575"/>
            <a:ext cx="62642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995738" y="4005263"/>
            <a:ext cx="4968875" cy="1320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 dirty="0" err="1">
                <a:solidFill>
                  <a:srgbClr val="0000FF"/>
                </a:solidFill>
              </a:rPr>
              <a:t>ΔH</a:t>
            </a:r>
            <a:r>
              <a:rPr lang="en-GB" sz="2000" b="1" baseline="-25000" dirty="0" err="1">
                <a:solidFill>
                  <a:srgbClr val="0000FF"/>
                </a:solidFill>
              </a:rPr>
              <a:t>f</a:t>
            </a:r>
            <a:r>
              <a:rPr lang="en-GB" sz="2000" b="1" dirty="0">
                <a:solidFill>
                  <a:srgbClr val="0000FF"/>
                </a:solidFill>
              </a:rPr>
              <a:t>  = + 2529.6 kJ/mol</a:t>
            </a:r>
          </a:p>
          <a:p>
            <a:endParaRPr lang="en-GB" sz="2000" b="1" dirty="0">
              <a:solidFill>
                <a:srgbClr val="0000FF"/>
              </a:solidFill>
            </a:endParaRPr>
          </a:p>
          <a:p>
            <a:r>
              <a:rPr lang="en-GB" sz="2000" b="1" dirty="0">
                <a:solidFill>
                  <a:srgbClr val="0000FF"/>
                </a:solidFill>
              </a:rPr>
              <a:t>Too much energy is needed and so NaCl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>
                <a:solidFill>
                  <a:srgbClr val="0000FF"/>
                </a:solidFill>
              </a:rPr>
              <a:t> does not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 l="22884" t="50975" r="23991" b="35243"/>
          <a:stretch>
            <a:fillRect/>
          </a:stretch>
        </p:blipFill>
        <p:spPr bwMode="auto">
          <a:xfrm>
            <a:off x="1042988" y="3429000"/>
            <a:ext cx="6985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619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u="sng">
                <a:solidFill>
                  <a:srgbClr val="FFFF00"/>
                </a:solidFill>
              </a:rPr>
              <a:t>Comparing </a:t>
            </a:r>
            <a:r>
              <a:rPr lang="el-GR" b="1" u="sng">
                <a:solidFill>
                  <a:srgbClr val="FFFF00"/>
                </a:solidFill>
              </a:rPr>
              <a:t>Δ</a:t>
            </a:r>
            <a:r>
              <a:rPr lang="en-GB" b="1" u="sng">
                <a:solidFill>
                  <a:srgbClr val="FFFF00"/>
                </a:solidFill>
              </a:rPr>
              <a:t>H</a:t>
            </a:r>
            <a:r>
              <a:rPr lang="en-GB" b="1" u="sng" baseline="-25000">
                <a:solidFill>
                  <a:srgbClr val="FFFF00"/>
                </a:solidFill>
              </a:rPr>
              <a:t>f</a:t>
            </a:r>
            <a:r>
              <a:rPr lang="en-GB" b="1" u="sng">
                <a:solidFill>
                  <a:srgbClr val="FFFF00"/>
                </a:solidFill>
              </a:rPr>
              <a:t> for NaCl and NaCl</a:t>
            </a:r>
            <a:r>
              <a:rPr lang="en-GB" b="1" u="sng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0" y="9810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   </a:t>
            </a:r>
            <a:r>
              <a:rPr lang="el-GR" sz="2000" b="1">
                <a:solidFill>
                  <a:schemeClr val="bg1"/>
                </a:solidFill>
              </a:rPr>
              <a:t>Δ</a:t>
            </a:r>
            <a:r>
              <a:rPr lang="en-GB" sz="2000" b="1">
                <a:solidFill>
                  <a:schemeClr val="bg1"/>
                </a:solidFill>
              </a:rPr>
              <a:t>H</a:t>
            </a:r>
            <a:r>
              <a:rPr lang="en-GB" sz="2000" b="1" baseline="-25000">
                <a:solidFill>
                  <a:schemeClr val="bg1"/>
                </a:solidFill>
              </a:rPr>
              <a:t>f</a:t>
            </a:r>
            <a:r>
              <a:rPr lang="en-GB" sz="2000" b="1">
                <a:solidFill>
                  <a:schemeClr val="bg1"/>
                </a:solidFill>
              </a:rPr>
              <a:t> NaCl = -787 kJ/mol                        </a:t>
            </a:r>
            <a:r>
              <a:rPr lang="el-GR" sz="2000" b="1">
                <a:solidFill>
                  <a:schemeClr val="bg1"/>
                </a:solidFill>
              </a:rPr>
              <a:t>Δ</a:t>
            </a:r>
            <a:r>
              <a:rPr lang="en-GB" sz="2000" b="1">
                <a:solidFill>
                  <a:schemeClr val="bg1"/>
                </a:solidFill>
              </a:rPr>
              <a:t>H</a:t>
            </a:r>
            <a:r>
              <a:rPr lang="en-GB" sz="2000" b="1" baseline="-25000">
                <a:solidFill>
                  <a:schemeClr val="bg1"/>
                </a:solidFill>
              </a:rPr>
              <a:t>f</a:t>
            </a:r>
            <a:r>
              <a:rPr lang="en-GB" sz="2000" b="1">
                <a:solidFill>
                  <a:schemeClr val="bg1"/>
                </a:solidFill>
              </a:rPr>
              <a:t> NaCl</a:t>
            </a:r>
            <a:r>
              <a:rPr lang="en-GB" sz="2000" b="1" baseline="-25000">
                <a:solidFill>
                  <a:schemeClr val="bg1"/>
                </a:solidFill>
              </a:rPr>
              <a:t>2</a:t>
            </a:r>
            <a:r>
              <a:rPr lang="en-GB" sz="2000" b="1">
                <a:solidFill>
                  <a:schemeClr val="bg1"/>
                </a:solidFill>
              </a:rPr>
              <a:t> = + 2529.6 kJ/mol</a:t>
            </a:r>
          </a:p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   Exothermic so likely to happen.       Highly endothermic unlikely to form.</a:t>
            </a:r>
          </a:p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   Energetically stable.                           Energetically highly unstable.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11188" y="2565400"/>
            <a:ext cx="7489825" cy="330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accent1"/>
                </a:solidFill>
              </a:rPr>
              <a:t>Why is there such a difference? Look at the ionisation energies for Na.</a:t>
            </a:r>
          </a:p>
          <a:p>
            <a:pPr>
              <a:spcBef>
                <a:spcPct val="50000"/>
              </a:spcBef>
            </a:pPr>
            <a:endParaRPr lang="en-GB" sz="2000" b="1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accent1"/>
                </a:solidFill>
              </a:rPr>
              <a:t>Explain the big difference? Where does the second electron come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893</Words>
  <Application>Microsoft Office PowerPoint</Application>
  <PresentationFormat>On-screen Show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Lattice Energy &amp; the Born-Haber Cycle</vt:lpstr>
      <vt:lpstr>Slide 2</vt:lpstr>
      <vt:lpstr>Energy changes when ionic Lattices are formed</vt:lpstr>
      <vt:lpstr>Born-Haber Cycle</vt:lpstr>
      <vt:lpstr>Born-Haber Cycle</vt:lpstr>
      <vt:lpstr>Slide 6</vt:lpstr>
      <vt:lpstr>Lattice Energy Factors</vt:lpstr>
      <vt:lpstr>Predicting Stability</vt:lpstr>
      <vt:lpstr>Slide 9</vt:lpstr>
      <vt:lpstr>Slide 10</vt:lpstr>
      <vt:lpstr>Comparing Theoretical and experimentally measured Lattice Enthalpy Values</vt:lpstr>
      <vt:lpstr>Polarisation</vt:lpstr>
      <vt:lpstr>Slide 13</vt:lpstr>
      <vt:lpstr>Bond Character</vt:lpstr>
      <vt:lpstr>Questions</vt:lpstr>
      <vt:lpstr>Slide 16</vt:lpstr>
      <vt:lpstr>Questions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 Energy</dc:title>
  <dc:creator>Aujla</dc:creator>
  <cp:lastModifiedBy>ACrowe</cp:lastModifiedBy>
  <cp:revision>81</cp:revision>
  <dcterms:created xsi:type="dcterms:W3CDTF">2008-12-08T17:01:59Z</dcterms:created>
  <dcterms:modified xsi:type="dcterms:W3CDTF">2011-11-25T15:49:32Z</dcterms:modified>
</cp:coreProperties>
</file>