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97" r:id="rId5"/>
    <p:sldId id="298" r:id="rId6"/>
    <p:sldId id="299" r:id="rId7"/>
    <p:sldId id="300" r:id="rId8"/>
    <p:sldId id="291" r:id="rId9"/>
    <p:sldId id="287" r:id="rId10"/>
    <p:sldId id="303" r:id="rId11"/>
    <p:sldId id="304" r:id="rId12"/>
    <p:sldId id="302" r:id="rId13"/>
    <p:sldId id="305" r:id="rId14"/>
    <p:sldId id="306" r:id="rId15"/>
    <p:sldId id="334" r:id="rId16"/>
    <p:sldId id="313" r:id="rId17"/>
    <p:sldId id="314" r:id="rId18"/>
    <p:sldId id="308" r:id="rId19"/>
    <p:sldId id="315" r:id="rId20"/>
    <p:sldId id="316" r:id="rId21"/>
    <p:sldId id="317" r:id="rId22"/>
    <p:sldId id="318" r:id="rId23"/>
    <p:sldId id="319" r:id="rId24"/>
    <p:sldId id="321" r:id="rId25"/>
    <p:sldId id="322" r:id="rId26"/>
    <p:sldId id="323" r:id="rId27"/>
    <p:sldId id="329" r:id="rId28"/>
    <p:sldId id="328" r:id="rId29"/>
    <p:sldId id="324" r:id="rId30"/>
    <p:sldId id="325" r:id="rId31"/>
    <p:sldId id="326" r:id="rId32"/>
    <p:sldId id="327" r:id="rId33"/>
    <p:sldId id="320" r:id="rId34"/>
    <p:sldId id="331" r:id="rId35"/>
    <p:sldId id="332" r:id="rId36"/>
    <p:sldId id="260" r:id="rId37"/>
    <p:sldId id="263" r:id="rId38"/>
    <p:sldId id="265" r:id="rId39"/>
    <p:sldId id="337" r:id="rId40"/>
    <p:sldId id="336" r:id="rId41"/>
    <p:sldId id="340" r:id="rId42"/>
    <p:sldId id="339" r:id="rId43"/>
    <p:sldId id="338" r:id="rId44"/>
    <p:sldId id="341" r:id="rId45"/>
    <p:sldId id="342" r:id="rId46"/>
    <p:sldId id="343" r:id="rId47"/>
    <p:sldId id="345" r:id="rId48"/>
    <p:sldId id="346" r:id="rId49"/>
    <p:sldId id="266" r:id="rId50"/>
    <p:sldId id="271" r:id="rId51"/>
    <p:sldId id="286" r:id="rId52"/>
    <p:sldId id="335" r:id="rId53"/>
  </p:sldIdLst>
  <p:sldSz cx="9144000" cy="6858000" type="screen4x3"/>
  <p:notesSz cx="6794500" cy="9906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66FFFF"/>
    <a:srgbClr val="00FF00"/>
    <a:srgbClr val="FFCC00"/>
    <a:srgbClr val="33CC33"/>
    <a:srgbClr val="FF0000"/>
    <a:srgbClr val="99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8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19459"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55300" name="Rectangle 4"/>
          <p:cNvSpPr>
            <a:spLocks noRo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462"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19463"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E5FAE48-0489-4DD8-AE11-B7ACC462F386}" type="slidenum">
              <a:rPr lang="en-GB"/>
              <a:pPr>
                <a:defRPr/>
              </a:pPr>
              <a:t>‹#›</a:t>
            </a:fld>
            <a:endParaRPr lang="en-GB"/>
          </a:p>
        </p:txBody>
      </p:sp>
    </p:spTree>
    <p:extLst>
      <p:ext uri="{BB962C8B-B14F-4D97-AF65-F5344CB8AC3E}">
        <p14:creationId xmlns:p14="http://schemas.microsoft.com/office/powerpoint/2010/main" val="4116816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60DCF0-981B-42DD-B2AD-EEEEA744BF2C}" type="slidenum">
              <a:rPr lang="en-GB" altLang="en-US" smtClean="0"/>
              <a:pPr eaLnBrk="1" hangingPunct="1"/>
              <a:t>1</a:t>
            </a:fld>
            <a:endParaRPr lang="en-GB" alt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3B0196-6178-4E8F-B2A7-786810CD3E69}" type="slidenum">
              <a:rPr lang="en-GB" altLang="en-US" smtClean="0"/>
              <a:pPr eaLnBrk="1" hangingPunct="1"/>
              <a:t>23</a:t>
            </a:fld>
            <a:endParaRPr lang="en-GB" alt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3F79853-8A75-486C-9B60-1AAD5583AB9A}" type="slidenum">
              <a:rPr lang="en-GB" altLang="en-US" smtClean="0"/>
              <a:pPr eaLnBrk="1" hangingPunct="1"/>
              <a:t>24</a:t>
            </a:fld>
            <a:endParaRPr lang="en-GB" alt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9DC7B4-891E-4C41-9A96-6DB29440DEB3}" type="slidenum">
              <a:rPr lang="en-GB" altLang="en-US" smtClean="0"/>
              <a:pPr eaLnBrk="1" hangingPunct="1"/>
              <a:t>25</a:t>
            </a:fld>
            <a:endParaRPr lang="en-GB" alt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89758B-C0AB-4C04-8EC9-4DF2BB69F3B2}" type="slidenum">
              <a:rPr lang="en-GB" altLang="en-US" smtClean="0"/>
              <a:pPr eaLnBrk="1" hangingPunct="1"/>
              <a:t>26</a:t>
            </a:fld>
            <a:endParaRPr lang="en-GB" alt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81B2C7-D7AC-44FB-B02F-92D60D6404D5}" type="slidenum">
              <a:rPr lang="en-GB" altLang="en-US" smtClean="0"/>
              <a:pPr eaLnBrk="1" hangingPunct="1"/>
              <a:t>29</a:t>
            </a:fld>
            <a:endParaRPr lang="en-GB" alt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0DA4F3-118F-4FC3-B55E-C872F02BC5BA}" type="slidenum">
              <a:rPr lang="en-GB" altLang="en-US" smtClean="0"/>
              <a:pPr eaLnBrk="1" hangingPunct="1"/>
              <a:t>30</a:t>
            </a:fld>
            <a:endParaRPr lang="en-GB" alt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F69CF7-74EF-4024-B2D3-967F96A958C4}" type="slidenum">
              <a:rPr lang="en-GB" altLang="en-US" smtClean="0"/>
              <a:pPr eaLnBrk="1" hangingPunct="1"/>
              <a:t>31</a:t>
            </a:fld>
            <a:endParaRPr lang="en-GB" alt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0BCCA6-6A80-4A71-B83F-E88B13A83C99}" type="slidenum">
              <a:rPr lang="en-GB" altLang="en-US" smtClean="0"/>
              <a:pPr eaLnBrk="1" hangingPunct="1"/>
              <a:t>32</a:t>
            </a:fld>
            <a:endParaRPr lang="en-GB" alt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t>12/10/99</a:t>
            </a:r>
          </a:p>
        </p:txBody>
      </p:sp>
      <p:sp>
        <p:nvSpPr>
          <p:cNvPr id="57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829645-FE57-4C1C-AFCB-DF8C4B49CE7C}" type="slidenum">
              <a:rPr lang="en-US" altLang="en-US" smtClean="0"/>
              <a:pPr eaLnBrk="1" hangingPunct="1"/>
              <a:t>7</a:t>
            </a:fld>
            <a:endParaRPr lang="en-US" altLang="en-US" smtClean="0"/>
          </a:p>
        </p:txBody>
      </p:sp>
      <p:sp>
        <p:nvSpPr>
          <p:cNvPr id="57348" name="Rectangle 1026"/>
          <p:cNvSpPr>
            <a:spLocks noChangeArrowheads="1" noTextEdit="1"/>
          </p:cNvSpPr>
          <p:nvPr>
            <p:ph type="sldImg"/>
          </p:nvPr>
        </p:nvSpPr>
        <p:spPr>
          <a:ln/>
        </p:spPr>
      </p:sp>
      <p:sp>
        <p:nvSpPr>
          <p:cNvPr id="5734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mtClean="0"/>
              <a:t>12/10/99</a:t>
            </a:r>
          </a:p>
        </p:txBody>
      </p:sp>
      <p:sp>
        <p:nvSpPr>
          <p:cNvPr id="58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D7F402-EB49-4AF9-96D5-B3EF24D274CA}" type="slidenum">
              <a:rPr lang="en-US" altLang="en-US" smtClean="0"/>
              <a:pPr eaLnBrk="1" hangingPunct="1"/>
              <a:t>11</a:t>
            </a:fld>
            <a:endParaRPr lang="en-US" altLang="en-US" smtClean="0"/>
          </a:p>
        </p:txBody>
      </p:sp>
      <p:sp>
        <p:nvSpPr>
          <p:cNvPr id="58372" name="Rectangle 2"/>
          <p:cNvSpPr>
            <a:spLocks noChangeArrowheads="1" noTextEdit="1"/>
          </p:cNvSpPr>
          <p:nvPr>
            <p:ph type="sldImg"/>
          </p:nvPr>
        </p:nvSpPr>
        <p:spPr>
          <a:xfrm>
            <a:off x="920750" y="742950"/>
            <a:ext cx="4954588" cy="3716338"/>
          </a:xfrm>
          <a:solidFill>
            <a:srgbClr val="FFFFFF"/>
          </a:solidFill>
          <a:ln/>
        </p:spPr>
      </p:sp>
      <p:sp>
        <p:nvSpPr>
          <p:cNvPr id="58373" name="Rectangle 3"/>
          <p:cNvSpPr>
            <a:spLocks noChangeArrowheads="1"/>
          </p:cNvSpPr>
          <p:nvPr>
            <p:ph type="body" idx="1"/>
          </p:nvPr>
        </p:nvSpPr>
        <p:spPr>
          <a:xfrm>
            <a:off x="906463" y="4705350"/>
            <a:ext cx="4981575" cy="4457700"/>
          </a:xfrm>
          <a:solidFill>
            <a:srgbClr val="FFFFFF"/>
          </a:solidFill>
          <a:ln>
            <a:solidFill>
              <a:srgbClr val="000000"/>
            </a:solidFill>
          </a:ln>
        </p:spPr>
        <p:txBody>
          <a:bodyPr/>
          <a:lstStyle/>
          <a:p>
            <a:endParaRPr lang="en-CA"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C0DE5B-A719-41C4-9598-4AFF686AB418}" type="slidenum">
              <a:rPr lang="en-GB" altLang="en-US" smtClean="0"/>
              <a:pPr eaLnBrk="1" hangingPunct="1"/>
              <a:t>12</a:t>
            </a:fld>
            <a:endParaRPr lang="en-GB" alt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4246CC-6A26-4D85-82B7-FB69D3841CAC}" type="slidenum">
              <a:rPr lang="en-GB" altLang="en-US" smtClean="0"/>
              <a:pPr eaLnBrk="1" hangingPunct="1"/>
              <a:t>17</a:t>
            </a:fld>
            <a:endParaRPr lang="en-GB" alt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1923D6-1F96-4126-B798-D77A2D66B40D}" type="slidenum">
              <a:rPr lang="en-GB" altLang="en-US" smtClean="0"/>
              <a:pPr eaLnBrk="1" hangingPunct="1"/>
              <a:t>19</a:t>
            </a:fld>
            <a:endParaRPr lang="en-GB" alt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BE7772B-5859-4D15-A941-6A1165C606A9}" type="slidenum">
              <a:rPr lang="en-GB" altLang="en-US" smtClean="0"/>
              <a:pPr eaLnBrk="1" hangingPunct="1"/>
              <a:t>20</a:t>
            </a:fld>
            <a:endParaRPr lang="en-GB" alt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5CEADB-BD40-49E6-A828-C7E181C19B33}" type="slidenum">
              <a:rPr lang="en-GB" altLang="en-US" smtClean="0"/>
              <a:pPr eaLnBrk="1" hangingPunct="1"/>
              <a:t>21</a:t>
            </a:fld>
            <a:endParaRPr lang="en-GB" alt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19B351-5C43-4C63-8FBB-12F3CFAB06E3}" type="slidenum">
              <a:rPr lang="en-GB" altLang="en-US" smtClean="0"/>
              <a:pPr eaLnBrk="1" hangingPunct="1"/>
              <a:t>22</a:t>
            </a:fld>
            <a:endParaRPr lang="en-GB" alt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64A8EE-936C-4532-A3C7-A843017DDF62}" type="slidenum">
              <a:rPr lang="en-GB"/>
              <a:pPr>
                <a:defRPr/>
              </a:pPr>
              <a:t>‹#›</a:t>
            </a:fld>
            <a:endParaRPr lang="en-GB"/>
          </a:p>
        </p:txBody>
      </p:sp>
    </p:spTree>
    <p:extLst>
      <p:ext uri="{BB962C8B-B14F-4D97-AF65-F5344CB8AC3E}">
        <p14:creationId xmlns:p14="http://schemas.microsoft.com/office/powerpoint/2010/main" val="281759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9F1FEF0-099A-426E-BD9E-322BE028ED86}" type="slidenum">
              <a:rPr lang="en-GB"/>
              <a:pPr>
                <a:defRPr/>
              </a:pPr>
              <a:t>‹#›</a:t>
            </a:fld>
            <a:endParaRPr lang="en-GB"/>
          </a:p>
        </p:txBody>
      </p:sp>
    </p:spTree>
    <p:extLst>
      <p:ext uri="{BB962C8B-B14F-4D97-AF65-F5344CB8AC3E}">
        <p14:creationId xmlns:p14="http://schemas.microsoft.com/office/powerpoint/2010/main" val="47675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22493B5-7BDF-45F0-886B-8871FA4A3F30}" type="slidenum">
              <a:rPr lang="en-GB"/>
              <a:pPr>
                <a:defRPr/>
              </a:pPr>
              <a:t>‹#›</a:t>
            </a:fld>
            <a:endParaRPr lang="en-GB"/>
          </a:p>
        </p:txBody>
      </p:sp>
    </p:spTree>
    <p:extLst>
      <p:ext uri="{BB962C8B-B14F-4D97-AF65-F5344CB8AC3E}">
        <p14:creationId xmlns:p14="http://schemas.microsoft.com/office/powerpoint/2010/main" val="3675658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22BE006-6557-486A-979A-764413AB1C76}" type="slidenum">
              <a:rPr lang="en-GB"/>
              <a:pPr>
                <a:defRPr/>
              </a:pPr>
              <a:t>‹#›</a:t>
            </a:fld>
            <a:endParaRPr lang="en-GB"/>
          </a:p>
        </p:txBody>
      </p:sp>
    </p:spTree>
    <p:extLst>
      <p:ext uri="{BB962C8B-B14F-4D97-AF65-F5344CB8AC3E}">
        <p14:creationId xmlns:p14="http://schemas.microsoft.com/office/powerpoint/2010/main" val="114412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170EA81-0873-4D1B-8A07-CD11EAEEAB53}" type="slidenum">
              <a:rPr lang="en-GB"/>
              <a:pPr>
                <a:defRPr/>
              </a:pPr>
              <a:t>‹#›</a:t>
            </a:fld>
            <a:endParaRPr lang="en-GB"/>
          </a:p>
        </p:txBody>
      </p:sp>
    </p:spTree>
    <p:extLst>
      <p:ext uri="{BB962C8B-B14F-4D97-AF65-F5344CB8AC3E}">
        <p14:creationId xmlns:p14="http://schemas.microsoft.com/office/powerpoint/2010/main" val="34406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BE72DCE-82C2-478F-A868-D7BDC1F6F0EA}" type="slidenum">
              <a:rPr lang="en-GB"/>
              <a:pPr>
                <a:defRPr/>
              </a:pPr>
              <a:t>‹#›</a:t>
            </a:fld>
            <a:endParaRPr lang="en-GB"/>
          </a:p>
        </p:txBody>
      </p:sp>
    </p:spTree>
    <p:extLst>
      <p:ext uri="{BB962C8B-B14F-4D97-AF65-F5344CB8AC3E}">
        <p14:creationId xmlns:p14="http://schemas.microsoft.com/office/powerpoint/2010/main" val="20153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0085040-4C21-40B1-B234-3D19D14C91F0}" type="slidenum">
              <a:rPr lang="en-GB"/>
              <a:pPr>
                <a:defRPr/>
              </a:pPr>
              <a:t>‹#›</a:t>
            </a:fld>
            <a:endParaRPr lang="en-GB"/>
          </a:p>
        </p:txBody>
      </p:sp>
    </p:spTree>
    <p:extLst>
      <p:ext uri="{BB962C8B-B14F-4D97-AF65-F5344CB8AC3E}">
        <p14:creationId xmlns:p14="http://schemas.microsoft.com/office/powerpoint/2010/main" val="250272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D74CA6C-3CE7-4B2B-A115-B63DD1C56657}" type="slidenum">
              <a:rPr lang="en-GB"/>
              <a:pPr>
                <a:defRPr/>
              </a:pPr>
              <a:t>‹#›</a:t>
            </a:fld>
            <a:endParaRPr lang="en-GB"/>
          </a:p>
        </p:txBody>
      </p:sp>
    </p:spTree>
    <p:extLst>
      <p:ext uri="{BB962C8B-B14F-4D97-AF65-F5344CB8AC3E}">
        <p14:creationId xmlns:p14="http://schemas.microsoft.com/office/powerpoint/2010/main" val="284496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A213C04-33B0-4710-8067-D4D7BB7F5DAB}" type="slidenum">
              <a:rPr lang="en-GB"/>
              <a:pPr>
                <a:defRPr/>
              </a:pPr>
              <a:t>‹#›</a:t>
            </a:fld>
            <a:endParaRPr lang="en-GB"/>
          </a:p>
        </p:txBody>
      </p:sp>
    </p:spTree>
    <p:extLst>
      <p:ext uri="{BB962C8B-B14F-4D97-AF65-F5344CB8AC3E}">
        <p14:creationId xmlns:p14="http://schemas.microsoft.com/office/powerpoint/2010/main" val="15966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111A9A7-A505-4573-8A8F-31827304068B}" type="slidenum">
              <a:rPr lang="en-GB"/>
              <a:pPr>
                <a:defRPr/>
              </a:pPr>
              <a:t>‹#›</a:t>
            </a:fld>
            <a:endParaRPr lang="en-GB"/>
          </a:p>
        </p:txBody>
      </p:sp>
    </p:spTree>
    <p:extLst>
      <p:ext uri="{BB962C8B-B14F-4D97-AF65-F5344CB8AC3E}">
        <p14:creationId xmlns:p14="http://schemas.microsoft.com/office/powerpoint/2010/main" val="316110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50CC5ED-18A2-45B9-A6CB-842BEEC6407C}" type="slidenum">
              <a:rPr lang="en-GB"/>
              <a:pPr>
                <a:defRPr/>
              </a:pPr>
              <a:t>‹#›</a:t>
            </a:fld>
            <a:endParaRPr lang="en-GB"/>
          </a:p>
        </p:txBody>
      </p:sp>
    </p:spTree>
    <p:extLst>
      <p:ext uri="{BB962C8B-B14F-4D97-AF65-F5344CB8AC3E}">
        <p14:creationId xmlns:p14="http://schemas.microsoft.com/office/powerpoint/2010/main" val="76369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7CC6CF3-1ED4-493A-8871-1DF4EDBF7088}" type="slidenum">
              <a:rPr lang="en-GB"/>
              <a:pPr>
                <a:defRPr/>
              </a:pPr>
              <a:t>‹#›</a:t>
            </a:fld>
            <a:endParaRPr lang="en-GB"/>
          </a:p>
        </p:txBody>
      </p:sp>
    </p:spTree>
    <p:extLst>
      <p:ext uri="{BB962C8B-B14F-4D97-AF65-F5344CB8AC3E}">
        <p14:creationId xmlns:p14="http://schemas.microsoft.com/office/powerpoint/2010/main" val="223858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E84E401-22D1-427D-85D1-8F4DFC4462F2}"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uk/imgres?imgurl=http://upload.wikimedia.org/wikipedia/en/6/65/Bart_Simpson.png&amp;imgrefurl=http://www.squidoo.com/All-Things-Simpson&amp;usg=__QaKBzYegJ5EWLVjgtmvTyWHmF1s=&amp;h=508&amp;w=369&amp;sz=113&amp;hl=en&amp;start=1&amp;sig2=1qDph216sLZQcOMfS3H5dQ&amp;um=1&amp;tbnid=pNTB5bxSaxuzeM:&amp;tbnh=131&amp;tbnw=95&amp;ei=mVd8Sc_dEIHCjAebs6nBAQ&amp;prev=/images%3Fq%3Dbartt%2Bsimpsons%26um%3D1%26hl%3De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0"/>
            <a:ext cx="6929438" cy="576263"/>
          </a:xfrm>
          <a:solidFill>
            <a:schemeClr val="folHlink"/>
          </a:solidFill>
        </p:spPr>
        <p:txBody>
          <a:bodyPr/>
          <a:lstStyle/>
          <a:p>
            <a:pPr eaLnBrk="1" hangingPunct="1"/>
            <a:r>
              <a:rPr lang="en-GB" altLang="en-US" sz="3200" b="1" smtClean="0">
                <a:solidFill>
                  <a:schemeClr val="bg1"/>
                </a:solidFill>
              </a:rPr>
              <a:t>Intermolecular forces</a:t>
            </a:r>
          </a:p>
        </p:txBody>
      </p:sp>
      <p:sp>
        <p:nvSpPr>
          <p:cNvPr id="3075" name="Rectangle 5"/>
          <p:cNvSpPr>
            <a:spLocks noChangeArrowheads="1"/>
          </p:cNvSpPr>
          <p:nvPr/>
        </p:nvSpPr>
        <p:spPr bwMode="auto">
          <a:xfrm>
            <a:off x="6804025" y="0"/>
            <a:ext cx="2339975" cy="576263"/>
          </a:xfrm>
          <a:prstGeom prst="rect">
            <a:avLst/>
          </a:prstGeom>
          <a:solidFill>
            <a:srgbClr val="E69D0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4000" b="1">
                <a:solidFill>
                  <a:schemeClr val="bg1"/>
                </a:solidFill>
              </a:rPr>
              <a:t>Date</a:t>
            </a:r>
          </a:p>
        </p:txBody>
      </p:sp>
      <p:graphicFrame>
        <p:nvGraphicFramePr>
          <p:cNvPr id="2223" name="Group 175"/>
          <p:cNvGraphicFramePr>
            <a:graphicFrameLocks noGrp="1"/>
          </p:cNvGraphicFramePr>
          <p:nvPr/>
        </p:nvGraphicFramePr>
        <p:xfrm>
          <a:off x="142875" y="642938"/>
          <a:ext cx="8786813" cy="5980176"/>
        </p:xfrm>
        <a:graphic>
          <a:graphicData uri="http://schemas.openxmlformats.org/drawingml/2006/table">
            <a:tbl>
              <a:tblPr/>
              <a:tblGrid>
                <a:gridCol w="8786813"/>
              </a:tblGrid>
              <a:tr h="111555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600" b="0" i="0" u="none" strike="noStrike" cap="none" normalizeH="0" baseline="0" dirty="0" smtClean="0">
                          <a:ln>
                            <a:noFill/>
                          </a:ln>
                          <a:solidFill>
                            <a:srgbClr val="66FFFF"/>
                          </a:solidFill>
                          <a:effectLst/>
                          <a:latin typeface="Arial" pitchFamily="34" charset="0"/>
                        </a:rPr>
                        <a:t>Task 1: </a:t>
                      </a:r>
                      <a:r>
                        <a:rPr lang="en-GB" sz="1600" dirty="0" smtClean="0">
                          <a:solidFill>
                            <a:schemeClr val="tx1"/>
                          </a:solidFill>
                          <a:latin typeface="+mn-lt"/>
                          <a:ea typeface="+mn-ea"/>
                          <a:cs typeface="+mn-cs"/>
                        </a:rPr>
                        <a:t>I can demonstrate an understanding of the nature of intermolecular forces resulting from interactions between permanent dipoles, instantaneous dipoles and induced dipoles (London forces) and from the formation of hydrogen bonds </a:t>
                      </a:r>
                      <a:endParaRPr kumimoji="0" lang="en-GB" sz="1600" b="0" i="0" u="none" strike="noStrike" cap="none" normalizeH="0" baseline="0" dirty="0" smtClean="0">
                        <a:ln>
                          <a:noFill/>
                        </a:ln>
                        <a:solidFill>
                          <a:srgbClr val="66FFFF"/>
                        </a:solidFill>
                        <a:effectLst/>
                        <a:latin typeface="Arial" pitchFamily="34" charset="0"/>
                        <a:ea typeface="Times New Roman"/>
                        <a:cs typeface="Times New Roman"/>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1600" b="1" dirty="0" smtClean="0">
                          <a:solidFill>
                            <a:srgbClr val="66FFFF"/>
                          </a:solidFill>
                          <a:latin typeface="Microsoft Sans Serif"/>
                          <a:ea typeface="Times New Roman"/>
                          <a:cs typeface="Times New Roman"/>
                        </a:rPr>
                        <a:t>(GRADE C)</a:t>
                      </a:r>
                      <a:endParaRPr lang="en-GB" sz="1600" b="1" dirty="0" smtClean="0">
                        <a:solidFill>
                          <a:srgbClr val="66FFFF"/>
                        </a:solidFill>
                        <a:latin typeface="Times New Roman"/>
                        <a:ea typeface="Times New Roman"/>
                        <a:cs typeface="Times New Roman"/>
                      </a:endParaRPr>
                    </a:p>
                  </a:txBody>
                  <a:tcPr marL="91439" marR="91439"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2042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dirty="0" smtClean="0">
                          <a:ln>
                            <a:noFill/>
                          </a:ln>
                          <a:solidFill>
                            <a:srgbClr val="FFCC00"/>
                          </a:solidFill>
                          <a:effectLst/>
                          <a:latin typeface="Arial" pitchFamily="34" charset="0"/>
                        </a:rPr>
                        <a:t>Task 2: </a:t>
                      </a:r>
                      <a:r>
                        <a:rPr lang="en-GB" sz="1600" dirty="0" smtClean="0">
                          <a:solidFill>
                            <a:schemeClr val="tx1"/>
                          </a:solidFill>
                          <a:latin typeface="+mn-lt"/>
                          <a:ea typeface="+mn-ea"/>
                          <a:cs typeface="+mn-cs"/>
                        </a:rPr>
                        <a:t>I can relate the physical properties of materials to the types of intermolecular force present, </a:t>
                      </a:r>
                      <a:r>
                        <a:rPr lang="en-GB" sz="1600" dirty="0" err="1" smtClean="0">
                          <a:solidFill>
                            <a:schemeClr val="tx1"/>
                          </a:solidFill>
                          <a:latin typeface="+mn-lt"/>
                          <a:ea typeface="+mn-ea"/>
                          <a:cs typeface="+mn-cs"/>
                        </a:rPr>
                        <a:t>eg</a:t>
                      </a:r>
                      <a:r>
                        <a:rPr lang="en-GB" sz="1600" dirty="0" smtClean="0">
                          <a:solidFill>
                            <a:schemeClr val="tx1"/>
                          </a:solidFill>
                          <a:latin typeface="+mn-lt"/>
                          <a:ea typeface="+mn-ea"/>
                          <a:cs typeface="+mn-cs"/>
                        </a:rPr>
                        <a:t>: </a:t>
                      </a:r>
                      <a:br>
                        <a:rPr lang="en-GB" sz="1600" dirty="0" smtClean="0">
                          <a:solidFill>
                            <a:schemeClr val="tx1"/>
                          </a:solidFill>
                          <a:latin typeface="+mn-lt"/>
                          <a:ea typeface="+mn-ea"/>
                          <a:cs typeface="+mn-cs"/>
                        </a:rPr>
                      </a:br>
                      <a:r>
                        <a:rPr lang="en-GB" sz="1600" b="1" dirty="0" err="1" smtClean="0">
                          <a:solidFill>
                            <a:schemeClr val="tx1"/>
                          </a:solidFill>
                          <a:latin typeface="+mn-lt"/>
                          <a:ea typeface="+mn-ea"/>
                          <a:cs typeface="+mn-cs"/>
                        </a:rPr>
                        <a:t>i</a:t>
                      </a:r>
                      <a:r>
                        <a:rPr lang="en-GB" sz="1600" dirty="0" smtClean="0">
                          <a:solidFill>
                            <a:schemeClr val="tx1"/>
                          </a:solidFill>
                          <a:latin typeface="+mn-lt"/>
                          <a:ea typeface="+mn-ea"/>
                          <a:cs typeface="+mn-cs"/>
                        </a:rPr>
                        <a:t> the trends in boiling and melting temperatures of </a:t>
                      </a:r>
                      <a:r>
                        <a:rPr lang="en-GB" sz="1600" dirty="0" err="1" smtClean="0">
                          <a:solidFill>
                            <a:schemeClr val="tx1"/>
                          </a:solidFill>
                          <a:latin typeface="+mn-lt"/>
                          <a:ea typeface="+mn-ea"/>
                          <a:cs typeface="+mn-cs"/>
                        </a:rPr>
                        <a:t>alkanes</a:t>
                      </a:r>
                      <a:r>
                        <a:rPr lang="en-GB" sz="1600" dirty="0" smtClean="0">
                          <a:solidFill>
                            <a:schemeClr val="tx1"/>
                          </a:solidFill>
                          <a:latin typeface="+mn-lt"/>
                          <a:ea typeface="+mn-ea"/>
                          <a:cs typeface="+mn-cs"/>
                        </a:rPr>
                        <a:t> with increasing chain length </a:t>
                      </a:r>
                      <a:br>
                        <a:rPr lang="en-GB" sz="1600" dirty="0" smtClean="0">
                          <a:solidFill>
                            <a:schemeClr val="tx1"/>
                          </a:solidFill>
                          <a:latin typeface="+mn-lt"/>
                          <a:ea typeface="+mn-ea"/>
                          <a:cs typeface="+mn-cs"/>
                        </a:rPr>
                      </a:br>
                      <a:r>
                        <a:rPr lang="en-GB" sz="1600" b="1" dirty="0" smtClean="0">
                          <a:solidFill>
                            <a:schemeClr val="tx1"/>
                          </a:solidFill>
                          <a:latin typeface="+mn-lt"/>
                          <a:ea typeface="+mn-ea"/>
                          <a:cs typeface="+mn-cs"/>
                        </a:rPr>
                        <a:t>ii</a:t>
                      </a:r>
                      <a:r>
                        <a:rPr lang="en-GB" sz="1600" dirty="0" smtClean="0">
                          <a:solidFill>
                            <a:schemeClr val="tx1"/>
                          </a:solidFill>
                          <a:latin typeface="+mn-lt"/>
                          <a:ea typeface="+mn-ea"/>
                          <a:cs typeface="+mn-cs"/>
                        </a:rPr>
                        <a:t> the effect of branching in the carbon chain on the boiling and melting temperatures of </a:t>
                      </a:r>
                      <a:r>
                        <a:rPr lang="en-GB" sz="1600" dirty="0" err="1" smtClean="0">
                          <a:solidFill>
                            <a:schemeClr val="tx1"/>
                          </a:solidFill>
                          <a:latin typeface="+mn-lt"/>
                          <a:ea typeface="+mn-ea"/>
                          <a:cs typeface="+mn-cs"/>
                        </a:rPr>
                        <a:t>alkanes</a:t>
                      </a:r>
                      <a:r>
                        <a:rPr lang="en-GB" sz="1600" dirty="0" smtClean="0">
                          <a:solidFill>
                            <a:schemeClr val="tx1"/>
                          </a:solidFill>
                          <a:latin typeface="+mn-lt"/>
                          <a:ea typeface="+mn-ea"/>
                          <a:cs typeface="+mn-cs"/>
                        </a:rPr>
                        <a:t> </a:t>
                      </a:r>
                      <a:br>
                        <a:rPr lang="en-GB" sz="1600" dirty="0" smtClean="0">
                          <a:solidFill>
                            <a:schemeClr val="tx1"/>
                          </a:solidFill>
                          <a:latin typeface="+mn-lt"/>
                          <a:ea typeface="+mn-ea"/>
                          <a:cs typeface="+mn-cs"/>
                        </a:rPr>
                      </a:br>
                      <a:r>
                        <a:rPr lang="en-GB" sz="1600" b="1" dirty="0" smtClean="0">
                          <a:solidFill>
                            <a:schemeClr val="tx1"/>
                          </a:solidFill>
                          <a:latin typeface="+mn-lt"/>
                          <a:ea typeface="+mn-ea"/>
                          <a:cs typeface="+mn-cs"/>
                        </a:rPr>
                        <a:t>iii</a:t>
                      </a:r>
                      <a:r>
                        <a:rPr lang="en-GB" sz="1600" dirty="0" smtClean="0">
                          <a:solidFill>
                            <a:schemeClr val="tx1"/>
                          </a:solidFill>
                          <a:latin typeface="+mn-lt"/>
                          <a:ea typeface="+mn-ea"/>
                          <a:cs typeface="+mn-cs"/>
                        </a:rPr>
                        <a:t> the relatively low volatility (higher boiling temperatures) of alcohols compared to </a:t>
                      </a:r>
                      <a:r>
                        <a:rPr lang="en-GB" sz="1600" dirty="0" err="1" smtClean="0">
                          <a:solidFill>
                            <a:schemeClr val="tx1"/>
                          </a:solidFill>
                          <a:latin typeface="+mn-lt"/>
                          <a:ea typeface="+mn-ea"/>
                          <a:cs typeface="+mn-cs"/>
                        </a:rPr>
                        <a:t>alkanes</a:t>
                      </a:r>
                      <a:r>
                        <a:rPr lang="en-GB" sz="1600" dirty="0" smtClean="0">
                          <a:solidFill>
                            <a:schemeClr val="tx1"/>
                          </a:solidFill>
                          <a:latin typeface="+mn-lt"/>
                          <a:ea typeface="+mn-ea"/>
                          <a:cs typeface="+mn-cs"/>
                        </a:rPr>
                        <a:t> with a similar number of electrons </a:t>
                      </a:r>
                      <a:br>
                        <a:rPr lang="en-GB" sz="1600" dirty="0" smtClean="0">
                          <a:solidFill>
                            <a:schemeClr val="tx1"/>
                          </a:solidFill>
                          <a:latin typeface="+mn-lt"/>
                          <a:ea typeface="+mn-ea"/>
                          <a:cs typeface="+mn-cs"/>
                        </a:rPr>
                      </a:br>
                      <a:r>
                        <a:rPr lang="en-GB" sz="1600" b="1" dirty="0" smtClean="0">
                          <a:solidFill>
                            <a:schemeClr val="tx1"/>
                          </a:solidFill>
                          <a:latin typeface="+mn-lt"/>
                          <a:ea typeface="+mn-ea"/>
                          <a:cs typeface="+mn-cs"/>
                        </a:rPr>
                        <a:t>iv</a:t>
                      </a:r>
                      <a:r>
                        <a:rPr lang="en-GB" sz="1600" dirty="0" smtClean="0">
                          <a:solidFill>
                            <a:schemeClr val="tx1"/>
                          </a:solidFill>
                          <a:latin typeface="+mn-lt"/>
                          <a:ea typeface="+mn-ea"/>
                          <a:cs typeface="+mn-cs"/>
                        </a:rPr>
                        <a:t> the trends in boiling temperatures of the hydrogen halides HF to HI </a:t>
                      </a:r>
                      <a:endParaRPr kumimoji="0" lang="en-GB" sz="1600" b="0" i="0" u="none" strike="noStrike" cap="none" normalizeH="0" baseline="0" dirty="0" smtClean="0">
                        <a:ln>
                          <a:noFill/>
                        </a:ln>
                        <a:solidFill>
                          <a:srgbClr val="FFCC00"/>
                        </a:solidFill>
                        <a:effectLst/>
                        <a:latin typeface="Arial" pitchFamily="34" charset="0"/>
                        <a:ea typeface="Times New Roman"/>
                        <a:cs typeface="Times New Roman"/>
                      </a:endParaRPr>
                    </a:p>
                    <a:p>
                      <a:pPr>
                        <a:spcAft>
                          <a:spcPts val="0"/>
                        </a:spcAft>
                      </a:pPr>
                      <a:r>
                        <a:rPr lang="en-GB" sz="1600" b="1" dirty="0" smtClean="0">
                          <a:solidFill>
                            <a:srgbClr val="FFCC00"/>
                          </a:solidFill>
                          <a:latin typeface="Microsoft Sans Serif"/>
                          <a:ea typeface="Times New Roman"/>
                          <a:cs typeface="Times New Roman"/>
                        </a:rPr>
                        <a:t>(GRADE B)</a:t>
                      </a:r>
                      <a:endParaRPr kumimoji="0" lang="en-GB" sz="1600" b="0" i="0" u="none" strike="noStrike" cap="none" normalizeH="0" baseline="0" dirty="0" smtClean="0">
                        <a:ln>
                          <a:noFill/>
                        </a:ln>
                        <a:solidFill>
                          <a:srgbClr val="FFCC00"/>
                        </a:solidFill>
                        <a:effectLst/>
                        <a:latin typeface="Arial" pitchFamily="34" charset="0"/>
                      </a:endParaRPr>
                    </a:p>
                  </a:txBody>
                  <a:tcPr marL="91439" marR="91439"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2822418">
                <a:tc>
                  <a:txBody>
                    <a:bodyPr/>
                    <a:lstStyle/>
                    <a:p>
                      <a:r>
                        <a:rPr kumimoji="0" lang="en-GB" sz="1600" b="0" i="0" u="none" strike="noStrike" cap="none" normalizeH="0" baseline="0" dirty="0" smtClean="0">
                          <a:ln>
                            <a:noFill/>
                          </a:ln>
                          <a:solidFill>
                            <a:srgbClr val="33CC33"/>
                          </a:solidFill>
                          <a:effectLst/>
                          <a:latin typeface="Arial" pitchFamily="34" charset="0"/>
                        </a:rPr>
                        <a:t>Task 3:</a:t>
                      </a:r>
                      <a:r>
                        <a:rPr lang="en-GB" sz="1600" dirty="0" smtClean="0">
                          <a:solidFill>
                            <a:schemeClr val="tx1"/>
                          </a:solidFill>
                          <a:latin typeface="+mn-lt"/>
                          <a:ea typeface="+mn-ea"/>
                          <a:cs typeface="+mn-cs"/>
                        </a:rPr>
                        <a:t>I can carry out experiments to study the solubility of simple molecules in different solvents</a:t>
                      </a:r>
                    </a:p>
                    <a:p>
                      <a:r>
                        <a:rPr lang="en-GB" sz="1600" dirty="0" smtClean="0">
                          <a:solidFill>
                            <a:schemeClr val="tx1"/>
                          </a:solidFill>
                          <a:latin typeface="+mn-lt"/>
                          <a:ea typeface="+mn-ea"/>
                          <a:cs typeface="+mn-cs"/>
                        </a:rPr>
                        <a:t>I can interpret given information about solvents and solubility to explain the choice of solvents in given contexts, discussing the factors that determine the solubility including: </a:t>
                      </a:r>
                      <a:br>
                        <a:rPr lang="en-GB" sz="1600" dirty="0" smtClean="0">
                          <a:solidFill>
                            <a:schemeClr val="tx1"/>
                          </a:solidFill>
                          <a:latin typeface="+mn-lt"/>
                          <a:ea typeface="+mn-ea"/>
                          <a:cs typeface="+mn-cs"/>
                        </a:rPr>
                      </a:br>
                      <a:r>
                        <a:rPr lang="en-GB" sz="1600" b="1" dirty="0" err="1" smtClean="0">
                          <a:solidFill>
                            <a:schemeClr val="tx1"/>
                          </a:solidFill>
                          <a:latin typeface="+mn-lt"/>
                          <a:ea typeface="+mn-ea"/>
                          <a:cs typeface="+mn-cs"/>
                        </a:rPr>
                        <a:t>i</a:t>
                      </a:r>
                      <a:r>
                        <a:rPr lang="en-GB" sz="1600" dirty="0" smtClean="0">
                          <a:solidFill>
                            <a:schemeClr val="tx1"/>
                          </a:solidFill>
                          <a:latin typeface="+mn-lt"/>
                          <a:ea typeface="+mn-ea"/>
                          <a:cs typeface="+mn-cs"/>
                        </a:rPr>
                        <a:t> the solubility of ionic compounds in water in terms of the hydration of the ions </a:t>
                      </a:r>
                      <a:br>
                        <a:rPr lang="en-GB" sz="1600" dirty="0" smtClean="0">
                          <a:solidFill>
                            <a:schemeClr val="tx1"/>
                          </a:solidFill>
                          <a:latin typeface="+mn-lt"/>
                          <a:ea typeface="+mn-ea"/>
                          <a:cs typeface="+mn-cs"/>
                        </a:rPr>
                      </a:br>
                      <a:r>
                        <a:rPr lang="en-GB" sz="1600" b="1" dirty="0" smtClean="0">
                          <a:solidFill>
                            <a:schemeClr val="tx1"/>
                          </a:solidFill>
                          <a:latin typeface="+mn-lt"/>
                          <a:ea typeface="+mn-ea"/>
                          <a:cs typeface="+mn-cs"/>
                        </a:rPr>
                        <a:t>ii</a:t>
                      </a:r>
                      <a:r>
                        <a:rPr lang="en-GB" sz="1600" dirty="0" smtClean="0">
                          <a:solidFill>
                            <a:schemeClr val="tx1"/>
                          </a:solidFill>
                          <a:latin typeface="+mn-lt"/>
                          <a:ea typeface="+mn-ea"/>
                          <a:cs typeface="+mn-cs"/>
                        </a:rPr>
                        <a:t> the water solubility of simple alcohols in terms of hydrogen bonding </a:t>
                      </a:r>
                      <a:r>
                        <a:rPr lang="en-GB" sz="1600" b="1" dirty="0" smtClean="0">
                          <a:solidFill>
                            <a:schemeClr val="tx1"/>
                          </a:solidFill>
                          <a:latin typeface="+mn-lt"/>
                          <a:ea typeface="+mn-ea"/>
                          <a:cs typeface="+mn-cs"/>
                        </a:rPr>
                        <a:t/>
                      </a:r>
                      <a:br>
                        <a:rPr lang="en-GB" sz="1600" b="1" dirty="0" smtClean="0">
                          <a:solidFill>
                            <a:schemeClr val="tx1"/>
                          </a:solidFill>
                          <a:latin typeface="+mn-lt"/>
                          <a:ea typeface="+mn-ea"/>
                          <a:cs typeface="+mn-cs"/>
                        </a:rPr>
                      </a:br>
                      <a:r>
                        <a:rPr lang="en-GB" sz="1600" b="1" dirty="0" smtClean="0">
                          <a:solidFill>
                            <a:schemeClr val="tx1"/>
                          </a:solidFill>
                          <a:latin typeface="+mn-lt"/>
                          <a:ea typeface="+mn-ea"/>
                          <a:cs typeface="+mn-cs"/>
                        </a:rPr>
                        <a:t>iii</a:t>
                      </a:r>
                      <a:r>
                        <a:rPr lang="en-GB" sz="1600" dirty="0" smtClean="0">
                          <a:solidFill>
                            <a:schemeClr val="tx1"/>
                          </a:solidFill>
                          <a:latin typeface="+mn-lt"/>
                          <a:ea typeface="+mn-ea"/>
                          <a:cs typeface="+mn-cs"/>
                        </a:rPr>
                        <a:t> the insolubility of compounds that cannot form hydrogen bonds with water molecules, </a:t>
                      </a:r>
                      <a:r>
                        <a:rPr lang="en-GB" sz="1600" dirty="0" err="1" smtClean="0">
                          <a:solidFill>
                            <a:schemeClr val="tx1"/>
                          </a:solidFill>
                          <a:latin typeface="+mn-lt"/>
                          <a:ea typeface="+mn-ea"/>
                          <a:cs typeface="+mn-cs"/>
                        </a:rPr>
                        <a:t>eg</a:t>
                      </a:r>
                      <a:r>
                        <a:rPr lang="en-GB" sz="1600" dirty="0" smtClean="0">
                          <a:solidFill>
                            <a:schemeClr val="tx1"/>
                          </a:solidFill>
                          <a:latin typeface="+mn-lt"/>
                          <a:ea typeface="+mn-ea"/>
                          <a:cs typeface="+mn-cs"/>
                        </a:rPr>
                        <a:t> polar molecules such as </a:t>
                      </a:r>
                      <a:r>
                        <a:rPr lang="en-GB" sz="1600" dirty="0" err="1" smtClean="0">
                          <a:solidFill>
                            <a:schemeClr val="tx1"/>
                          </a:solidFill>
                          <a:latin typeface="+mn-lt"/>
                          <a:ea typeface="+mn-ea"/>
                          <a:cs typeface="+mn-cs"/>
                        </a:rPr>
                        <a:t>halogenoalkanes</a:t>
                      </a:r>
                      <a:r>
                        <a:rPr lang="en-GB" sz="1600" dirty="0" smtClean="0">
                          <a:solidFill>
                            <a:schemeClr val="tx1"/>
                          </a:solidFill>
                          <a:latin typeface="+mn-lt"/>
                          <a:ea typeface="+mn-ea"/>
                          <a:cs typeface="+mn-cs"/>
                        </a:rPr>
                        <a:t> </a:t>
                      </a:r>
                      <a:br>
                        <a:rPr lang="en-GB" sz="1600" dirty="0" smtClean="0">
                          <a:solidFill>
                            <a:schemeClr val="tx1"/>
                          </a:solidFill>
                          <a:latin typeface="+mn-lt"/>
                          <a:ea typeface="+mn-ea"/>
                          <a:cs typeface="+mn-cs"/>
                        </a:rPr>
                      </a:br>
                      <a:r>
                        <a:rPr lang="en-GB" sz="1600" b="1" dirty="0" smtClean="0">
                          <a:solidFill>
                            <a:schemeClr val="tx1"/>
                          </a:solidFill>
                          <a:latin typeface="+mn-lt"/>
                          <a:ea typeface="+mn-ea"/>
                          <a:cs typeface="+mn-cs"/>
                        </a:rPr>
                        <a:t>iv</a:t>
                      </a:r>
                      <a:r>
                        <a:rPr lang="en-GB" sz="1600" dirty="0" smtClean="0">
                          <a:solidFill>
                            <a:schemeClr val="tx1"/>
                          </a:solidFill>
                          <a:latin typeface="+mn-lt"/>
                          <a:ea typeface="+mn-ea"/>
                          <a:cs typeface="+mn-cs"/>
                        </a:rPr>
                        <a:t> the solubility in non-aqueous solvents of compounds which have similar intermolecular forces to those in the solvent</a:t>
                      </a:r>
                      <a:endParaRPr lang="en-GB" sz="1600" b="1" dirty="0" smtClean="0">
                        <a:solidFill>
                          <a:schemeClr val="tx1"/>
                        </a:solidFill>
                        <a:latin typeface="Microsoft Sans Serif"/>
                        <a:ea typeface="Times New Roman"/>
                        <a:cs typeface="Times New Roman"/>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GB" sz="1600" b="1" dirty="0" smtClean="0">
                          <a:solidFill>
                            <a:srgbClr val="33CC33"/>
                          </a:solidFill>
                          <a:latin typeface="Microsoft Sans Serif"/>
                          <a:ea typeface="Times New Roman"/>
                          <a:cs typeface="Times New Roman"/>
                        </a:rPr>
                        <a:t>(GRADE A)</a:t>
                      </a:r>
                      <a:endParaRPr lang="en-GB" sz="1600" dirty="0" smtClean="0">
                        <a:solidFill>
                          <a:srgbClr val="33CC33"/>
                        </a:solidFill>
                        <a:latin typeface="Times New Roman"/>
                        <a:ea typeface="Times New Roman"/>
                        <a:cs typeface="Times New Roman"/>
                      </a:endParaRPr>
                    </a:p>
                  </a:txBody>
                  <a:tcPr marL="91439" marR="91439"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500063" y="0"/>
            <a:ext cx="8229600" cy="4525963"/>
          </a:xfrm>
        </p:spPr>
        <p:txBody>
          <a:bodyPr/>
          <a:lstStyle/>
          <a:p>
            <a:r>
              <a:rPr lang="en-GB" altLang="en-US" sz="2400" smtClean="0"/>
              <a:t>Imagine a molecule which has a temporary polarity being approached by one which happens to be entirely non-polar just at that moment.</a:t>
            </a:r>
          </a:p>
          <a:p>
            <a:endParaRPr lang="en-GB" altLang="en-US" sz="2400" smtClean="0"/>
          </a:p>
          <a:p>
            <a:endParaRPr lang="en-GB" altLang="en-US" sz="2400" smtClean="0"/>
          </a:p>
          <a:p>
            <a:r>
              <a:rPr lang="en-GB" altLang="en-US" sz="2400" smtClean="0"/>
              <a:t>As the right hand molecule approaches, its electrons will tend to be attracted by the slightly positive end of the left hand one.</a:t>
            </a:r>
          </a:p>
          <a:p>
            <a:r>
              <a:rPr lang="en-GB" altLang="en-US" sz="2400" smtClean="0"/>
              <a:t>This sets up an </a:t>
            </a:r>
            <a:r>
              <a:rPr lang="en-GB" altLang="en-US" sz="2400" b="1" i="1" smtClean="0">
                <a:solidFill>
                  <a:srgbClr val="FFFF00"/>
                </a:solidFill>
              </a:rPr>
              <a:t>induced dipole</a:t>
            </a:r>
            <a:r>
              <a:rPr lang="en-GB" altLang="en-US" sz="2400" smtClean="0">
                <a:solidFill>
                  <a:srgbClr val="FFFF00"/>
                </a:solidFill>
              </a:rPr>
              <a:t> </a:t>
            </a:r>
            <a:r>
              <a:rPr lang="en-GB" altLang="en-US" sz="2400" smtClean="0"/>
              <a:t>in the approaching molecule, which is orientated in such a way that the + end of one is attracted to the - end of the other.</a:t>
            </a:r>
          </a:p>
          <a:p>
            <a:endParaRPr lang="en-GB" altLang="en-US" sz="2400" smtClean="0"/>
          </a:p>
        </p:txBody>
      </p:sp>
      <p:pic>
        <p:nvPicPr>
          <p:cNvPr id="11267" name="Picture 2" descr="http://www.chemguide.co.uk/atoms/bonding/approa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285875"/>
            <a:ext cx="5840413" cy="6429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68" name="Picture 8" descr="http://www.chemguide.co.uk/atoms/bonding/induce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4857750"/>
            <a:ext cx="3451225" cy="1428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0" y="0"/>
            <a:ext cx="9144000" cy="685800"/>
          </a:xfrm>
        </p:spPr>
        <p:txBody>
          <a:bodyPr/>
          <a:lstStyle/>
          <a:p>
            <a:pPr>
              <a:defRPr/>
            </a:pPr>
            <a:r>
              <a:rPr lang="en-US" dirty="0">
                <a:solidFill>
                  <a:srgbClr val="FFFF00"/>
                </a:solidFill>
                <a:effectLst>
                  <a:outerShdw blurRad="38100" dist="38100" dir="2700000" algn="tl">
                    <a:srgbClr val="000000"/>
                  </a:outerShdw>
                </a:effectLst>
              </a:rPr>
              <a:t>London forces</a:t>
            </a:r>
          </a:p>
        </p:txBody>
      </p:sp>
      <p:sp>
        <p:nvSpPr>
          <p:cNvPr id="275459" name="Rectangle 3"/>
          <p:cNvSpPr>
            <a:spLocks noGrp="1" noChangeArrowheads="1"/>
          </p:cNvSpPr>
          <p:nvPr>
            <p:ph type="body" idx="1"/>
          </p:nvPr>
        </p:nvSpPr>
        <p:spPr>
          <a:xfrm>
            <a:off x="76200" y="1066800"/>
            <a:ext cx="4419600" cy="533400"/>
          </a:xfrm>
        </p:spPr>
        <p:txBody>
          <a:bodyPr/>
          <a:lstStyle/>
          <a:p>
            <a:pPr marL="277813" indent="-277813" algn="ctr">
              <a:lnSpc>
                <a:spcPct val="95000"/>
              </a:lnSpc>
              <a:spcBef>
                <a:spcPct val="0"/>
              </a:spcBef>
              <a:buFontTx/>
              <a:buNone/>
            </a:pPr>
            <a:r>
              <a:rPr lang="en-US" altLang="en-US" smtClean="0">
                <a:solidFill>
                  <a:srgbClr val="FFFF00"/>
                </a:solidFill>
              </a:rPr>
              <a:t>Instantaneous dipole:</a:t>
            </a:r>
            <a:endParaRPr lang="en-US" altLang="en-US" smtClean="0">
              <a:solidFill>
                <a:srgbClr val="FFFF00"/>
              </a:solidFill>
              <a:sym typeface="Symbol" pitchFamily="18" charset="2"/>
            </a:endParaRPr>
          </a:p>
        </p:txBody>
      </p:sp>
      <p:grpSp>
        <p:nvGrpSpPr>
          <p:cNvPr id="2" name="Group 4"/>
          <p:cNvGrpSpPr>
            <a:grpSpLocks/>
          </p:cNvGrpSpPr>
          <p:nvPr/>
        </p:nvGrpSpPr>
        <p:grpSpPr bwMode="auto">
          <a:xfrm>
            <a:off x="457200" y="1981200"/>
            <a:ext cx="3429000" cy="2743200"/>
            <a:chOff x="2064" y="528"/>
            <a:chExt cx="2160" cy="1728"/>
          </a:xfrm>
        </p:grpSpPr>
        <p:grpSp>
          <p:nvGrpSpPr>
            <p:cNvPr id="12826" name="Group 5"/>
            <p:cNvGrpSpPr>
              <a:grpSpLocks/>
            </p:cNvGrpSpPr>
            <p:nvPr/>
          </p:nvGrpSpPr>
          <p:grpSpPr bwMode="auto">
            <a:xfrm>
              <a:off x="2064" y="528"/>
              <a:ext cx="960" cy="1728"/>
              <a:chOff x="2064" y="528"/>
              <a:chExt cx="960" cy="1728"/>
            </a:xfrm>
          </p:grpSpPr>
          <p:grpSp>
            <p:nvGrpSpPr>
              <p:cNvPr id="12844" name="Group 6"/>
              <p:cNvGrpSpPr>
                <a:grpSpLocks/>
              </p:cNvGrpSpPr>
              <p:nvPr/>
            </p:nvGrpSpPr>
            <p:grpSpPr bwMode="auto">
              <a:xfrm rot="-5400000">
                <a:off x="1680" y="912"/>
                <a:ext cx="1728" cy="960"/>
                <a:chOff x="960" y="1104"/>
                <a:chExt cx="1728" cy="960"/>
              </a:xfrm>
            </p:grpSpPr>
            <p:sp>
              <p:nvSpPr>
                <p:cNvPr id="12858" name="Oval 7"/>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859" name="Oval 8"/>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845" name="Line 9"/>
              <p:cNvSpPr>
                <a:spLocks noChangeShapeType="1"/>
              </p:cNvSpPr>
              <p:nvPr/>
            </p:nvSpPr>
            <p:spPr bwMode="auto">
              <a:xfrm>
                <a:off x="2448"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46" name="Line 10"/>
              <p:cNvSpPr>
                <a:spLocks noChangeShapeType="1"/>
              </p:cNvSpPr>
              <p:nvPr/>
            </p:nvSpPr>
            <p:spPr bwMode="auto">
              <a:xfrm>
                <a:off x="268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47" name="Line 11"/>
              <p:cNvSpPr>
                <a:spLocks noChangeShapeType="1"/>
              </p:cNvSpPr>
              <p:nvPr/>
            </p:nvSpPr>
            <p:spPr bwMode="auto">
              <a:xfrm>
                <a:off x="2592" y="67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48" name="Line 12"/>
              <p:cNvSpPr>
                <a:spLocks noChangeShapeType="1"/>
              </p:cNvSpPr>
              <p:nvPr/>
            </p:nvSpPr>
            <p:spPr bwMode="auto">
              <a:xfrm>
                <a:off x="2208"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49" name="Line 13"/>
              <p:cNvSpPr>
                <a:spLocks noChangeShapeType="1"/>
              </p:cNvSpPr>
              <p:nvPr/>
            </p:nvSpPr>
            <p:spPr bwMode="auto">
              <a:xfrm>
                <a:off x="2400" y="20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50" name="Line 14"/>
              <p:cNvSpPr>
                <a:spLocks noChangeShapeType="1"/>
              </p:cNvSpPr>
              <p:nvPr/>
            </p:nvSpPr>
            <p:spPr bwMode="auto">
              <a:xfrm>
                <a:off x="2832" y="16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51" name="Line 15"/>
              <p:cNvSpPr>
                <a:spLocks noChangeShapeType="1"/>
              </p:cNvSpPr>
              <p:nvPr/>
            </p:nvSpPr>
            <p:spPr bwMode="auto">
              <a:xfrm>
                <a:off x="2496" y="16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52" name="Line 16"/>
              <p:cNvSpPr>
                <a:spLocks noChangeShapeType="1"/>
              </p:cNvSpPr>
              <p:nvPr/>
            </p:nvSpPr>
            <p:spPr bwMode="auto">
              <a:xfrm>
                <a:off x="2304"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53" name="Line 17"/>
              <p:cNvSpPr>
                <a:spLocks noChangeShapeType="1"/>
              </p:cNvSpPr>
              <p:nvPr/>
            </p:nvSpPr>
            <p:spPr bwMode="auto">
              <a:xfrm>
                <a:off x="2736" y="196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54" name="Line 18"/>
              <p:cNvSpPr>
                <a:spLocks noChangeShapeType="1"/>
              </p:cNvSpPr>
              <p:nvPr/>
            </p:nvSpPr>
            <p:spPr bwMode="auto">
              <a:xfrm>
                <a:off x="2304" y="8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55" name="Line 19"/>
              <p:cNvSpPr>
                <a:spLocks noChangeShapeType="1"/>
              </p:cNvSpPr>
              <p:nvPr/>
            </p:nvSpPr>
            <p:spPr bwMode="auto">
              <a:xfrm>
                <a:off x="2784" y="100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56" name="Line 20"/>
              <p:cNvSpPr>
                <a:spLocks noChangeShapeType="1"/>
              </p:cNvSpPr>
              <p:nvPr/>
            </p:nvSpPr>
            <p:spPr bwMode="auto">
              <a:xfrm>
                <a:off x="2544"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57" name="Line 21"/>
              <p:cNvSpPr>
                <a:spLocks noChangeShapeType="1"/>
              </p:cNvSpPr>
              <p:nvPr/>
            </p:nvSpPr>
            <p:spPr bwMode="auto">
              <a:xfrm>
                <a:off x="2256"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12827" name="Group 22"/>
            <p:cNvGrpSpPr>
              <a:grpSpLocks/>
            </p:cNvGrpSpPr>
            <p:nvPr/>
          </p:nvGrpSpPr>
          <p:grpSpPr bwMode="auto">
            <a:xfrm>
              <a:off x="3264" y="528"/>
              <a:ext cx="960" cy="1728"/>
              <a:chOff x="3264" y="528"/>
              <a:chExt cx="960" cy="1728"/>
            </a:xfrm>
          </p:grpSpPr>
          <p:grpSp>
            <p:nvGrpSpPr>
              <p:cNvPr id="12828" name="Group 23"/>
              <p:cNvGrpSpPr>
                <a:grpSpLocks/>
              </p:cNvGrpSpPr>
              <p:nvPr/>
            </p:nvGrpSpPr>
            <p:grpSpPr bwMode="auto">
              <a:xfrm rot="-5400000">
                <a:off x="2880" y="912"/>
                <a:ext cx="1728" cy="960"/>
                <a:chOff x="960" y="1104"/>
                <a:chExt cx="1728" cy="960"/>
              </a:xfrm>
            </p:grpSpPr>
            <p:sp>
              <p:nvSpPr>
                <p:cNvPr id="12842" name="Oval 24"/>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843" name="Oval 25"/>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829" name="Line 26"/>
              <p:cNvSpPr>
                <a:spLocks noChangeShapeType="1"/>
              </p:cNvSpPr>
              <p:nvPr/>
            </p:nvSpPr>
            <p:spPr bwMode="auto">
              <a:xfrm>
                <a:off x="3648"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30" name="Line 27"/>
              <p:cNvSpPr>
                <a:spLocks noChangeShapeType="1"/>
              </p:cNvSpPr>
              <p:nvPr/>
            </p:nvSpPr>
            <p:spPr bwMode="auto">
              <a:xfrm>
                <a:off x="388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31" name="Line 28"/>
              <p:cNvSpPr>
                <a:spLocks noChangeShapeType="1"/>
              </p:cNvSpPr>
              <p:nvPr/>
            </p:nvSpPr>
            <p:spPr bwMode="auto">
              <a:xfrm>
                <a:off x="3792" y="67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32" name="Line 29"/>
              <p:cNvSpPr>
                <a:spLocks noChangeShapeType="1"/>
              </p:cNvSpPr>
              <p:nvPr/>
            </p:nvSpPr>
            <p:spPr bwMode="auto">
              <a:xfrm>
                <a:off x="3408"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33" name="Line 30"/>
              <p:cNvSpPr>
                <a:spLocks noChangeShapeType="1"/>
              </p:cNvSpPr>
              <p:nvPr/>
            </p:nvSpPr>
            <p:spPr bwMode="auto">
              <a:xfrm>
                <a:off x="3600" y="20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34" name="Line 31"/>
              <p:cNvSpPr>
                <a:spLocks noChangeShapeType="1"/>
              </p:cNvSpPr>
              <p:nvPr/>
            </p:nvSpPr>
            <p:spPr bwMode="auto">
              <a:xfrm>
                <a:off x="4032" y="16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35" name="Line 32"/>
              <p:cNvSpPr>
                <a:spLocks noChangeShapeType="1"/>
              </p:cNvSpPr>
              <p:nvPr/>
            </p:nvSpPr>
            <p:spPr bwMode="auto">
              <a:xfrm>
                <a:off x="3696" y="16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36" name="Line 33"/>
              <p:cNvSpPr>
                <a:spLocks noChangeShapeType="1"/>
              </p:cNvSpPr>
              <p:nvPr/>
            </p:nvSpPr>
            <p:spPr bwMode="auto">
              <a:xfrm>
                <a:off x="3504"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37" name="Line 34"/>
              <p:cNvSpPr>
                <a:spLocks noChangeShapeType="1"/>
              </p:cNvSpPr>
              <p:nvPr/>
            </p:nvSpPr>
            <p:spPr bwMode="auto">
              <a:xfrm>
                <a:off x="3936" y="196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38" name="Line 35"/>
              <p:cNvSpPr>
                <a:spLocks noChangeShapeType="1"/>
              </p:cNvSpPr>
              <p:nvPr/>
            </p:nvSpPr>
            <p:spPr bwMode="auto">
              <a:xfrm>
                <a:off x="3504" y="8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39" name="Line 36"/>
              <p:cNvSpPr>
                <a:spLocks noChangeShapeType="1"/>
              </p:cNvSpPr>
              <p:nvPr/>
            </p:nvSpPr>
            <p:spPr bwMode="auto">
              <a:xfrm>
                <a:off x="3984" y="100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40" name="Line 37"/>
              <p:cNvSpPr>
                <a:spLocks noChangeShapeType="1"/>
              </p:cNvSpPr>
              <p:nvPr/>
            </p:nvSpPr>
            <p:spPr bwMode="auto">
              <a:xfrm>
                <a:off x="3744"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41" name="Line 38"/>
              <p:cNvSpPr>
                <a:spLocks noChangeShapeType="1"/>
              </p:cNvSpPr>
              <p:nvPr/>
            </p:nvSpPr>
            <p:spPr bwMode="auto">
              <a:xfrm>
                <a:off x="3456"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grpSp>
        <p:nvGrpSpPr>
          <p:cNvPr id="7" name="Group 39"/>
          <p:cNvGrpSpPr>
            <a:grpSpLocks/>
          </p:cNvGrpSpPr>
          <p:nvPr/>
        </p:nvGrpSpPr>
        <p:grpSpPr bwMode="auto">
          <a:xfrm>
            <a:off x="457200" y="1981200"/>
            <a:ext cx="3429000" cy="2743200"/>
            <a:chOff x="2064" y="528"/>
            <a:chExt cx="2160" cy="1728"/>
          </a:xfrm>
        </p:grpSpPr>
        <p:grpSp>
          <p:nvGrpSpPr>
            <p:cNvPr id="12794" name="Group 40"/>
            <p:cNvGrpSpPr>
              <a:grpSpLocks/>
            </p:cNvGrpSpPr>
            <p:nvPr/>
          </p:nvGrpSpPr>
          <p:grpSpPr bwMode="auto">
            <a:xfrm rot="-5400000">
              <a:off x="1680" y="912"/>
              <a:ext cx="1728" cy="960"/>
              <a:chOff x="960" y="1104"/>
              <a:chExt cx="1728" cy="960"/>
            </a:xfrm>
          </p:grpSpPr>
          <p:sp>
            <p:nvSpPr>
              <p:cNvPr id="12824" name="Oval 41"/>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825" name="Oval 42"/>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795" name="Line 43"/>
            <p:cNvSpPr>
              <a:spLocks noChangeShapeType="1"/>
            </p:cNvSpPr>
            <p:nvPr/>
          </p:nvSpPr>
          <p:spPr bwMode="auto">
            <a:xfrm>
              <a:off x="2400"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96" name="Line 44"/>
            <p:cNvSpPr>
              <a:spLocks noChangeShapeType="1"/>
            </p:cNvSpPr>
            <p:nvPr/>
          </p:nvSpPr>
          <p:spPr bwMode="auto">
            <a:xfrm>
              <a:off x="2640"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97" name="Line 45"/>
            <p:cNvSpPr>
              <a:spLocks noChangeShapeType="1"/>
            </p:cNvSpPr>
            <p:nvPr/>
          </p:nvSpPr>
          <p:spPr bwMode="auto">
            <a:xfrm>
              <a:off x="2592"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98" name="Line 46"/>
            <p:cNvSpPr>
              <a:spLocks noChangeShapeType="1"/>
            </p:cNvSpPr>
            <p:nvPr/>
          </p:nvSpPr>
          <p:spPr bwMode="auto">
            <a:xfrm>
              <a:off x="2160"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99" name="Line 47"/>
            <p:cNvSpPr>
              <a:spLocks noChangeShapeType="1"/>
            </p:cNvSpPr>
            <p:nvPr/>
          </p:nvSpPr>
          <p:spPr bwMode="auto">
            <a:xfrm>
              <a:off x="2400"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00" name="Line 48"/>
            <p:cNvSpPr>
              <a:spLocks noChangeShapeType="1"/>
            </p:cNvSpPr>
            <p:nvPr/>
          </p:nvSpPr>
          <p:spPr bwMode="auto">
            <a:xfrm>
              <a:off x="2832" y="163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01" name="Line 49"/>
            <p:cNvSpPr>
              <a:spLocks noChangeShapeType="1"/>
            </p:cNvSpPr>
            <p:nvPr/>
          </p:nvSpPr>
          <p:spPr bwMode="auto">
            <a:xfrm>
              <a:off x="2496"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02" name="Line 50"/>
            <p:cNvSpPr>
              <a:spLocks noChangeShapeType="1"/>
            </p:cNvSpPr>
            <p:nvPr/>
          </p:nvSpPr>
          <p:spPr bwMode="auto">
            <a:xfrm>
              <a:off x="2352"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03" name="Line 51"/>
            <p:cNvSpPr>
              <a:spLocks noChangeShapeType="1"/>
            </p:cNvSpPr>
            <p:nvPr/>
          </p:nvSpPr>
          <p:spPr bwMode="auto">
            <a:xfrm>
              <a:off x="27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04" name="Line 52"/>
            <p:cNvSpPr>
              <a:spLocks noChangeShapeType="1"/>
            </p:cNvSpPr>
            <p:nvPr/>
          </p:nvSpPr>
          <p:spPr bwMode="auto">
            <a:xfrm>
              <a:off x="2304" y="8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05" name="Line 53"/>
            <p:cNvSpPr>
              <a:spLocks noChangeShapeType="1"/>
            </p:cNvSpPr>
            <p:nvPr/>
          </p:nvSpPr>
          <p:spPr bwMode="auto">
            <a:xfrm>
              <a:off x="2784"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06" name="Line 54"/>
            <p:cNvSpPr>
              <a:spLocks noChangeShapeType="1"/>
            </p:cNvSpPr>
            <p:nvPr/>
          </p:nvSpPr>
          <p:spPr bwMode="auto">
            <a:xfrm>
              <a:off x="2544"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07" name="Line 55"/>
            <p:cNvSpPr>
              <a:spLocks noChangeShapeType="1"/>
            </p:cNvSpPr>
            <p:nvPr/>
          </p:nvSpPr>
          <p:spPr bwMode="auto">
            <a:xfrm>
              <a:off x="2160"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808" name="Group 56"/>
            <p:cNvGrpSpPr>
              <a:grpSpLocks/>
            </p:cNvGrpSpPr>
            <p:nvPr/>
          </p:nvGrpSpPr>
          <p:grpSpPr bwMode="auto">
            <a:xfrm rot="-5400000">
              <a:off x="2880" y="912"/>
              <a:ext cx="1728" cy="960"/>
              <a:chOff x="960" y="1104"/>
              <a:chExt cx="1728" cy="960"/>
            </a:xfrm>
          </p:grpSpPr>
          <p:sp>
            <p:nvSpPr>
              <p:cNvPr id="12822" name="Oval 57"/>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823" name="Oval 58"/>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809" name="Line 59"/>
            <p:cNvSpPr>
              <a:spLocks noChangeShapeType="1"/>
            </p:cNvSpPr>
            <p:nvPr/>
          </p:nvSpPr>
          <p:spPr bwMode="auto">
            <a:xfrm>
              <a:off x="3648"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10" name="Line 60"/>
            <p:cNvSpPr>
              <a:spLocks noChangeShapeType="1"/>
            </p:cNvSpPr>
            <p:nvPr/>
          </p:nvSpPr>
          <p:spPr bwMode="auto">
            <a:xfrm>
              <a:off x="388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11" name="Line 61"/>
            <p:cNvSpPr>
              <a:spLocks noChangeShapeType="1"/>
            </p:cNvSpPr>
            <p:nvPr/>
          </p:nvSpPr>
          <p:spPr bwMode="auto">
            <a:xfrm>
              <a:off x="3792"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12" name="Line 62"/>
            <p:cNvSpPr>
              <a:spLocks noChangeShapeType="1"/>
            </p:cNvSpPr>
            <p:nvPr/>
          </p:nvSpPr>
          <p:spPr bwMode="auto">
            <a:xfrm>
              <a:off x="3408"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13" name="Line 63"/>
            <p:cNvSpPr>
              <a:spLocks noChangeShapeType="1"/>
            </p:cNvSpPr>
            <p:nvPr/>
          </p:nvSpPr>
          <p:spPr bwMode="auto">
            <a:xfrm>
              <a:off x="3600"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14" name="Line 64"/>
            <p:cNvSpPr>
              <a:spLocks noChangeShapeType="1"/>
            </p:cNvSpPr>
            <p:nvPr/>
          </p:nvSpPr>
          <p:spPr bwMode="auto">
            <a:xfrm>
              <a:off x="4032"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15" name="Line 65"/>
            <p:cNvSpPr>
              <a:spLocks noChangeShapeType="1"/>
            </p:cNvSpPr>
            <p:nvPr/>
          </p:nvSpPr>
          <p:spPr bwMode="auto">
            <a:xfrm>
              <a:off x="3696"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16" name="Line 66"/>
            <p:cNvSpPr>
              <a:spLocks noChangeShapeType="1"/>
            </p:cNvSpPr>
            <p:nvPr/>
          </p:nvSpPr>
          <p:spPr bwMode="auto">
            <a:xfrm>
              <a:off x="3600" y="15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17" name="Line 67"/>
            <p:cNvSpPr>
              <a:spLocks noChangeShapeType="1"/>
            </p:cNvSpPr>
            <p:nvPr/>
          </p:nvSpPr>
          <p:spPr bwMode="auto">
            <a:xfrm>
              <a:off x="39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18" name="Line 68"/>
            <p:cNvSpPr>
              <a:spLocks noChangeShapeType="1"/>
            </p:cNvSpPr>
            <p:nvPr/>
          </p:nvSpPr>
          <p:spPr bwMode="auto">
            <a:xfrm>
              <a:off x="3504" y="8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19" name="Line 69"/>
            <p:cNvSpPr>
              <a:spLocks noChangeShapeType="1"/>
            </p:cNvSpPr>
            <p:nvPr/>
          </p:nvSpPr>
          <p:spPr bwMode="auto">
            <a:xfrm>
              <a:off x="3984"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20" name="Line 70"/>
            <p:cNvSpPr>
              <a:spLocks noChangeShapeType="1"/>
            </p:cNvSpPr>
            <p:nvPr/>
          </p:nvSpPr>
          <p:spPr bwMode="auto">
            <a:xfrm>
              <a:off x="3744"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821" name="Line 71"/>
            <p:cNvSpPr>
              <a:spLocks noChangeShapeType="1"/>
            </p:cNvSpPr>
            <p:nvPr/>
          </p:nvSpPr>
          <p:spPr bwMode="auto">
            <a:xfrm>
              <a:off x="3456"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10" name="Group 72"/>
          <p:cNvGrpSpPr>
            <a:grpSpLocks/>
          </p:cNvGrpSpPr>
          <p:nvPr/>
        </p:nvGrpSpPr>
        <p:grpSpPr bwMode="auto">
          <a:xfrm>
            <a:off x="457200" y="1981200"/>
            <a:ext cx="3429000" cy="2743200"/>
            <a:chOff x="2064" y="528"/>
            <a:chExt cx="2160" cy="1728"/>
          </a:xfrm>
        </p:grpSpPr>
        <p:grpSp>
          <p:nvGrpSpPr>
            <p:cNvPr id="12762" name="Group 73"/>
            <p:cNvGrpSpPr>
              <a:grpSpLocks/>
            </p:cNvGrpSpPr>
            <p:nvPr/>
          </p:nvGrpSpPr>
          <p:grpSpPr bwMode="auto">
            <a:xfrm rot="-5400000">
              <a:off x="1680" y="912"/>
              <a:ext cx="1728" cy="960"/>
              <a:chOff x="960" y="1104"/>
              <a:chExt cx="1728" cy="960"/>
            </a:xfrm>
          </p:grpSpPr>
          <p:sp>
            <p:nvSpPr>
              <p:cNvPr id="12792" name="Oval 74"/>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793" name="Oval 75"/>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763" name="Line 76"/>
            <p:cNvSpPr>
              <a:spLocks noChangeShapeType="1"/>
            </p:cNvSpPr>
            <p:nvPr/>
          </p:nvSpPr>
          <p:spPr bwMode="auto">
            <a:xfrm>
              <a:off x="2400"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64" name="Line 77"/>
            <p:cNvSpPr>
              <a:spLocks noChangeShapeType="1"/>
            </p:cNvSpPr>
            <p:nvPr/>
          </p:nvSpPr>
          <p:spPr bwMode="auto">
            <a:xfrm>
              <a:off x="2640"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65" name="Line 78"/>
            <p:cNvSpPr>
              <a:spLocks noChangeShapeType="1"/>
            </p:cNvSpPr>
            <p:nvPr/>
          </p:nvSpPr>
          <p:spPr bwMode="auto">
            <a:xfrm>
              <a:off x="2592"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66" name="Line 79"/>
            <p:cNvSpPr>
              <a:spLocks noChangeShapeType="1"/>
            </p:cNvSpPr>
            <p:nvPr/>
          </p:nvSpPr>
          <p:spPr bwMode="auto">
            <a:xfrm>
              <a:off x="2256"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67" name="Line 80"/>
            <p:cNvSpPr>
              <a:spLocks noChangeShapeType="1"/>
            </p:cNvSpPr>
            <p:nvPr/>
          </p:nvSpPr>
          <p:spPr bwMode="auto">
            <a:xfrm>
              <a:off x="2400"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68" name="Line 81"/>
            <p:cNvSpPr>
              <a:spLocks noChangeShapeType="1"/>
            </p:cNvSpPr>
            <p:nvPr/>
          </p:nvSpPr>
          <p:spPr bwMode="auto">
            <a:xfrm>
              <a:off x="2832"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69" name="Line 82"/>
            <p:cNvSpPr>
              <a:spLocks noChangeShapeType="1"/>
            </p:cNvSpPr>
            <p:nvPr/>
          </p:nvSpPr>
          <p:spPr bwMode="auto">
            <a:xfrm>
              <a:off x="2496"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70" name="Line 83"/>
            <p:cNvSpPr>
              <a:spLocks noChangeShapeType="1"/>
            </p:cNvSpPr>
            <p:nvPr/>
          </p:nvSpPr>
          <p:spPr bwMode="auto">
            <a:xfrm>
              <a:off x="2352"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71" name="Line 84"/>
            <p:cNvSpPr>
              <a:spLocks noChangeShapeType="1"/>
            </p:cNvSpPr>
            <p:nvPr/>
          </p:nvSpPr>
          <p:spPr bwMode="auto">
            <a:xfrm>
              <a:off x="27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72" name="Line 85"/>
            <p:cNvSpPr>
              <a:spLocks noChangeShapeType="1"/>
            </p:cNvSpPr>
            <p:nvPr/>
          </p:nvSpPr>
          <p:spPr bwMode="auto">
            <a:xfrm>
              <a:off x="2304" y="8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73" name="Line 86"/>
            <p:cNvSpPr>
              <a:spLocks noChangeShapeType="1"/>
            </p:cNvSpPr>
            <p:nvPr/>
          </p:nvSpPr>
          <p:spPr bwMode="auto">
            <a:xfrm>
              <a:off x="2784" y="12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74" name="Line 87"/>
            <p:cNvSpPr>
              <a:spLocks noChangeShapeType="1"/>
            </p:cNvSpPr>
            <p:nvPr/>
          </p:nvSpPr>
          <p:spPr bwMode="auto">
            <a:xfrm>
              <a:off x="2448"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75" name="Line 88"/>
            <p:cNvSpPr>
              <a:spLocks noChangeShapeType="1"/>
            </p:cNvSpPr>
            <p:nvPr/>
          </p:nvSpPr>
          <p:spPr bwMode="auto">
            <a:xfrm>
              <a:off x="2160"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776" name="Group 89"/>
            <p:cNvGrpSpPr>
              <a:grpSpLocks/>
            </p:cNvGrpSpPr>
            <p:nvPr/>
          </p:nvGrpSpPr>
          <p:grpSpPr bwMode="auto">
            <a:xfrm rot="-5400000">
              <a:off x="2880" y="912"/>
              <a:ext cx="1728" cy="960"/>
              <a:chOff x="960" y="1104"/>
              <a:chExt cx="1728" cy="960"/>
            </a:xfrm>
          </p:grpSpPr>
          <p:sp>
            <p:nvSpPr>
              <p:cNvPr id="12790" name="Oval 90"/>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791" name="Oval 91"/>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777" name="Line 92"/>
            <p:cNvSpPr>
              <a:spLocks noChangeShapeType="1"/>
            </p:cNvSpPr>
            <p:nvPr/>
          </p:nvSpPr>
          <p:spPr bwMode="auto">
            <a:xfrm>
              <a:off x="3696"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78" name="Line 93"/>
            <p:cNvSpPr>
              <a:spLocks noChangeShapeType="1"/>
            </p:cNvSpPr>
            <p:nvPr/>
          </p:nvSpPr>
          <p:spPr bwMode="auto">
            <a:xfrm>
              <a:off x="388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79" name="Line 94"/>
            <p:cNvSpPr>
              <a:spLocks noChangeShapeType="1"/>
            </p:cNvSpPr>
            <p:nvPr/>
          </p:nvSpPr>
          <p:spPr bwMode="auto">
            <a:xfrm>
              <a:off x="3792" y="67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80" name="Line 95"/>
            <p:cNvSpPr>
              <a:spLocks noChangeShapeType="1"/>
            </p:cNvSpPr>
            <p:nvPr/>
          </p:nvSpPr>
          <p:spPr bwMode="auto">
            <a:xfrm>
              <a:off x="3408" y="19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81" name="Line 96"/>
            <p:cNvSpPr>
              <a:spLocks noChangeShapeType="1"/>
            </p:cNvSpPr>
            <p:nvPr/>
          </p:nvSpPr>
          <p:spPr bwMode="auto">
            <a:xfrm>
              <a:off x="3648"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82" name="Line 97"/>
            <p:cNvSpPr>
              <a:spLocks noChangeShapeType="1"/>
            </p:cNvSpPr>
            <p:nvPr/>
          </p:nvSpPr>
          <p:spPr bwMode="auto">
            <a:xfrm>
              <a:off x="3984"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83" name="Line 98"/>
            <p:cNvSpPr>
              <a:spLocks noChangeShapeType="1"/>
            </p:cNvSpPr>
            <p:nvPr/>
          </p:nvSpPr>
          <p:spPr bwMode="auto">
            <a:xfrm>
              <a:off x="3696"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84" name="Line 99"/>
            <p:cNvSpPr>
              <a:spLocks noChangeShapeType="1"/>
            </p:cNvSpPr>
            <p:nvPr/>
          </p:nvSpPr>
          <p:spPr bwMode="auto">
            <a:xfrm>
              <a:off x="3504" y="15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85" name="Line 100"/>
            <p:cNvSpPr>
              <a:spLocks noChangeShapeType="1"/>
            </p:cNvSpPr>
            <p:nvPr/>
          </p:nvSpPr>
          <p:spPr bwMode="auto">
            <a:xfrm>
              <a:off x="39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86" name="Line 101"/>
            <p:cNvSpPr>
              <a:spLocks noChangeShapeType="1"/>
            </p:cNvSpPr>
            <p:nvPr/>
          </p:nvSpPr>
          <p:spPr bwMode="auto">
            <a:xfrm>
              <a:off x="3504" y="9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87" name="Line 102"/>
            <p:cNvSpPr>
              <a:spLocks noChangeShapeType="1"/>
            </p:cNvSpPr>
            <p:nvPr/>
          </p:nvSpPr>
          <p:spPr bwMode="auto">
            <a:xfrm>
              <a:off x="4032"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88" name="Line 103"/>
            <p:cNvSpPr>
              <a:spLocks noChangeShapeType="1"/>
            </p:cNvSpPr>
            <p:nvPr/>
          </p:nvSpPr>
          <p:spPr bwMode="auto">
            <a:xfrm>
              <a:off x="3792"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89" name="Line 104"/>
            <p:cNvSpPr>
              <a:spLocks noChangeShapeType="1"/>
            </p:cNvSpPr>
            <p:nvPr/>
          </p:nvSpPr>
          <p:spPr bwMode="auto">
            <a:xfrm>
              <a:off x="3456"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13" name="Group 105"/>
          <p:cNvGrpSpPr>
            <a:grpSpLocks/>
          </p:cNvGrpSpPr>
          <p:nvPr/>
        </p:nvGrpSpPr>
        <p:grpSpPr bwMode="auto">
          <a:xfrm>
            <a:off x="457200" y="1981200"/>
            <a:ext cx="3429000" cy="2743200"/>
            <a:chOff x="2064" y="528"/>
            <a:chExt cx="2160" cy="1728"/>
          </a:xfrm>
        </p:grpSpPr>
        <p:grpSp>
          <p:nvGrpSpPr>
            <p:cNvPr id="12730" name="Group 106"/>
            <p:cNvGrpSpPr>
              <a:grpSpLocks/>
            </p:cNvGrpSpPr>
            <p:nvPr/>
          </p:nvGrpSpPr>
          <p:grpSpPr bwMode="auto">
            <a:xfrm rot="-5400000">
              <a:off x="1680" y="912"/>
              <a:ext cx="1728" cy="960"/>
              <a:chOff x="960" y="1104"/>
              <a:chExt cx="1728" cy="960"/>
            </a:xfrm>
          </p:grpSpPr>
          <p:sp>
            <p:nvSpPr>
              <p:cNvPr id="12760" name="Oval 107"/>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761" name="Oval 108"/>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731" name="Line 109"/>
            <p:cNvSpPr>
              <a:spLocks noChangeShapeType="1"/>
            </p:cNvSpPr>
            <p:nvPr/>
          </p:nvSpPr>
          <p:spPr bwMode="auto">
            <a:xfrm>
              <a:off x="2400"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32" name="Line 110"/>
            <p:cNvSpPr>
              <a:spLocks noChangeShapeType="1"/>
            </p:cNvSpPr>
            <p:nvPr/>
          </p:nvSpPr>
          <p:spPr bwMode="auto">
            <a:xfrm>
              <a:off x="2640"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33" name="Line 111"/>
            <p:cNvSpPr>
              <a:spLocks noChangeShapeType="1"/>
            </p:cNvSpPr>
            <p:nvPr/>
          </p:nvSpPr>
          <p:spPr bwMode="auto">
            <a:xfrm>
              <a:off x="2592" y="76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34" name="Line 112"/>
            <p:cNvSpPr>
              <a:spLocks noChangeShapeType="1"/>
            </p:cNvSpPr>
            <p:nvPr/>
          </p:nvSpPr>
          <p:spPr bwMode="auto">
            <a:xfrm>
              <a:off x="2256"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35" name="Line 113"/>
            <p:cNvSpPr>
              <a:spLocks noChangeShapeType="1"/>
            </p:cNvSpPr>
            <p:nvPr/>
          </p:nvSpPr>
          <p:spPr bwMode="auto">
            <a:xfrm>
              <a:off x="2400"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36" name="Line 114"/>
            <p:cNvSpPr>
              <a:spLocks noChangeShapeType="1"/>
            </p:cNvSpPr>
            <p:nvPr/>
          </p:nvSpPr>
          <p:spPr bwMode="auto">
            <a:xfrm>
              <a:off x="2784" y="16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37" name="Line 115"/>
            <p:cNvSpPr>
              <a:spLocks noChangeShapeType="1"/>
            </p:cNvSpPr>
            <p:nvPr/>
          </p:nvSpPr>
          <p:spPr bwMode="auto">
            <a:xfrm>
              <a:off x="2496"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38" name="Line 116"/>
            <p:cNvSpPr>
              <a:spLocks noChangeShapeType="1"/>
            </p:cNvSpPr>
            <p:nvPr/>
          </p:nvSpPr>
          <p:spPr bwMode="auto">
            <a:xfrm>
              <a:off x="2400"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39" name="Line 117"/>
            <p:cNvSpPr>
              <a:spLocks noChangeShapeType="1"/>
            </p:cNvSpPr>
            <p:nvPr/>
          </p:nvSpPr>
          <p:spPr bwMode="auto">
            <a:xfrm>
              <a:off x="2688"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40" name="Line 118"/>
            <p:cNvSpPr>
              <a:spLocks noChangeShapeType="1"/>
            </p:cNvSpPr>
            <p:nvPr/>
          </p:nvSpPr>
          <p:spPr bwMode="auto">
            <a:xfrm>
              <a:off x="2304" y="8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41" name="Line 119"/>
            <p:cNvSpPr>
              <a:spLocks noChangeShapeType="1"/>
            </p:cNvSpPr>
            <p:nvPr/>
          </p:nvSpPr>
          <p:spPr bwMode="auto">
            <a:xfrm>
              <a:off x="2832" y="12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42" name="Line 120"/>
            <p:cNvSpPr>
              <a:spLocks noChangeShapeType="1"/>
            </p:cNvSpPr>
            <p:nvPr/>
          </p:nvSpPr>
          <p:spPr bwMode="auto">
            <a:xfrm>
              <a:off x="2592"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43" name="Line 121"/>
            <p:cNvSpPr>
              <a:spLocks noChangeShapeType="1"/>
            </p:cNvSpPr>
            <p:nvPr/>
          </p:nvSpPr>
          <p:spPr bwMode="auto">
            <a:xfrm>
              <a:off x="2160"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744" name="Group 122"/>
            <p:cNvGrpSpPr>
              <a:grpSpLocks/>
            </p:cNvGrpSpPr>
            <p:nvPr/>
          </p:nvGrpSpPr>
          <p:grpSpPr bwMode="auto">
            <a:xfrm rot="-5400000">
              <a:off x="2880" y="912"/>
              <a:ext cx="1728" cy="960"/>
              <a:chOff x="960" y="1104"/>
              <a:chExt cx="1728" cy="960"/>
            </a:xfrm>
          </p:grpSpPr>
          <p:sp>
            <p:nvSpPr>
              <p:cNvPr id="12758" name="Oval 123"/>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759" name="Oval 124"/>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745" name="Line 125"/>
            <p:cNvSpPr>
              <a:spLocks noChangeShapeType="1"/>
            </p:cNvSpPr>
            <p:nvPr/>
          </p:nvSpPr>
          <p:spPr bwMode="auto">
            <a:xfrm>
              <a:off x="3696"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46" name="Line 126"/>
            <p:cNvSpPr>
              <a:spLocks noChangeShapeType="1"/>
            </p:cNvSpPr>
            <p:nvPr/>
          </p:nvSpPr>
          <p:spPr bwMode="auto">
            <a:xfrm>
              <a:off x="388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47" name="Line 127"/>
            <p:cNvSpPr>
              <a:spLocks noChangeShapeType="1"/>
            </p:cNvSpPr>
            <p:nvPr/>
          </p:nvSpPr>
          <p:spPr bwMode="auto">
            <a:xfrm>
              <a:off x="3792" y="67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48" name="Line 128"/>
            <p:cNvSpPr>
              <a:spLocks noChangeShapeType="1"/>
            </p:cNvSpPr>
            <p:nvPr/>
          </p:nvSpPr>
          <p:spPr bwMode="auto">
            <a:xfrm>
              <a:off x="3408"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49" name="Line 129"/>
            <p:cNvSpPr>
              <a:spLocks noChangeShapeType="1"/>
            </p:cNvSpPr>
            <p:nvPr/>
          </p:nvSpPr>
          <p:spPr bwMode="auto">
            <a:xfrm>
              <a:off x="3648"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50" name="Line 130"/>
            <p:cNvSpPr>
              <a:spLocks noChangeShapeType="1"/>
            </p:cNvSpPr>
            <p:nvPr/>
          </p:nvSpPr>
          <p:spPr bwMode="auto">
            <a:xfrm>
              <a:off x="3984"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51" name="Line 131"/>
            <p:cNvSpPr>
              <a:spLocks noChangeShapeType="1"/>
            </p:cNvSpPr>
            <p:nvPr/>
          </p:nvSpPr>
          <p:spPr bwMode="auto">
            <a:xfrm>
              <a:off x="3696"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52" name="Line 132"/>
            <p:cNvSpPr>
              <a:spLocks noChangeShapeType="1"/>
            </p:cNvSpPr>
            <p:nvPr/>
          </p:nvSpPr>
          <p:spPr bwMode="auto">
            <a:xfrm>
              <a:off x="3504" y="15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53" name="Line 133"/>
            <p:cNvSpPr>
              <a:spLocks noChangeShapeType="1"/>
            </p:cNvSpPr>
            <p:nvPr/>
          </p:nvSpPr>
          <p:spPr bwMode="auto">
            <a:xfrm>
              <a:off x="39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54" name="Line 134"/>
            <p:cNvSpPr>
              <a:spLocks noChangeShapeType="1"/>
            </p:cNvSpPr>
            <p:nvPr/>
          </p:nvSpPr>
          <p:spPr bwMode="auto">
            <a:xfrm>
              <a:off x="3552" y="9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55" name="Line 135"/>
            <p:cNvSpPr>
              <a:spLocks noChangeShapeType="1"/>
            </p:cNvSpPr>
            <p:nvPr/>
          </p:nvSpPr>
          <p:spPr bwMode="auto">
            <a:xfrm>
              <a:off x="4032"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56" name="Line 136"/>
            <p:cNvSpPr>
              <a:spLocks noChangeShapeType="1"/>
            </p:cNvSpPr>
            <p:nvPr/>
          </p:nvSpPr>
          <p:spPr bwMode="auto">
            <a:xfrm>
              <a:off x="3792"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57" name="Line 137"/>
            <p:cNvSpPr>
              <a:spLocks noChangeShapeType="1"/>
            </p:cNvSpPr>
            <p:nvPr/>
          </p:nvSpPr>
          <p:spPr bwMode="auto">
            <a:xfrm>
              <a:off x="3456"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16" name="Group 138"/>
          <p:cNvGrpSpPr>
            <a:grpSpLocks/>
          </p:cNvGrpSpPr>
          <p:nvPr/>
        </p:nvGrpSpPr>
        <p:grpSpPr bwMode="auto">
          <a:xfrm>
            <a:off x="457200" y="1981200"/>
            <a:ext cx="3429000" cy="2743200"/>
            <a:chOff x="2064" y="528"/>
            <a:chExt cx="2160" cy="1728"/>
          </a:xfrm>
        </p:grpSpPr>
        <p:grpSp>
          <p:nvGrpSpPr>
            <p:cNvPr id="12698" name="Group 139"/>
            <p:cNvGrpSpPr>
              <a:grpSpLocks/>
            </p:cNvGrpSpPr>
            <p:nvPr/>
          </p:nvGrpSpPr>
          <p:grpSpPr bwMode="auto">
            <a:xfrm rot="-5400000">
              <a:off x="1680" y="912"/>
              <a:ext cx="1728" cy="960"/>
              <a:chOff x="960" y="1104"/>
              <a:chExt cx="1728" cy="960"/>
            </a:xfrm>
          </p:grpSpPr>
          <p:sp>
            <p:nvSpPr>
              <p:cNvPr id="12728" name="Oval 140"/>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729" name="Oval 141"/>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699" name="Line 142"/>
            <p:cNvSpPr>
              <a:spLocks noChangeShapeType="1"/>
            </p:cNvSpPr>
            <p:nvPr/>
          </p:nvSpPr>
          <p:spPr bwMode="auto">
            <a:xfrm>
              <a:off x="2496"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00" name="Line 143"/>
            <p:cNvSpPr>
              <a:spLocks noChangeShapeType="1"/>
            </p:cNvSpPr>
            <p:nvPr/>
          </p:nvSpPr>
          <p:spPr bwMode="auto">
            <a:xfrm>
              <a:off x="2640"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01" name="Line 144"/>
            <p:cNvSpPr>
              <a:spLocks noChangeShapeType="1"/>
            </p:cNvSpPr>
            <p:nvPr/>
          </p:nvSpPr>
          <p:spPr bwMode="auto">
            <a:xfrm>
              <a:off x="2592" y="76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02" name="Line 145"/>
            <p:cNvSpPr>
              <a:spLocks noChangeShapeType="1"/>
            </p:cNvSpPr>
            <p:nvPr/>
          </p:nvSpPr>
          <p:spPr bwMode="auto">
            <a:xfrm>
              <a:off x="2208"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03" name="Line 146"/>
            <p:cNvSpPr>
              <a:spLocks noChangeShapeType="1"/>
            </p:cNvSpPr>
            <p:nvPr/>
          </p:nvSpPr>
          <p:spPr bwMode="auto">
            <a:xfrm>
              <a:off x="2400"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04" name="Line 147"/>
            <p:cNvSpPr>
              <a:spLocks noChangeShapeType="1"/>
            </p:cNvSpPr>
            <p:nvPr/>
          </p:nvSpPr>
          <p:spPr bwMode="auto">
            <a:xfrm>
              <a:off x="2784" y="163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05" name="Line 148"/>
            <p:cNvSpPr>
              <a:spLocks noChangeShapeType="1"/>
            </p:cNvSpPr>
            <p:nvPr/>
          </p:nvSpPr>
          <p:spPr bwMode="auto">
            <a:xfrm>
              <a:off x="2496"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06" name="Line 149"/>
            <p:cNvSpPr>
              <a:spLocks noChangeShapeType="1"/>
            </p:cNvSpPr>
            <p:nvPr/>
          </p:nvSpPr>
          <p:spPr bwMode="auto">
            <a:xfrm>
              <a:off x="2400"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07" name="Line 150"/>
            <p:cNvSpPr>
              <a:spLocks noChangeShapeType="1"/>
            </p:cNvSpPr>
            <p:nvPr/>
          </p:nvSpPr>
          <p:spPr bwMode="auto">
            <a:xfrm>
              <a:off x="2688"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08" name="Line 151"/>
            <p:cNvSpPr>
              <a:spLocks noChangeShapeType="1"/>
            </p:cNvSpPr>
            <p:nvPr/>
          </p:nvSpPr>
          <p:spPr bwMode="auto">
            <a:xfrm>
              <a:off x="2400" y="8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09" name="Line 152"/>
            <p:cNvSpPr>
              <a:spLocks noChangeShapeType="1"/>
            </p:cNvSpPr>
            <p:nvPr/>
          </p:nvSpPr>
          <p:spPr bwMode="auto">
            <a:xfrm>
              <a:off x="2832" y="12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10" name="Line 153"/>
            <p:cNvSpPr>
              <a:spLocks noChangeShapeType="1"/>
            </p:cNvSpPr>
            <p:nvPr/>
          </p:nvSpPr>
          <p:spPr bwMode="auto">
            <a:xfrm>
              <a:off x="2592"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11" name="Line 154"/>
            <p:cNvSpPr>
              <a:spLocks noChangeShapeType="1"/>
            </p:cNvSpPr>
            <p:nvPr/>
          </p:nvSpPr>
          <p:spPr bwMode="auto">
            <a:xfrm>
              <a:off x="2160"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712" name="Group 155"/>
            <p:cNvGrpSpPr>
              <a:grpSpLocks/>
            </p:cNvGrpSpPr>
            <p:nvPr/>
          </p:nvGrpSpPr>
          <p:grpSpPr bwMode="auto">
            <a:xfrm rot="-5400000">
              <a:off x="2880" y="912"/>
              <a:ext cx="1728" cy="960"/>
              <a:chOff x="960" y="1104"/>
              <a:chExt cx="1728" cy="960"/>
            </a:xfrm>
          </p:grpSpPr>
          <p:sp>
            <p:nvSpPr>
              <p:cNvPr id="12726" name="Oval 156"/>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727" name="Oval 157"/>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713" name="Line 158"/>
            <p:cNvSpPr>
              <a:spLocks noChangeShapeType="1"/>
            </p:cNvSpPr>
            <p:nvPr/>
          </p:nvSpPr>
          <p:spPr bwMode="auto">
            <a:xfrm>
              <a:off x="3696"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14" name="Line 159"/>
            <p:cNvSpPr>
              <a:spLocks noChangeShapeType="1"/>
            </p:cNvSpPr>
            <p:nvPr/>
          </p:nvSpPr>
          <p:spPr bwMode="auto">
            <a:xfrm>
              <a:off x="388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15" name="Line 160"/>
            <p:cNvSpPr>
              <a:spLocks noChangeShapeType="1"/>
            </p:cNvSpPr>
            <p:nvPr/>
          </p:nvSpPr>
          <p:spPr bwMode="auto">
            <a:xfrm>
              <a:off x="3792" y="67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16" name="Line 161"/>
            <p:cNvSpPr>
              <a:spLocks noChangeShapeType="1"/>
            </p:cNvSpPr>
            <p:nvPr/>
          </p:nvSpPr>
          <p:spPr bwMode="auto">
            <a:xfrm>
              <a:off x="3408"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17" name="Line 162"/>
            <p:cNvSpPr>
              <a:spLocks noChangeShapeType="1"/>
            </p:cNvSpPr>
            <p:nvPr/>
          </p:nvSpPr>
          <p:spPr bwMode="auto">
            <a:xfrm>
              <a:off x="3648"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18" name="Line 163"/>
            <p:cNvSpPr>
              <a:spLocks noChangeShapeType="1"/>
            </p:cNvSpPr>
            <p:nvPr/>
          </p:nvSpPr>
          <p:spPr bwMode="auto">
            <a:xfrm>
              <a:off x="3984"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19" name="Line 164"/>
            <p:cNvSpPr>
              <a:spLocks noChangeShapeType="1"/>
            </p:cNvSpPr>
            <p:nvPr/>
          </p:nvSpPr>
          <p:spPr bwMode="auto">
            <a:xfrm>
              <a:off x="3696"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20" name="Line 165"/>
            <p:cNvSpPr>
              <a:spLocks noChangeShapeType="1"/>
            </p:cNvSpPr>
            <p:nvPr/>
          </p:nvSpPr>
          <p:spPr bwMode="auto">
            <a:xfrm>
              <a:off x="3552" y="158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21" name="Line 166"/>
            <p:cNvSpPr>
              <a:spLocks noChangeShapeType="1"/>
            </p:cNvSpPr>
            <p:nvPr/>
          </p:nvSpPr>
          <p:spPr bwMode="auto">
            <a:xfrm>
              <a:off x="39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22" name="Line 167"/>
            <p:cNvSpPr>
              <a:spLocks noChangeShapeType="1"/>
            </p:cNvSpPr>
            <p:nvPr/>
          </p:nvSpPr>
          <p:spPr bwMode="auto">
            <a:xfrm>
              <a:off x="3648" y="9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23" name="Line 168"/>
            <p:cNvSpPr>
              <a:spLocks noChangeShapeType="1"/>
            </p:cNvSpPr>
            <p:nvPr/>
          </p:nvSpPr>
          <p:spPr bwMode="auto">
            <a:xfrm>
              <a:off x="4032"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24" name="Line 169"/>
            <p:cNvSpPr>
              <a:spLocks noChangeShapeType="1"/>
            </p:cNvSpPr>
            <p:nvPr/>
          </p:nvSpPr>
          <p:spPr bwMode="auto">
            <a:xfrm>
              <a:off x="3792"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725" name="Line 170"/>
            <p:cNvSpPr>
              <a:spLocks noChangeShapeType="1"/>
            </p:cNvSpPr>
            <p:nvPr/>
          </p:nvSpPr>
          <p:spPr bwMode="auto">
            <a:xfrm>
              <a:off x="3456"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19" name="Group 171"/>
          <p:cNvGrpSpPr>
            <a:grpSpLocks/>
          </p:cNvGrpSpPr>
          <p:nvPr/>
        </p:nvGrpSpPr>
        <p:grpSpPr bwMode="auto">
          <a:xfrm>
            <a:off x="457200" y="1981200"/>
            <a:ext cx="3429000" cy="2743200"/>
            <a:chOff x="2064" y="528"/>
            <a:chExt cx="2160" cy="1728"/>
          </a:xfrm>
        </p:grpSpPr>
        <p:grpSp>
          <p:nvGrpSpPr>
            <p:cNvPr id="12666" name="Group 172"/>
            <p:cNvGrpSpPr>
              <a:grpSpLocks/>
            </p:cNvGrpSpPr>
            <p:nvPr/>
          </p:nvGrpSpPr>
          <p:grpSpPr bwMode="auto">
            <a:xfrm rot="-5400000">
              <a:off x="1680" y="912"/>
              <a:ext cx="1728" cy="960"/>
              <a:chOff x="960" y="1104"/>
              <a:chExt cx="1728" cy="960"/>
            </a:xfrm>
          </p:grpSpPr>
          <p:sp>
            <p:nvSpPr>
              <p:cNvPr id="12696" name="Oval 173"/>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697" name="Oval 174"/>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667" name="Line 175"/>
            <p:cNvSpPr>
              <a:spLocks noChangeShapeType="1"/>
            </p:cNvSpPr>
            <p:nvPr/>
          </p:nvSpPr>
          <p:spPr bwMode="auto">
            <a:xfrm>
              <a:off x="2496"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68" name="Line 176"/>
            <p:cNvSpPr>
              <a:spLocks noChangeShapeType="1"/>
            </p:cNvSpPr>
            <p:nvPr/>
          </p:nvSpPr>
          <p:spPr bwMode="auto">
            <a:xfrm>
              <a:off x="2640"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69" name="Line 177"/>
            <p:cNvSpPr>
              <a:spLocks noChangeShapeType="1"/>
            </p:cNvSpPr>
            <p:nvPr/>
          </p:nvSpPr>
          <p:spPr bwMode="auto">
            <a:xfrm>
              <a:off x="2592"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70" name="Line 178"/>
            <p:cNvSpPr>
              <a:spLocks noChangeShapeType="1"/>
            </p:cNvSpPr>
            <p:nvPr/>
          </p:nvSpPr>
          <p:spPr bwMode="auto">
            <a:xfrm>
              <a:off x="2208"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71" name="Line 179"/>
            <p:cNvSpPr>
              <a:spLocks noChangeShapeType="1"/>
            </p:cNvSpPr>
            <p:nvPr/>
          </p:nvSpPr>
          <p:spPr bwMode="auto">
            <a:xfrm>
              <a:off x="2400" y="20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72" name="Line 180"/>
            <p:cNvSpPr>
              <a:spLocks noChangeShapeType="1"/>
            </p:cNvSpPr>
            <p:nvPr/>
          </p:nvSpPr>
          <p:spPr bwMode="auto">
            <a:xfrm>
              <a:off x="2784" y="163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73" name="Line 181"/>
            <p:cNvSpPr>
              <a:spLocks noChangeShapeType="1"/>
            </p:cNvSpPr>
            <p:nvPr/>
          </p:nvSpPr>
          <p:spPr bwMode="auto">
            <a:xfrm>
              <a:off x="2544"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74" name="Line 182"/>
            <p:cNvSpPr>
              <a:spLocks noChangeShapeType="1"/>
            </p:cNvSpPr>
            <p:nvPr/>
          </p:nvSpPr>
          <p:spPr bwMode="auto">
            <a:xfrm>
              <a:off x="2400"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75" name="Line 183"/>
            <p:cNvSpPr>
              <a:spLocks noChangeShapeType="1"/>
            </p:cNvSpPr>
            <p:nvPr/>
          </p:nvSpPr>
          <p:spPr bwMode="auto">
            <a:xfrm>
              <a:off x="2640"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76" name="Line 184"/>
            <p:cNvSpPr>
              <a:spLocks noChangeShapeType="1"/>
            </p:cNvSpPr>
            <p:nvPr/>
          </p:nvSpPr>
          <p:spPr bwMode="auto">
            <a:xfrm>
              <a:off x="2496" y="9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77" name="Line 185"/>
            <p:cNvSpPr>
              <a:spLocks noChangeShapeType="1"/>
            </p:cNvSpPr>
            <p:nvPr/>
          </p:nvSpPr>
          <p:spPr bwMode="auto">
            <a:xfrm>
              <a:off x="2832" y="12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78" name="Line 186"/>
            <p:cNvSpPr>
              <a:spLocks noChangeShapeType="1"/>
            </p:cNvSpPr>
            <p:nvPr/>
          </p:nvSpPr>
          <p:spPr bwMode="auto">
            <a:xfrm>
              <a:off x="2592"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79" name="Line 187"/>
            <p:cNvSpPr>
              <a:spLocks noChangeShapeType="1"/>
            </p:cNvSpPr>
            <p:nvPr/>
          </p:nvSpPr>
          <p:spPr bwMode="auto">
            <a:xfrm>
              <a:off x="2208"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680" name="Group 188"/>
            <p:cNvGrpSpPr>
              <a:grpSpLocks/>
            </p:cNvGrpSpPr>
            <p:nvPr/>
          </p:nvGrpSpPr>
          <p:grpSpPr bwMode="auto">
            <a:xfrm rot="-5400000">
              <a:off x="2880" y="912"/>
              <a:ext cx="1728" cy="960"/>
              <a:chOff x="960" y="1104"/>
              <a:chExt cx="1728" cy="960"/>
            </a:xfrm>
          </p:grpSpPr>
          <p:sp>
            <p:nvSpPr>
              <p:cNvPr id="12694" name="Oval 189"/>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695" name="Oval 190"/>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681" name="Line 191"/>
            <p:cNvSpPr>
              <a:spLocks noChangeShapeType="1"/>
            </p:cNvSpPr>
            <p:nvPr/>
          </p:nvSpPr>
          <p:spPr bwMode="auto">
            <a:xfrm>
              <a:off x="3696"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82" name="Line 192"/>
            <p:cNvSpPr>
              <a:spLocks noChangeShapeType="1"/>
            </p:cNvSpPr>
            <p:nvPr/>
          </p:nvSpPr>
          <p:spPr bwMode="auto">
            <a:xfrm>
              <a:off x="388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83" name="Line 193"/>
            <p:cNvSpPr>
              <a:spLocks noChangeShapeType="1"/>
            </p:cNvSpPr>
            <p:nvPr/>
          </p:nvSpPr>
          <p:spPr bwMode="auto">
            <a:xfrm>
              <a:off x="3840"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84" name="Line 194"/>
            <p:cNvSpPr>
              <a:spLocks noChangeShapeType="1"/>
            </p:cNvSpPr>
            <p:nvPr/>
          </p:nvSpPr>
          <p:spPr bwMode="auto">
            <a:xfrm>
              <a:off x="3456" y="187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85" name="Line 195"/>
            <p:cNvSpPr>
              <a:spLocks noChangeShapeType="1"/>
            </p:cNvSpPr>
            <p:nvPr/>
          </p:nvSpPr>
          <p:spPr bwMode="auto">
            <a:xfrm>
              <a:off x="3648"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86" name="Line 196"/>
            <p:cNvSpPr>
              <a:spLocks noChangeShapeType="1"/>
            </p:cNvSpPr>
            <p:nvPr/>
          </p:nvSpPr>
          <p:spPr bwMode="auto">
            <a:xfrm>
              <a:off x="4032"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87" name="Line 197"/>
            <p:cNvSpPr>
              <a:spLocks noChangeShapeType="1"/>
            </p:cNvSpPr>
            <p:nvPr/>
          </p:nvSpPr>
          <p:spPr bwMode="auto">
            <a:xfrm>
              <a:off x="3744"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88" name="Line 198"/>
            <p:cNvSpPr>
              <a:spLocks noChangeShapeType="1"/>
            </p:cNvSpPr>
            <p:nvPr/>
          </p:nvSpPr>
          <p:spPr bwMode="auto">
            <a:xfrm>
              <a:off x="3504" y="158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89" name="Line 199"/>
            <p:cNvSpPr>
              <a:spLocks noChangeShapeType="1"/>
            </p:cNvSpPr>
            <p:nvPr/>
          </p:nvSpPr>
          <p:spPr bwMode="auto">
            <a:xfrm>
              <a:off x="39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90" name="Line 200"/>
            <p:cNvSpPr>
              <a:spLocks noChangeShapeType="1"/>
            </p:cNvSpPr>
            <p:nvPr/>
          </p:nvSpPr>
          <p:spPr bwMode="auto">
            <a:xfrm>
              <a:off x="3648" y="8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91" name="Line 201"/>
            <p:cNvSpPr>
              <a:spLocks noChangeShapeType="1"/>
            </p:cNvSpPr>
            <p:nvPr/>
          </p:nvSpPr>
          <p:spPr bwMode="auto">
            <a:xfrm>
              <a:off x="4032"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92" name="Line 202"/>
            <p:cNvSpPr>
              <a:spLocks noChangeShapeType="1"/>
            </p:cNvSpPr>
            <p:nvPr/>
          </p:nvSpPr>
          <p:spPr bwMode="auto">
            <a:xfrm>
              <a:off x="3792"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93" name="Line 203"/>
            <p:cNvSpPr>
              <a:spLocks noChangeShapeType="1"/>
            </p:cNvSpPr>
            <p:nvPr/>
          </p:nvSpPr>
          <p:spPr bwMode="auto">
            <a:xfrm>
              <a:off x="3456"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22" name="Group 204"/>
          <p:cNvGrpSpPr>
            <a:grpSpLocks/>
          </p:cNvGrpSpPr>
          <p:nvPr/>
        </p:nvGrpSpPr>
        <p:grpSpPr bwMode="auto">
          <a:xfrm>
            <a:off x="457200" y="1981200"/>
            <a:ext cx="3429000" cy="2743200"/>
            <a:chOff x="2064" y="528"/>
            <a:chExt cx="2160" cy="1728"/>
          </a:xfrm>
        </p:grpSpPr>
        <p:grpSp>
          <p:nvGrpSpPr>
            <p:cNvPr id="12634" name="Group 205"/>
            <p:cNvGrpSpPr>
              <a:grpSpLocks/>
            </p:cNvGrpSpPr>
            <p:nvPr/>
          </p:nvGrpSpPr>
          <p:grpSpPr bwMode="auto">
            <a:xfrm rot="-5400000">
              <a:off x="1680" y="912"/>
              <a:ext cx="1728" cy="960"/>
              <a:chOff x="960" y="1104"/>
              <a:chExt cx="1728" cy="960"/>
            </a:xfrm>
          </p:grpSpPr>
          <p:sp>
            <p:nvSpPr>
              <p:cNvPr id="12664" name="Oval 206"/>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665" name="Oval 207"/>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635" name="Line 208"/>
            <p:cNvSpPr>
              <a:spLocks noChangeShapeType="1"/>
            </p:cNvSpPr>
            <p:nvPr/>
          </p:nvSpPr>
          <p:spPr bwMode="auto">
            <a:xfrm>
              <a:off x="2496"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36" name="Line 209"/>
            <p:cNvSpPr>
              <a:spLocks noChangeShapeType="1"/>
            </p:cNvSpPr>
            <p:nvPr/>
          </p:nvSpPr>
          <p:spPr bwMode="auto">
            <a:xfrm>
              <a:off x="2640"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37" name="Line 210"/>
            <p:cNvSpPr>
              <a:spLocks noChangeShapeType="1"/>
            </p:cNvSpPr>
            <p:nvPr/>
          </p:nvSpPr>
          <p:spPr bwMode="auto">
            <a:xfrm>
              <a:off x="2592"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38" name="Line 211"/>
            <p:cNvSpPr>
              <a:spLocks noChangeShapeType="1"/>
            </p:cNvSpPr>
            <p:nvPr/>
          </p:nvSpPr>
          <p:spPr bwMode="auto">
            <a:xfrm>
              <a:off x="2208"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39" name="Line 212"/>
            <p:cNvSpPr>
              <a:spLocks noChangeShapeType="1"/>
            </p:cNvSpPr>
            <p:nvPr/>
          </p:nvSpPr>
          <p:spPr bwMode="auto">
            <a:xfrm>
              <a:off x="2400"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40" name="Line 213"/>
            <p:cNvSpPr>
              <a:spLocks noChangeShapeType="1"/>
            </p:cNvSpPr>
            <p:nvPr/>
          </p:nvSpPr>
          <p:spPr bwMode="auto">
            <a:xfrm>
              <a:off x="2784" y="163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41" name="Line 214"/>
            <p:cNvSpPr>
              <a:spLocks noChangeShapeType="1"/>
            </p:cNvSpPr>
            <p:nvPr/>
          </p:nvSpPr>
          <p:spPr bwMode="auto">
            <a:xfrm>
              <a:off x="2640"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42" name="Line 215"/>
            <p:cNvSpPr>
              <a:spLocks noChangeShapeType="1"/>
            </p:cNvSpPr>
            <p:nvPr/>
          </p:nvSpPr>
          <p:spPr bwMode="auto">
            <a:xfrm>
              <a:off x="2400"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43" name="Line 216"/>
            <p:cNvSpPr>
              <a:spLocks noChangeShapeType="1"/>
            </p:cNvSpPr>
            <p:nvPr/>
          </p:nvSpPr>
          <p:spPr bwMode="auto">
            <a:xfrm>
              <a:off x="2688"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44" name="Line 217"/>
            <p:cNvSpPr>
              <a:spLocks noChangeShapeType="1"/>
            </p:cNvSpPr>
            <p:nvPr/>
          </p:nvSpPr>
          <p:spPr bwMode="auto">
            <a:xfrm>
              <a:off x="2592" y="9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45" name="Line 218"/>
            <p:cNvSpPr>
              <a:spLocks noChangeShapeType="1"/>
            </p:cNvSpPr>
            <p:nvPr/>
          </p:nvSpPr>
          <p:spPr bwMode="auto">
            <a:xfrm>
              <a:off x="2832" y="12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46" name="Line 219"/>
            <p:cNvSpPr>
              <a:spLocks noChangeShapeType="1"/>
            </p:cNvSpPr>
            <p:nvPr/>
          </p:nvSpPr>
          <p:spPr bwMode="auto">
            <a:xfrm>
              <a:off x="2592"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47" name="Line 220"/>
            <p:cNvSpPr>
              <a:spLocks noChangeShapeType="1"/>
            </p:cNvSpPr>
            <p:nvPr/>
          </p:nvSpPr>
          <p:spPr bwMode="auto">
            <a:xfrm>
              <a:off x="2208"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648" name="Group 221"/>
            <p:cNvGrpSpPr>
              <a:grpSpLocks/>
            </p:cNvGrpSpPr>
            <p:nvPr/>
          </p:nvGrpSpPr>
          <p:grpSpPr bwMode="auto">
            <a:xfrm rot="-5400000">
              <a:off x="2880" y="912"/>
              <a:ext cx="1728" cy="960"/>
              <a:chOff x="960" y="1104"/>
              <a:chExt cx="1728" cy="960"/>
            </a:xfrm>
          </p:grpSpPr>
          <p:sp>
            <p:nvSpPr>
              <p:cNvPr id="12662" name="Oval 222"/>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663" name="Oval 223"/>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649" name="Line 224"/>
            <p:cNvSpPr>
              <a:spLocks noChangeShapeType="1"/>
            </p:cNvSpPr>
            <p:nvPr/>
          </p:nvSpPr>
          <p:spPr bwMode="auto">
            <a:xfrm>
              <a:off x="3696"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50" name="Line 225"/>
            <p:cNvSpPr>
              <a:spLocks noChangeShapeType="1"/>
            </p:cNvSpPr>
            <p:nvPr/>
          </p:nvSpPr>
          <p:spPr bwMode="auto">
            <a:xfrm>
              <a:off x="388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51" name="Line 226"/>
            <p:cNvSpPr>
              <a:spLocks noChangeShapeType="1"/>
            </p:cNvSpPr>
            <p:nvPr/>
          </p:nvSpPr>
          <p:spPr bwMode="auto">
            <a:xfrm>
              <a:off x="3936"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52" name="Line 227"/>
            <p:cNvSpPr>
              <a:spLocks noChangeShapeType="1"/>
            </p:cNvSpPr>
            <p:nvPr/>
          </p:nvSpPr>
          <p:spPr bwMode="auto">
            <a:xfrm>
              <a:off x="3408" y="187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53" name="Line 228"/>
            <p:cNvSpPr>
              <a:spLocks noChangeShapeType="1"/>
            </p:cNvSpPr>
            <p:nvPr/>
          </p:nvSpPr>
          <p:spPr bwMode="auto">
            <a:xfrm>
              <a:off x="3696"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54" name="Line 229"/>
            <p:cNvSpPr>
              <a:spLocks noChangeShapeType="1"/>
            </p:cNvSpPr>
            <p:nvPr/>
          </p:nvSpPr>
          <p:spPr bwMode="auto">
            <a:xfrm>
              <a:off x="4032"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55" name="Line 230"/>
            <p:cNvSpPr>
              <a:spLocks noChangeShapeType="1"/>
            </p:cNvSpPr>
            <p:nvPr/>
          </p:nvSpPr>
          <p:spPr bwMode="auto">
            <a:xfrm>
              <a:off x="3792" y="16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56" name="Line 231"/>
            <p:cNvSpPr>
              <a:spLocks noChangeShapeType="1"/>
            </p:cNvSpPr>
            <p:nvPr/>
          </p:nvSpPr>
          <p:spPr bwMode="auto">
            <a:xfrm>
              <a:off x="3504" y="15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57" name="Line 232"/>
            <p:cNvSpPr>
              <a:spLocks noChangeShapeType="1"/>
            </p:cNvSpPr>
            <p:nvPr/>
          </p:nvSpPr>
          <p:spPr bwMode="auto">
            <a:xfrm>
              <a:off x="39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58" name="Line 233"/>
            <p:cNvSpPr>
              <a:spLocks noChangeShapeType="1"/>
            </p:cNvSpPr>
            <p:nvPr/>
          </p:nvSpPr>
          <p:spPr bwMode="auto">
            <a:xfrm>
              <a:off x="3648" y="8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59" name="Line 234"/>
            <p:cNvSpPr>
              <a:spLocks noChangeShapeType="1"/>
            </p:cNvSpPr>
            <p:nvPr/>
          </p:nvSpPr>
          <p:spPr bwMode="auto">
            <a:xfrm>
              <a:off x="4032"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60" name="Line 235"/>
            <p:cNvSpPr>
              <a:spLocks noChangeShapeType="1"/>
            </p:cNvSpPr>
            <p:nvPr/>
          </p:nvSpPr>
          <p:spPr bwMode="auto">
            <a:xfrm>
              <a:off x="3840"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61" name="Line 236"/>
            <p:cNvSpPr>
              <a:spLocks noChangeShapeType="1"/>
            </p:cNvSpPr>
            <p:nvPr/>
          </p:nvSpPr>
          <p:spPr bwMode="auto">
            <a:xfrm>
              <a:off x="3504"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25" name="Group 237"/>
          <p:cNvGrpSpPr>
            <a:grpSpLocks/>
          </p:cNvGrpSpPr>
          <p:nvPr/>
        </p:nvGrpSpPr>
        <p:grpSpPr bwMode="auto">
          <a:xfrm>
            <a:off x="457200" y="1981200"/>
            <a:ext cx="3429000" cy="2743200"/>
            <a:chOff x="2064" y="528"/>
            <a:chExt cx="2160" cy="1728"/>
          </a:xfrm>
        </p:grpSpPr>
        <p:grpSp>
          <p:nvGrpSpPr>
            <p:cNvPr id="12602" name="Group 238"/>
            <p:cNvGrpSpPr>
              <a:grpSpLocks/>
            </p:cNvGrpSpPr>
            <p:nvPr/>
          </p:nvGrpSpPr>
          <p:grpSpPr bwMode="auto">
            <a:xfrm rot="-5400000">
              <a:off x="1680" y="912"/>
              <a:ext cx="1728" cy="960"/>
              <a:chOff x="960" y="1104"/>
              <a:chExt cx="1728" cy="960"/>
            </a:xfrm>
          </p:grpSpPr>
          <p:sp>
            <p:nvSpPr>
              <p:cNvPr id="12632" name="Oval 239"/>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633" name="Oval 240"/>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603" name="Line 241"/>
            <p:cNvSpPr>
              <a:spLocks noChangeShapeType="1"/>
            </p:cNvSpPr>
            <p:nvPr/>
          </p:nvSpPr>
          <p:spPr bwMode="auto">
            <a:xfrm>
              <a:off x="2496"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04" name="Line 242"/>
            <p:cNvSpPr>
              <a:spLocks noChangeShapeType="1"/>
            </p:cNvSpPr>
            <p:nvPr/>
          </p:nvSpPr>
          <p:spPr bwMode="auto">
            <a:xfrm>
              <a:off x="2640"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05" name="Line 243"/>
            <p:cNvSpPr>
              <a:spLocks noChangeShapeType="1"/>
            </p:cNvSpPr>
            <p:nvPr/>
          </p:nvSpPr>
          <p:spPr bwMode="auto">
            <a:xfrm>
              <a:off x="2592"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06" name="Line 244"/>
            <p:cNvSpPr>
              <a:spLocks noChangeShapeType="1"/>
            </p:cNvSpPr>
            <p:nvPr/>
          </p:nvSpPr>
          <p:spPr bwMode="auto">
            <a:xfrm>
              <a:off x="2160"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07" name="Line 245"/>
            <p:cNvSpPr>
              <a:spLocks noChangeShapeType="1"/>
            </p:cNvSpPr>
            <p:nvPr/>
          </p:nvSpPr>
          <p:spPr bwMode="auto">
            <a:xfrm>
              <a:off x="2400"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08" name="Line 246"/>
            <p:cNvSpPr>
              <a:spLocks noChangeShapeType="1"/>
            </p:cNvSpPr>
            <p:nvPr/>
          </p:nvSpPr>
          <p:spPr bwMode="auto">
            <a:xfrm>
              <a:off x="2784" y="163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09" name="Line 247"/>
            <p:cNvSpPr>
              <a:spLocks noChangeShapeType="1"/>
            </p:cNvSpPr>
            <p:nvPr/>
          </p:nvSpPr>
          <p:spPr bwMode="auto">
            <a:xfrm>
              <a:off x="2688"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10" name="Line 248"/>
            <p:cNvSpPr>
              <a:spLocks noChangeShapeType="1"/>
            </p:cNvSpPr>
            <p:nvPr/>
          </p:nvSpPr>
          <p:spPr bwMode="auto">
            <a:xfrm>
              <a:off x="2400"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11" name="Line 249"/>
            <p:cNvSpPr>
              <a:spLocks noChangeShapeType="1"/>
            </p:cNvSpPr>
            <p:nvPr/>
          </p:nvSpPr>
          <p:spPr bwMode="auto">
            <a:xfrm>
              <a:off x="2688"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12" name="Line 250"/>
            <p:cNvSpPr>
              <a:spLocks noChangeShapeType="1"/>
            </p:cNvSpPr>
            <p:nvPr/>
          </p:nvSpPr>
          <p:spPr bwMode="auto">
            <a:xfrm>
              <a:off x="2688" y="9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13" name="Line 251"/>
            <p:cNvSpPr>
              <a:spLocks noChangeShapeType="1"/>
            </p:cNvSpPr>
            <p:nvPr/>
          </p:nvSpPr>
          <p:spPr bwMode="auto">
            <a:xfrm>
              <a:off x="2832" y="12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14" name="Line 252"/>
            <p:cNvSpPr>
              <a:spLocks noChangeShapeType="1"/>
            </p:cNvSpPr>
            <p:nvPr/>
          </p:nvSpPr>
          <p:spPr bwMode="auto">
            <a:xfrm>
              <a:off x="2592"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15" name="Line 253"/>
            <p:cNvSpPr>
              <a:spLocks noChangeShapeType="1"/>
            </p:cNvSpPr>
            <p:nvPr/>
          </p:nvSpPr>
          <p:spPr bwMode="auto">
            <a:xfrm>
              <a:off x="2208"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616" name="Group 254"/>
            <p:cNvGrpSpPr>
              <a:grpSpLocks/>
            </p:cNvGrpSpPr>
            <p:nvPr/>
          </p:nvGrpSpPr>
          <p:grpSpPr bwMode="auto">
            <a:xfrm rot="-5400000">
              <a:off x="2880" y="912"/>
              <a:ext cx="1728" cy="960"/>
              <a:chOff x="960" y="1104"/>
              <a:chExt cx="1728" cy="960"/>
            </a:xfrm>
          </p:grpSpPr>
          <p:sp>
            <p:nvSpPr>
              <p:cNvPr id="12630" name="Oval 255"/>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631" name="Oval 256"/>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617" name="Line 257"/>
            <p:cNvSpPr>
              <a:spLocks noChangeShapeType="1"/>
            </p:cNvSpPr>
            <p:nvPr/>
          </p:nvSpPr>
          <p:spPr bwMode="auto">
            <a:xfrm>
              <a:off x="3696"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18" name="Line 258"/>
            <p:cNvSpPr>
              <a:spLocks noChangeShapeType="1"/>
            </p:cNvSpPr>
            <p:nvPr/>
          </p:nvSpPr>
          <p:spPr bwMode="auto">
            <a:xfrm>
              <a:off x="388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19" name="Line 259"/>
            <p:cNvSpPr>
              <a:spLocks noChangeShapeType="1"/>
            </p:cNvSpPr>
            <p:nvPr/>
          </p:nvSpPr>
          <p:spPr bwMode="auto">
            <a:xfrm>
              <a:off x="3936"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20" name="Line 260"/>
            <p:cNvSpPr>
              <a:spLocks noChangeShapeType="1"/>
            </p:cNvSpPr>
            <p:nvPr/>
          </p:nvSpPr>
          <p:spPr bwMode="auto">
            <a:xfrm>
              <a:off x="3552" y="187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21" name="Line 261"/>
            <p:cNvSpPr>
              <a:spLocks noChangeShapeType="1"/>
            </p:cNvSpPr>
            <p:nvPr/>
          </p:nvSpPr>
          <p:spPr bwMode="auto">
            <a:xfrm>
              <a:off x="3696"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22" name="Line 262"/>
            <p:cNvSpPr>
              <a:spLocks noChangeShapeType="1"/>
            </p:cNvSpPr>
            <p:nvPr/>
          </p:nvSpPr>
          <p:spPr bwMode="auto">
            <a:xfrm>
              <a:off x="4032"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23" name="Line 263"/>
            <p:cNvSpPr>
              <a:spLocks noChangeShapeType="1"/>
            </p:cNvSpPr>
            <p:nvPr/>
          </p:nvSpPr>
          <p:spPr bwMode="auto">
            <a:xfrm>
              <a:off x="3840" y="16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24" name="Line 264"/>
            <p:cNvSpPr>
              <a:spLocks noChangeShapeType="1"/>
            </p:cNvSpPr>
            <p:nvPr/>
          </p:nvSpPr>
          <p:spPr bwMode="auto">
            <a:xfrm>
              <a:off x="3504" y="15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25" name="Line 265"/>
            <p:cNvSpPr>
              <a:spLocks noChangeShapeType="1"/>
            </p:cNvSpPr>
            <p:nvPr/>
          </p:nvSpPr>
          <p:spPr bwMode="auto">
            <a:xfrm>
              <a:off x="39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26" name="Line 266"/>
            <p:cNvSpPr>
              <a:spLocks noChangeShapeType="1"/>
            </p:cNvSpPr>
            <p:nvPr/>
          </p:nvSpPr>
          <p:spPr bwMode="auto">
            <a:xfrm>
              <a:off x="3696" y="8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27" name="Line 267"/>
            <p:cNvSpPr>
              <a:spLocks noChangeShapeType="1"/>
            </p:cNvSpPr>
            <p:nvPr/>
          </p:nvSpPr>
          <p:spPr bwMode="auto">
            <a:xfrm>
              <a:off x="4032"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28" name="Line 268"/>
            <p:cNvSpPr>
              <a:spLocks noChangeShapeType="1"/>
            </p:cNvSpPr>
            <p:nvPr/>
          </p:nvSpPr>
          <p:spPr bwMode="auto">
            <a:xfrm>
              <a:off x="3888" y="12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629" name="Line 269"/>
            <p:cNvSpPr>
              <a:spLocks noChangeShapeType="1"/>
            </p:cNvSpPr>
            <p:nvPr/>
          </p:nvSpPr>
          <p:spPr bwMode="auto">
            <a:xfrm>
              <a:off x="3504"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28" name="Group 270"/>
          <p:cNvGrpSpPr>
            <a:grpSpLocks/>
          </p:cNvGrpSpPr>
          <p:nvPr/>
        </p:nvGrpSpPr>
        <p:grpSpPr bwMode="auto">
          <a:xfrm>
            <a:off x="457200" y="1981200"/>
            <a:ext cx="3429000" cy="2743200"/>
            <a:chOff x="2064" y="528"/>
            <a:chExt cx="2160" cy="1728"/>
          </a:xfrm>
        </p:grpSpPr>
        <p:grpSp>
          <p:nvGrpSpPr>
            <p:cNvPr id="12570" name="Group 271"/>
            <p:cNvGrpSpPr>
              <a:grpSpLocks/>
            </p:cNvGrpSpPr>
            <p:nvPr/>
          </p:nvGrpSpPr>
          <p:grpSpPr bwMode="auto">
            <a:xfrm rot="-5400000">
              <a:off x="1680" y="912"/>
              <a:ext cx="1728" cy="960"/>
              <a:chOff x="960" y="1104"/>
              <a:chExt cx="1728" cy="960"/>
            </a:xfrm>
          </p:grpSpPr>
          <p:sp>
            <p:nvSpPr>
              <p:cNvPr id="12600" name="Oval 272"/>
              <p:cNvSpPr>
                <a:spLocks noChangeArrowheads="1"/>
              </p:cNvSpPr>
              <p:nvPr/>
            </p:nvSpPr>
            <p:spPr bwMode="auto">
              <a:xfrm>
                <a:off x="960" y="1104"/>
                <a:ext cx="960" cy="960"/>
              </a:xfrm>
              <a:prstGeom prst="ellipse">
                <a:avLst/>
              </a:prstGeom>
              <a:solidFill>
                <a:srgbClr val="00B050"/>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601" name="Oval 273"/>
              <p:cNvSpPr>
                <a:spLocks noChangeArrowheads="1"/>
              </p:cNvSpPr>
              <p:nvPr/>
            </p:nvSpPr>
            <p:spPr bwMode="auto">
              <a:xfrm>
                <a:off x="1728" y="1104"/>
                <a:ext cx="960" cy="960"/>
              </a:xfrm>
              <a:prstGeom prst="ellipse">
                <a:avLst/>
              </a:prstGeom>
              <a:solidFill>
                <a:srgbClr val="00B050"/>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571" name="Line 274"/>
            <p:cNvSpPr>
              <a:spLocks noChangeShapeType="1"/>
            </p:cNvSpPr>
            <p:nvPr/>
          </p:nvSpPr>
          <p:spPr bwMode="auto">
            <a:xfrm>
              <a:off x="2496"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72" name="Line 275"/>
            <p:cNvSpPr>
              <a:spLocks noChangeShapeType="1"/>
            </p:cNvSpPr>
            <p:nvPr/>
          </p:nvSpPr>
          <p:spPr bwMode="auto">
            <a:xfrm>
              <a:off x="2640"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73" name="Line 276"/>
            <p:cNvSpPr>
              <a:spLocks noChangeShapeType="1"/>
            </p:cNvSpPr>
            <p:nvPr/>
          </p:nvSpPr>
          <p:spPr bwMode="auto">
            <a:xfrm>
              <a:off x="2592"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74" name="Line 277"/>
            <p:cNvSpPr>
              <a:spLocks noChangeShapeType="1"/>
            </p:cNvSpPr>
            <p:nvPr/>
          </p:nvSpPr>
          <p:spPr bwMode="auto">
            <a:xfrm>
              <a:off x="2208"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75" name="Line 278"/>
            <p:cNvSpPr>
              <a:spLocks noChangeShapeType="1"/>
            </p:cNvSpPr>
            <p:nvPr/>
          </p:nvSpPr>
          <p:spPr bwMode="auto">
            <a:xfrm>
              <a:off x="2400"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76" name="Line 279"/>
            <p:cNvSpPr>
              <a:spLocks noChangeShapeType="1"/>
            </p:cNvSpPr>
            <p:nvPr/>
          </p:nvSpPr>
          <p:spPr bwMode="auto">
            <a:xfrm>
              <a:off x="2784" y="163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77" name="Line 280"/>
            <p:cNvSpPr>
              <a:spLocks noChangeShapeType="1"/>
            </p:cNvSpPr>
            <p:nvPr/>
          </p:nvSpPr>
          <p:spPr bwMode="auto">
            <a:xfrm>
              <a:off x="2736"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78" name="Line 281"/>
            <p:cNvSpPr>
              <a:spLocks noChangeShapeType="1"/>
            </p:cNvSpPr>
            <p:nvPr/>
          </p:nvSpPr>
          <p:spPr bwMode="auto">
            <a:xfrm>
              <a:off x="2448"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79" name="Line 282"/>
            <p:cNvSpPr>
              <a:spLocks noChangeShapeType="1"/>
            </p:cNvSpPr>
            <p:nvPr/>
          </p:nvSpPr>
          <p:spPr bwMode="auto">
            <a:xfrm>
              <a:off x="2688"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80" name="Line 283"/>
            <p:cNvSpPr>
              <a:spLocks noChangeShapeType="1"/>
            </p:cNvSpPr>
            <p:nvPr/>
          </p:nvSpPr>
          <p:spPr bwMode="auto">
            <a:xfrm>
              <a:off x="2688" y="9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81" name="Line 284"/>
            <p:cNvSpPr>
              <a:spLocks noChangeShapeType="1"/>
            </p:cNvSpPr>
            <p:nvPr/>
          </p:nvSpPr>
          <p:spPr bwMode="auto">
            <a:xfrm>
              <a:off x="2832" y="12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82" name="Line 285"/>
            <p:cNvSpPr>
              <a:spLocks noChangeShapeType="1"/>
            </p:cNvSpPr>
            <p:nvPr/>
          </p:nvSpPr>
          <p:spPr bwMode="auto">
            <a:xfrm>
              <a:off x="2640"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83" name="Line 286"/>
            <p:cNvSpPr>
              <a:spLocks noChangeShapeType="1"/>
            </p:cNvSpPr>
            <p:nvPr/>
          </p:nvSpPr>
          <p:spPr bwMode="auto">
            <a:xfrm>
              <a:off x="2208" y="129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584" name="Group 287"/>
            <p:cNvGrpSpPr>
              <a:grpSpLocks/>
            </p:cNvGrpSpPr>
            <p:nvPr/>
          </p:nvGrpSpPr>
          <p:grpSpPr bwMode="auto">
            <a:xfrm rot="-5400000">
              <a:off x="2880" y="912"/>
              <a:ext cx="1728" cy="960"/>
              <a:chOff x="960" y="1104"/>
              <a:chExt cx="1728" cy="960"/>
            </a:xfrm>
          </p:grpSpPr>
          <p:sp>
            <p:nvSpPr>
              <p:cNvPr id="12598" name="Oval 288"/>
              <p:cNvSpPr>
                <a:spLocks noChangeArrowheads="1"/>
              </p:cNvSpPr>
              <p:nvPr/>
            </p:nvSpPr>
            <p:spPr bwMode="auto">
              <a:xfrm>
                <a:off x="960" y="1104"/>
                <a:ext cx="960" cy="960"/>
              </a:xfrm>
              <a:prstGeom prst="ellipse">
                <a:avLst/>
              </a:prstGeom>
              <a:solidFill>
                <a:srgbClr val="00B050"/>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599" name="Oval 289"/>
              <p:cNvSpPr>
                <a:spLocks noChangeArrowheads="1"/>
              </p:cNvSpPr>
              <p:nvPr/>
            </p:nvSpPr>
            <p:spPr bwMode="auto">
              <a:xfrm>
                <a:off x="1728" y="1104"/>
                <a:ext cx="960" cy="960"/>
              </a:xfrm>
              <a:prstGeom prst="ellipse">
                <a:avLst/>
              </a:prstGeom>
              <a:solidFill>
                <a:srgbClr val="00B050"/>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585" name="Line 290"/>
            <p:cNvSpPr>
              <a:spLocks noChangeShapeType="1"/>
            </p:cNvSpPr>
            <p:nvPr/>
          </p:nvSpPr>
          <p:spPr bwMode="auto">
            <a:xfrm>
              <a:off x="3744"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86" name="Line 291"/>
            <p:cNvSpPr>
              <a:spLocks noChangeShapeType="1"/>
            </p:cNvSpPr>
            <p:nvPr/>
          </p:nvSpPr>
          <p:spPr bwMode="auto">
            <a:xfrm>
              <a:off x="388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87" name="Line 292"/>
            <p:cNvSpPr>
              <a:spLocks noChangeShapeType="1"/>
            </p:cNvSpPr>
            <p:nvPr/>
          </p:nvSpPr>
          <p:spPr bwMode="auto">
            <a:xfrm>
              <a:off x="3936"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88" name="Line 293"/>
            <p:cNvSpPr>
              <a:spLocks noChangeShapeType="1"/>
            </p:cNvSpPr>
            <p:nvPr/>
          </p:nvSpPr>
          <p:spPr bwMode="auto">
            <a:xfrm>
              <a:off x="3600" y="19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89" name="Line 294"/>
            <p:cNvSpPr>
              <a:spLocks noChangeShapeType="1"/>
            </p:cNvSpPr>
            <p:nvPr/>
          </p:nvSpPr>
          <p:spPr bwMode="auto">
            <a:xfrm>
              <a:off x="3696"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90" name="Line 295"/>
            <p:cNvSpPr>
              <a:spLocks noChangeShapeType="1"/>
            </p:cNvSpPr>
            <p:nvPr/>
          </p:nvSpPr>
          <p:spPr bwMode="auto">
            <a:xfrm>
              <a:off x="4032" y="16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91" name="Line 296"/>
            <p:cNvSpPr>
              <a:spLocks noChangeShapeType="1"/>
            </p:cNvSpPr>
            <p:nvPr/>
          </p:nvSpPr>
          <p:spPr bwMode="auto">
            <a:xfrm>
              <a:off x="3840"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92" name="Line 297"/>
            <p:cNvSpPr>
              <a:spLocks noChangeShapeType="1"/>
            </p:cNvSpPr>
            <p:nvPr/>
          </p:nvSpPr>
          <p:spPr bwMode="auto">
            <a:xfrm>
              <a:off x="3600" y="15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93" name="Line 298"/>
            <p:cNvSpPr>
              <a:spLocks noChangeShapeType="1"/>
            </p:cNvSpPr>
            <p:nvPr/>
          </p:nvSpPr>
          <p:spPr bwMode="auto">
            <a:xfrm>
              <a:off x="39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94" name="Line 299"/>
            <p:cNvSpPr>
              <a:spLocks noChangeShapeType="1"/>
            </p:cNvSpPr>
            <p:nvPr/>
          </p:nvSpPr>
          <p:spPr bwMode="auto">
            <a:xfrm>
              <a:off x="3792" y="8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95" name="Line 300"/>
            <p:cNvSpPr>
              <a:spLocks noChangeShapeType="1"/>
            </p:cNvSpPr>
            <p:nvPr/>
          </p:nvSpPr>
          <p:spPr bwMode="auto">
            <a:xfrm>
              <a:off x="4032"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96" name="Line 301"/>
            <p:cNvSpPr>
              <a:spLocks noChangeShapeType="1"/>
            </p:cNvSpPr>
            <p:nvPr/>
          </p:nvSpPr>
          <p:spPr bwMode="auto">
            <a:xfrm>
              <a:off x="3936" y="12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97" name="Line 302"/>
            <p:cNvSpPr>
              <a:spLocks noChangeShapeType="1"/>
            </p:cNvSpPr>
            <p:nvPr/>
          </p:nvSpPr>
          <p:spPr bwMode="auto">
            <a:xfrm>
              <a:off x="3792"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sp>
        <p:nvSpPr>
          <p:cNvPr id="275759" name="Rectangle 303"/>
          <p:cNvSpPr>
            <a:spLocks noChangeArrowheads="1"/>
          </p:cNvSpPr>
          <p:nvPr/>
        </p:nvSpPr>
        <p:spPr bwMode="auto">
          <a:xfrm>
            <a:off x="4876800" y="1066800"/>
            <a:ext cx="373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7813" indent="-27781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5000"/>
              </a:lnSpc>
            </a:pPr>
            <a:r>
              <a:rPr lang="en-US" altLang="en-US" sz="3200">
                <a:solidFill>
                  <a:srgbClr val="FFFF00"/>
                </a:solidFill>
              </a:rPr>
              <a:t>Induced dipole:</a:t>
            </a:r>
            <a:endParaRPr lang="en-US" altLang="en-US" sz="3200">
              <a:solidFill>
                <a:srgbClr val="FFFF00"/>
              </a:solidFill>
              <a:sym typeface="Symbol" pitchFamily="18" charset="2"/>
            </a:endParaRPr>
          </a:p>
        </p:txBody>
      </p:sp>
      <p:sp>
        <p:nvSpPr>
          <p:cNvPr id="275760" name="Rectangle 304"/>
          <p:cNvSpPr>
            <a:spLocks noChangeArrowheads="1"/>
          </p:cNvSpPr>
          <p:nvPr/>
        </p:nvSpPr>
        <p:spPr bwMode="auto">
          <a:xfrm>
            <a:off x="228600" y="5029200"/>
            <a:ext cx="396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5000"/>
              </a:lnSpc>
            </a:pPr>
            <a:r>
              <a:rPr lang="en-US" altLang="en-US"/>
              <a:t>Eventually electrons are situated so that tiny dipoles form </a:t>
            </a:r>
            <a:endParaRPr lang="en-US" altLang="en-US">
              <a:sym typeface="Symbol" pitchFamily="18" charset="2"/>
            </a:endParaRPr>
          </a:p>
        </p:txBody>
      </p:sp>
      <p:sp>
        <p:nvSpPr>
          <p:cNvPr id="275761" name="Rectangle 305"/>
          <p:cNvSpPr>
            <a:spLocks noChangeArrowheads="1"/>
          </p:cNvSpPr>
          <p:nvPr/>
        </p:nvSpPr>
        <p:spPr bwMode="auto">
          <a:xfrm>
            <a:off x="4114800" y="5029200"/>
            <a:ext cx="502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5000"/>
              </a:lnSpc>
            </a:pPr>
            <a:r>
              <a:rPr lang="en-US" altLang="en-US"/>
              <a:t>A dipole forms in one atom or molecule, inducing a dipole in the other</a:t>
            </a:r>
          </a:p>
        </p:txBody>
      </p:sp>
      <p:grpSp>
        <p:nvGrpSpPr>
          <p:cNvPr id="31" name="Group 306"/>
          <p:cNvGrpSpPr>
            <a:grpSpLocks/>
          </p:cNvGrpSpPr>
          <p:nvPr/>
        </p:nvGrpSpPr>
        <p:grpSpPr bwMode="auto">
          <a:xfrm>
            <a:off x="4953000" y="1981200"/>
            <a:ext cx="3429000" cy="2743200"/>
            <a:chOff x="2064" y="528"/>
            <a:chExt cx="2160" cy="1728"/>
          </a:xfrm>
        </p:grpSpPr>
        <p:grpSp>
          <p:nvGrpSpPr>
            <p:cNvPr id="12538" name="Group 307"/>
            <p:cNvGrpSpPr>
              <a:grpSpLocks/>
            </p:cNvGrpSpPr>
            <p:nvPr/>
          </p:nvGrpSpPr>
          <p:grpSpPr bwMode="auto">
            <a:xfrm rot="-5400000">
              <a:off x="1680" y="912"/>
              <a:ext cx="1728" cy="960"/>
              <a:chOff x="960" y="1104"/>
              <a:chExt cx="1728" cy="960"/>
            </a:xfrm>
          </p:grpSpPr>
          <p:sp>
            <p:nvSpPr>
              <p:cNvPr id="12568" name="Oval 308"/>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569" name="Oval 309"/>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539" name="Line 310"/>
            <p:cNvSpPr>
              <a:spLocks noChangeShapeType="1"/>
            </p:cNvSpPr>
            <p:nvPr/>
          </p:nvSpPr>
          <p:spPr bwMode="auto">
            <a:xfrm>
              <a:off x="2400"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40" name="Line 311"/>
            <p:cNvSpPr>
              <a:spLocks noChangeShapeType="1"/>
            </p:cNvSpPr>
            <p:nvPr/>
          </p:nvSpPr>
          <p:spPr bwMode="auto">
            <a:xfrm>
              <a:off x="2640"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41" name="Line 312"/>
            <p:cNvSpPr>
              <a:spLocks noChangeShapeType="1"/>
            </p:cNvSpPr>
            <p:nvPr/>
          </p:nvSpPr>
          <p:spPr bwMode="auto">
            <a:xfrm>
              <a:off x="2592"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42" name="Line 313"/>
            <p:cNvSpPr>
              <a:spLocks noChangeShapeType="1"/>
            </p:cNvSpPr>
            <p:nvPr/>
          </p:nvSpPr>
          <p:spPr bwMode="auto">
            <a:xfrm>
              <a:off x="2160"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43" name="Line 314"/>
            <p:cNvSpPr>
              <a:spLocks noChangeShapeType="1"/>
            </p:cNvSpPr>
            <p:nvPr/>
          </p:nvSpPr>
          <p:spPr bwMode="auto">
            <a:xfrm>
              <a:off x="2400"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44" name="Line 315"/>
            <p:cNvSpPr>
              <a:spLocks noChangeShapeType="1"/>
            </p:cNvSpPr>
            <p:nvPr/>
          </p:nvSpPr>
          <p:spPr bwMode="auto">
            <a:xfrm>
              <a:off x="2832" y="163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45" name="Line 316"/>
            <p:cNvSpPr>
              <a:spLocks noChangeShapeType="1"/>
            </p:cNvSpPr>
            <p:nvPr/>
          </p:nvSpPr>
          <p:spPr bwMode="auto">
            <a:xfrm>
              <a:off x="2496"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46" name="Line 317"/>
            <p:cNvSpPr>
              <a:spLocks noChangeShapeType="1"/>
            </p:cNvSpPr>
            <p:nvPr/>
          </p:nvSpPr>
          <p:spPr bwMode="auto">
            <a:xfrm>
              <a:off x="2352"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47" name="Line 318"/>
            <p:cNvSpPr>
              <a:spLocks noChangeShapeType="1"/>
            </p:cNvSpPr>
            <p:nvPr/>
          </p:nvSpPr>
          <p:spPr bwMode="auto">
            <a:xfrm>
              <a:off x="27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48" name="Line 319"/>
            <p:cNvSpPr>
              <a:spLocks noChangeShapeType="1"/>
            </p:cNvSpPr>
            <p:nvPr/>
          </p:nvSpPr>
          <p:spPr bwMode="auto">
            <a:xfrm>
              <a:off x="2304" y="8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49" name="Line 320"/>
            <p:cNvSpPr>
              <a:spLocks noChangeShapeType="1"/>
            </p:cNvSpPr>
            <p:nvPr/>
          </p:nvSpPr>
          <p:spPr bwMode="auto">
            <a:xfrm>
              <a:off x="2784"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50" name="Line 321"/>
            <p:cNvSpPr>
              <a:spLocks noChangeShapeType="1"/>
            </p:cNvSpPr>
            <p:nvPr/>
          </p:nvSpPr>
          <p:spPr bwMode="auto">
            <a:xfrm>
              <a:off x="2544"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51" name="Line 322"/>
            <p:cNvSpPr>
              <a:spLocks noChangeShapeType="1"/>
            </p:cNvSpPr>
            <p:nvPr/>
          </p:nvSpPr>
          <p:spPr bwMode="auto">
            <a:xfrm>
              <a:off x="2160"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552" name="Group 323"/>
            <p:cNvGrpSpPr>
              <a:grpSpLocks/>
            </p:cNvGrpSpPr>
            <p:nvPr/>
          </p:nvGrpSpPr>
          <p:grpSpPr bwMode="auto">
            <a:xfrm rot="-5400000">
              <a:off x="2880" y="912"/>
              <a:ext cx="1728" cy="960"/>
              <a:chOff x="960" y="1104"/>
              <a:chExt cx="1728" cy="960"/>
            </a:xfrm>
          </p:grpSpPr>
          <p:sp>
            <p:nvSpPr>
              <p:cNvPr id="12566" name="Oval 324"/>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567" name="Oval 325"/>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553" name="Line 326"/>
            <p:cNvSpPr>
              <a:spLocks noChangeShapeType="1"/>
            </p:cNvSpPr>
            <p:nvPr/>
          </p:nvSpPr>
          <p:spPr bwMode="auto">
            <a:xfrm>
              <a:off x="3648"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54" name="Line 327"/>
            <p:cNvSpPr>
              <a:spLocks noChangeShapeType="1"/>
            </p:cNvSpPr>
            <p:nvPr/>
          </p:nvSpPr>
          <p:spPr bwMode="auto">
            <a:xfrm>
              <a:off x="388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55" name="Line 328"/>
            <p:cNvSpPr>
              <a:spLocks noChangeShapeType="1"/>
            </p:cNvSpPr>
            <p:nvPr/>
          </p:nvSpPr>
          <p:spPr bwMode="auto">
            <a:xfrm>
              <a:off x="3792"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56" name="Line 329"/>
            <p:cNvSpPr>
              <a:spLocks noChangeShapeType="1"/>
            </p:cNvSpPr>
            <p:nvPr/>
          </p:nvSpPr>
          <p:spPr bwMode="auto">
            <a:xfrm>
              <a:off x="3408"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57" name="Line 330"/>
            <p:cNvSpPr>
              <a:spLocks noChangeShapeType="1"/>
            </p:cNvSpPr>
            <p:nvPr/>
          </p:nvSpPr>
          <p:spPr bwMode="auto">
            <a:xfrm>
              <a:off x="3600"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58" name="Line 331"/>
            <p:cNvSpPr>
              <a:spLocks noChangeShapeType="1"/>
            </p:cNvSpPr>
            <p:nvPr/>
          </p:nvSpPr>
          <p:spPr bwMode="auto">
            <a:xfrm>
              <a:off x="4032"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59" name="Line 332"/>
            <p:cNvSpPr>
              <a:spLocks noChangeShapeType="1"/>
            </p:cNvSpPr>
            <p:nvPr/>
          </p:nvSpPr>
          <p:spPr bwMode="auto">
            <a:xfrm>
              <a:off x="3696"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60" name="Line 333"/>
            <p:cNvSpPr>
              <a:spLocks noChangeShapeType="1"/>
            </p:cNvSpPr>
            <p:nvPr/>
          </p:nvSpPr>
          <p:spPr bwMode="auto">
            <a:xfrm>
              <a:off x="3600" y="15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61" name="Line 334"/>
            <p:cNvSpPr>
              <a:spLocks noChangeShapeType="1"/>
            </p:cNvSpPr>
            <p:nvPr/>
          </p:nvSpPr>
          <p:spPr bwMode="auto">
            <a:xfrm>
              <a:off x="39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62" name="Line 335"/>
            <p:cNvSpPr>
              <a:spLocks noChangeShapeType="1"/>
            </p:cNvSpPr>
            <p:nvPr/>
          </p:nvSpPr>
          <p:spPr bwMode="auto">
            <a:xfrm>
              <a:off x="3504" y="8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63" name="Line 336"/>
            <p:cNvSpPr>
              <a:spLocks noChangeShapeType="1"/>
            </p:cNvSpPr>
            <p:nvPr/>
          </p:nvSpPr>
          <p:spPr bwMode="auto">
            <a:xfrm>
              <a:off x="3984"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64" name="Line 337"/>
            <p:cNvSpPr>
              <a:spLocks noChangeShapeType="1"/>
            </p:cNvSpPr>
            <p:nvPr/>
          </p:nvSpPr>
          <p:spPr bwMode="auto">
            <a:xfrm>
              <a:off x="3744"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65" name="Line 338"/>
            <p:cNvSpPr>
              <a:spLocks noChangeShapeType="1"/>
            </p:cNvSpPr>
            <p:nvPr/>
          </p:nvSpPr>
          <p:spPr bwMode="auto">
            <a:xfrm>
              <a:off x="3456"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276000" name="Group 339"/>
          <p:cNvGrpSpPr>
            <a:grpSpLocks/>
          </p:cNvGrpSpPr>
          <p:nvPr/>
        </p:nvGrpSpPr>
        <p:grpSpPr bwMode="auto">
          <a:xfrm>
            <a:off x="4953000" y="1981200"/>
            <a:ext cx="3429000" cy="2743200"/>
            <a:chOff x="2064" y="528"/>
            <a:chExt cx="2160" cy="1728"/>
          </a:xfrm>
        </p:grpSpPr>
        <p:grpSp>
          <p:nvGrpSpPr>
            <p:cNvPr id="12506" name="Group 340"/>
            <p:cNvGrpSpPr>
              <a:grpSpLocks/>
            </p:cNvGrpSpPr>
            <p:nvPr/>
          </p:nvGrpSpPr>
          <p:grpSpPr bwMode="auto">
            <a:xfrm rot="-5400000">
              <a:off x="1680" y="912"/>
              <a:ext cx="1728" cy="960"/>
              <a:chOff x="960" y="1104"/>
              <a:chExt cx="1728" cy="960"/>
            </a:xfrm>
          </p:grpSpPr>
          <p:sp>
            <p:nvSpPr>
              <p:cNvPr id="12536" name="Oval 341"/>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537" name="Oval 342"/>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507" name="Line 343"/>
            <p:cNvSpPr>
              <a:spLocks noChangeShapeType="1"/>
            </p:cNvSpPr>
            <p:nvPr/>
          </p:nvSpPr>
          <p:spPr bwMode="auto">
            <a:xfrm>
              <a:off x="2400"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08" name="Line 344"/>
            <p:cNvSpPr>
              <a:spLocks noChangeShapeType="1"/>
            </p:cNvSpPr>
            <p:nvPr/>
          </p:nvSpPr>
          <p:spPr bwMode="auto">
            <a:xfrm>
              <a:off x="2640"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09" name="Line 345"/>
            <p:cNvSpPr>
              <a:spLocks noChangeShapeType="1"/>
            </p:cNvSpPr>
            <p:nvPr/>
          </p:nvSpPr>
          <p:spPr bwMode="auto">
            <a:xfrm>
              <a:off x="2592"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10" name="Line 346"/>
            <p:cNvSpPr>
              <a:spLocks noChangeShapeType="1"/>
            </p:cNvSpPr>
            <p:nvPr/>
          </p:nvSpPr>
          <p:spPr bwMode="auto">
            <a:xfrm>
              <a:off x="2160"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11" name="Line 347"/>
            <p:cNvSpPr>
              <a:spLocks noChangeShapeType="1"/>
            </p:cNvSpPr>
            <p:nvPr/>
          </p:nvSpPr>
          <p:spPr bwMode="auto">
            <a:xfrm>
              <a:off x="2400"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12" name="Line 348"/>
            <p:cNvSpPr>
              <a:spLocks noChangeShapeType="1"/>
            </p:cNvSpPr>
            <p:nvPr/>
          </p:nvSpPr>
          <p:spPr bwMode="auto">
            <a:xfrm>
              <a:off x="2832" y="163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13" name="Line 349"/>
            <p:cNvSpPr>
              <a:spLocks noChangeShapeType="1"/>
            </p:cNvSpPr>
            <p:nvPr/>
          </p:nvSpPr>
          <p:spPr bwMode="auto">
            <a:xfrm>
              <a:off x="2496"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14" name="Line 350"/>
            <p:cNvSpPr>
              <a:spLocks noChangeShapeType="1"/>
            </p:cNvSpPr>
            <p:nvPr/>
          </p:nvSpPr>
          <p:spPr bwMode="auto">
            <a:xfrm>
              <a:off x="2352"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15" name="Line 351"/>
            <p:cNvSpPr>
              <a:spLocks noChangeShapeType="1"/>
            </p:cNvSpPr>
            <p:nvPr/>
          </p:nvSpPr>
          <p:spPr bwMode="auto">
            <a:xfrm>
              <a:off x="27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16" name="Line 352"/>
            <p:cNvSpPr>
              <a:spLocks noChangeShapeType="1"/>
            </p:cNvSpPr>
            <p:nvPr/>
          </p:nvSpPr>
          <p:spPr bwMode="auto">
            <a:xfrm>
              <a:off x="2304" y="8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17" name="Line 353"/>
            <p:cNvSpPr>
              <a:spLocks noChangeShapeType="1"/>
            </p:cNvSpPr>
            <p:nvPr/>
          </p:nvSpPr>
          <p:spPr bwMode="auto">
            <a:xfrm>
              <a:off x="2784"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18" name="Line 354"/>
            <p:cNvSpPr>
              <a:spLocks noChangeShapeType="1"/>
            </p:cNvSpPr>
            <p:nvPr/>
          </p:nvSpPr>
          <p:spPr bwMode="auto">
            <a:xfrm>
              <a:off x="2544" y="10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19" name="Line 355"/>
            <p:cNvSpPr>
              <a:spLocks noChangeShapeType="1"/>
            </p:cNvSpPr>
            <p:nvPr/>
          </p:nvSpPr>
          <p:spPr bwMode="auto">
            <a:xfrm>
              <a:off x="2160"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520" name="Group 356"/>
            <p:cNvGrpSpPr>
              <a:grpSpLocks/>
            </p:cNvGrpSpPr>
            <p:nvPr/>
          </p:nvGrpSpPr>
          <p:grpSpPr bwMode="auto">
            <a:xfrm rot="-5400000">
              <a:off x="2880" y="912"/>
              <a:ext cx="1728" cy="960"/>
              <a:chOff x="960" y="1104"/>
              <a:chExt cx="1728" cy="960"/>
            </a:xfrm>
          </p:grpSpPr>
          <p:sp>
            <p:nvSpPr>
              <p:cNvPr id="12534" name="Oval 357"/>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535" name="Oval 358"/>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521" name="Line 359"/>
            <p:cNvSpPr>
              <a:spLocks noChangeShapeType="1"/>
            </p:cNvSpPr>
            <p:nvPr/>
          </p:nvSpPr>
          <p:spPr bwMode="auto">
            <a:xfrm>
              <a:off x="3648" y="13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22" name="Line 360"/>
            <p:cNvSpPr>
              <a:spLocks noChangeShapeType="1"/>
            </p:cNvSpPr>
            <p:nvPr/>
          </p:nvSpPr>
          <p:spPr bwMode="auto">
            <a:xfrm>
              <a:off x="388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23" name="Line 361"/>
            <p:cNvSpPr>
              <a:spLocks noChangeShapeType="1"/>
            </p:cNvSpPr>
            <p:nvPr/>
          </p:nvSpPr>
          <p:spPr bwMode="auto">
            <a:xfrm>
              <a:off x="3792" y="7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24" name="Line 362"/>
            <p:cNvSpPr>
              <a:spLocks noChangeShapeType="1"/>
            </p:cNvSpPr>
            <p:nvPr/>
          </p:nvSpPr>
          <p:spPr bwMode="auto">
            <a:xfrm>
              <a:off x="3408"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25" name="Line 363"/>
            <p:cNvSpPr>
              <a:spLocks noChangeShapeType="1"/>
            </p:cNvSpPr>
            <p:nvPr/>
          </p:nvSpPr>
          <p:spPr bwMode="auto">
            <a:xfrm>
              <a:off x="3600"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26" name="Line 364"/>
            <p:cNvSpPr>
              <a:spLocks noChangeShapeType="1"/>
            </p:cNvSpPr>
            <p:nvPr/>
          </p:nvSpPr>
          <p:spPr bwMode="auto">
            <a:xfrm>
              <a:off x="4032"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27" name="Line 365"/>
            <p:cNvSpPr>
              <a:spLocks noChangeShapeType="1"/>
            </p:cNvSpPr>
            <p:nvPr/>
          </p:nvSpPr>
          <p:spPr bwMode="auto">
            <a:xfrm>
              <a:off x="3696"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28" name="Line 366"/>
            <p:cNvSpPr>
              <a:spLocks noChangeShapeType="1"/>
            </p:cNvSpPr>
            <p:nvPr/>
          </p:nvSpPr>
          <p:spPr bwMode="auto">
            <a:xfrm>
              <a:off x="3600" y="15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29" name="Line 367"/>
            <p:cNvSpPr>
              <a:spLocks noChangeShapeType="1"/>
            </p:cNvSpPr>
            <p:nvPr/>
          </p:nvSpPr>
          <p:spPr bwMode="auto">
            <a:xfrm>
              <a:off x="3936"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30" name="Line 368"/>
            <p:cNvSpPr>
              <a:spLocks noChangeShapeType="1"/>
            </p:cNvSpPr>
            <p:nvPr/>
          </p:nvSpPr>
          <p:spPr bwMode="auto">
            <a:xfrm>
              <a:off x="3504" y="8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31" name="Line 369"/>
            <p:cNvSpPr>
              <a:spLocks noChangeShapeType="1"/>
            </p:cNvSpPr>
            <p:nvPr/>
          </p:nvSpPr>
          <p:spPr bwMode="auto">
            <a:xfrm>
              <a:off x="3984" y="11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32" name="Line 370"/>
            <p:cNvSpPr>
              <a:spLocks noChangeShapeType="1"/>
            </p:cNvSpPr>
            <p:nvPr/>
          </p:nvSpPr>
          <p:spPr bwMode="auto">
            <a:xfrm>
              <a:off x="3744"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33" name="Line 371"/>
            <p:cNvSpPr>
              <a:spLocks noChangeShapeType="1"/>
            </p:cNvSpPr>
            <p:nvPr/>
          </p:nvSpPr>
          <p:spPr bwMode="auto">
            <a:xfrm>
              <a:off x="3456" y="11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276003" name="Group 372"/>
          <p:cNvGrpSpPr>
            <a:grpSpLocks/>
          </p:cNvGrpSpPr>
          <p:nvPr/>
        </p:nvGrpSpPr>
        <p:grpSpPr bwMode="auto">
          <a:xfrm>
            <a:off x="4953000" y="1981200"/>
            <a:ext cx="3429000" cy="2743200"/>
            <a:chOff x="0" y="1776"/>
            <a:chExt cx="2160" cy="1728"/>
          </a:xfrm>
        </p:grpSpPr>
        <p:grpSp>
          <p:nvGrpSpPr>
            <p:cNvPr id="12474" name="Group 373"/>
            <p:cNvGrpSpPr>
              <a:grpSpLocks/>
            </p:cNvGrpSpPr>
            <p:nvPr/>
          </p:nvGrpSpPr>
          <p:grpSpPr bwMode="auto">
            <a:xfrm rot="-5400000">
              <a:off x="-384" y="2160"/>
              <a:ext cx="1728" cy="960"/>
              <a:chOff x="960" y="1104"/>
              <a:chExt cx="1728" cy="960"/>
            </a:xfrm>
          </p:grpSpPr>
          <p:sp>
            <p:nvSpPr>
              <p:cNvPr id="12504" name="Oval 374"/>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505" name="Oval 375"/>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475" name="Line 376"/>
            <p:cNvSpPr>
              <a:spLocks noChangeShapeType="1"/>
            </p:cNvSpPr>
            <p:nvPr/>
          </p:nvSpPr>
          <p:spPr bwMode="auto">
            <a:xfrm>
              <a:off x="336" y="25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76" name="Line 377"/>
            <p:cNvSpPr>
              <a:spLocks noChangeShapeType="1"/>
            </p:cNvSpPr>
            <p:nvPr/>
          </p:nvSpPr>
          <p:spPr bwMode="auto">
            <a:xfrm>
              <a:off x="528" y="26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77" name="Line 378"/>
            <p:cNvSpPr>
              <a:spLocks noChangeShapeType="1"/>
            </p:cNvSpPr>
            <p:nvPr/>
          </p:nvSpPr>
          <p:spPr bwMode="auto">
            <a:xfrm>
              <a:off x="480" y="19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78" name="Line 379"/>
            <p:cNvSpPr>
              <a:spLocks noChangeShapeType="1"/>
            </p:cNvSpPr>
            <p:nvPr/>
          </p:nvSpPr>
          <p:spPr bwMode="auto">
            <a:xfrm>
              <a:off x="192" y="307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79" name="Line 380"/>
            <p:cNvSpPr>
              <a:spLocks noChangeShapeType="1"/>
            </p:cNvSpPr>
            <p:nvPr/>
          </p:nvSpPr>
          <p:spPr bwMode="auto">
            <a:xfrm>
              <a:off x="288" y="33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80" name="Line 381"/>
            <p:cNvSpPr>
              <a:spLocks noChangeShapeType="1"/>
            </p:cNvSpPr>
            <p:nvPr/>
          </p:nvSpPr>
          <p:spPr bwMode="auto">
            <a:xfrm>
              <a:off x="768" y="29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81" name="Line 382"/>
            <p:cNvSpPr>
              <a:spLocks noChangeShapeType="1"/>
            </p:cNvSpPr>
            <p:nvPr/>
          </p:nvSpPr>
          <p:spPr bwMode="auto">
            <a:xfrm>
              <a:off x="480" y="30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82" name="Line 383"/>
            <p:cNvSpPr>
              <a:spLocks noChangeShapeType="1"/>
            </p:cNvSpPr>
            <p:nvPr/>
          </p:nvSpPr>
          <p:spPr bwMode="auto">
            <a:xfrm>
              <a:off x="288" y="27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83" name="Line 384"/>
            <p:cNvSpPr>
              <a:spLocks noChangeShapeType="1"/>
            </p:cNvSpPr>
            <p:nvPr/>
          </p:nvSpPr>
          <p:spPr bwMode="auto">
            <a:xfrm>
              <a:off x="672" y="32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84" name="Line 385"/>
            <p:cNvSpPr>
              <a:spLocks noChangeShapeType="1"/>
            </p:cNvSpPr>
            <p:nvPr/>
          </p:nvSpPr>
          <p:spPr bwMode="auto">
            <a:xfrm>
              <a:off x="240" y="216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85" name="Line 386"/>
            <p:cNvSpPr>
              <a:spLocks noChangeShapeType="1"/>
            </p:cNvSpPr>
            <p:nvPr/>
          </p:nvSpPr>
          <p:spPr bwMode="auto">
            <a:xfrm>
              <a:off x="720" y="24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86" name="Line 387"/>
            <p:cNvSpPr>
              <a:spLocks noChangeShapeType="1"/>
            </p:cNvSpPr>
            <p:nvPr/>
          </p:nvSpPr>
          <p:spPr bwMode="auto">
            <a:xfrm>
              <a:off x="480" y="22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87" name="Line 388"/>
            <p:cNvSpPr>
              <a:spLocks noChangeShapeType="1"/>
            </p:cNvSpPr>
            <p:nvPr/>
          </p:nvSpPr>
          <p:spPr bwMode="auto">
            <a:xfrm>
              <a:off x="240" y="23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488" name="Group 389"/>
            <p:cNvGrpSpPr>
              <a:grpSpLocks/>
            </p:cNvGrpSpPr>
            <p:nvPr/>
          </p:nvGrpSpPr>
          <p:grpSpPr bwMode="auto">
            <a:xfrm rot="-5400000">
              <a:off x="816" y="2160"/>
              <a:ext cx="1728" cy="960"/>
              <a:chOff x="960" y="1104"/>
              <a:chExt cx="1728" cy="960"/>
            </a:xfrm>
          </p:grpSpPr>
          <p:sp>
            <p:nvSpPr>
              <p:cNvPr id="12502" name="Oval 390"/>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503" name="Oval 391"/>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489" name="Line 392"/>
            <p:cNvSpPr>
              <a:spLocks noChangeShapeType="1"/>
            </p:cNvSpPr>
            <p:nvPr/>
          </p:nvSpPr>
          <p:spPr bwMode="auto">
            <a:xfrm>
              <a:off x="1584" y="25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90" name="Line 393"/>
            <p:cNvSpPr>
              <a:spLocks noChangeShapeType="1"/>
            </p:cNvSpPr>
            <p:nvPr/>
          </p:nvSpPr>
          <p:spPr bwMode="auto">
            <a:xfrm>
              <a:off x="1824" y="26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91" name="Line 394"/>
            <p:cNvSpPr>
              <a:spLocks noChangeShapeType="1"/>
            </p:cNvSpPr>
            <p:nvPr/>
          </p:nvSpPr>
          <p:spPr bwMode="auto">
            <a:xfrm>
              <a:off x="1728"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92" name="Line 395"/>
            <p:cNvSpPr>
              <a:spLocks noChangeShapeType="1"/>
            </p:cNvSpPr>
            <p:nvPr/>
          </p:nvSpPr>
          <p:spPr bwMode="auto">
            <a:xfrm>
              <a:off x="1344" y="31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93" name="Line 396"/>
            <p:cNvSpPr>
              <a:spLocks noChangeShapeType="1"/>
            </p:cNvSpPr>
            <p:nvPr/>
          </p:nvSpPr>
          <p:spPr bwMode="auto">
            <a:xfrm>
              <a:off x="1536" y="336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94" name="Line 397"/>
            <p:cNvSpPr>
              <a:spLocks noChangeShapeType="1"/>
            </p:cNvSpPr>
            <p:nvPr/>
          </p:nvSpPr>
          <p:spPr bwMode="auto">
            <a:xfrm>
              <a:off x="1920" y="29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95" name="Line 398"/>
            <p:cNvSpPr>
              <a:spLocks noChangeShapeType="1"/>
            </p:cNvSpPr>
            <p:nvPr/>
          </p:nvSpPr>
          <p:spPr bwMode="auto">
            <a:xfrm>
              <a:off x="1584" y="30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96" name="Line 399"/>
            <p:cNvSpPr>
              <a:spLocks noChangeShapeType="1"/>
            </p:cNvSpPr>
            <p:nvPr/>
          </p:nvSpPr>
          <p:spPr bwMode="auto">
            <a:xfrm>
              <a:off x="1536" y="28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97" name="Line 400"/>
            <p:cNvSpPr>
              <a:spLocks noChangeShapeType="1"/>
            </p:cNvSpPr>
            <p:nvPr/>
          </p:nvSpPr>
          <p:spPr bwMode="auto">
            <a:xfrm>
              <a:off x="1872" y="32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98" name="Line 401"/>
            <p:cNvSpPr>
              <a:spLocks noChangeShapeType="1"/>
            </p:cNvSpPr>
            <p:nvPr/>
          </p:nvSpPr>
          <p:spPr bwMode="auto">
            <a:xfrm>
              <a:off x="1440" y="21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99" name="Line 402"/>
            <p:cNvSpPr>
              <a:spLocks noChangeShapeType="1"/>
            </p:cNvSpPr>
            <p:nvPr/>
          </p:nvSpPr>
          <p:spPr bwMode="auto">
            <a:xfrm>
              <a:off x="1872" y="23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00" name="Line 403"/>
            <p:cNvSpPr>
              <a:spLocks noChangeShapeType="1"/>
            </p:cNvSpPr>
            <p:nvPr/>
          </p:nvSpPr>
          <p:spPr bwMode="auto">
            <a:xfrm>
              <a:off x="1680" y="23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501" name="Line 404"/>
            <p:cNvSpPr>
              <a:spLocks noChangeShapeType="1"/>
            </p:cNvSpPr>
            <p:nvPr/>
          </p:nvSpPr>
          <p:spPr bwMode="auto">
            <a:xfrm>
              <a:off x="1392" y="23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276006" name="Group 405"/>
          <p:cNvGrpSpPr>
            <a:grpSpLocks/>
          </p:cNvGrpSpPr>
          <p:nvPr/>
        </p:nvGrpSpPr>
        <p:grpSpPr bwMode="auto">
          <a:xfrm>
            <a:off x="4953000" y="1981200"/>
            <a:ext cx="3429000" cy="2743200"/>
            <a:chOff x="0" y="2016"/>
            <a:chExt cx="2160" cy="1728"/>
          </a:xfrm>
        </p:grpSpPr>
        <p:grpSp>
          <p:nvGrpSpPr>
            <p:cNvPr id="12442" name="Group 406"/>
            <p:cNvGrpSpPr>
              <a:grpSpLocks/>
            </p:cNvGrpSpPr>
            <p:nvPr/>
          </p:nvGrpSpPr>
          <p:grpSpPr bwMode="auto">
            <a:xfrm rot="-5400000">
              <a:off x="-384" y="2400"/>
              <a:ext cx="1728" cy="960"/>
              <a:chOff x="960" y="1104"/>
              <a:chExt cx="1728" cy="960"/>
            </a:xfrm>
          </p:grpSpPr>
          <p:sp>
            <p:nvSpPr>
              <p:cNvPr id="12472" name="Oval 407"/>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473" name="Oval 408"/>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443" name="Line 409"/>
            <p:cNvSpPr>
              <a:spLocks noChangeShapeType="1"/>
            </p:cNvSpPr>
            <p:nvPr/>
          </p:nvSpPr>
          <p:spPr bwMode="auto">
            <a:xfrm>
              <a:off x="336" y="283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44" name="Line 410"/>
            <p:cNvSpPr>
              <a:spLocks noChangeShapeType="1"/>
            </p:cNvSpPr>
            <p:nvPr/>
          </p:nvSpPr>
          <p:spPr bwMode="auto">
            <a:xfrm>
              <a:off x="576" y="29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45" name="Line 411"/>
            <p:cNvSpPr>
              <a:spLocks noChangeShapeType="1"/>
            </p:cNvSpPr>
            <p:nvPr/>
          </p:nvSpPr>
          <p:spPr bwMode="auto">
            <a:xfrm>
              <a:off x="480" y="216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46" name="Line 412"/>
            <p:cNvSpPr>
              <a:spLocks noChangeShapeType="1"/>
            </p:cNvSpPr>
            <p:nvPr/>
          </p:nvSpPr>
          <p:spPr bwMode="auto">
            <a:xfrm>
              <a:off x="288" y="316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47" name="Line 413"/>
            <p:cNvSpPr>
              <a:spLocks noChangeShapeType="1"/>
            </p:cNvSpPr>
            <p:nvPr/>
          </p:nvSpPr>
          <p:spPr bwMode="auto">
            <a:xfrm>
              <a:off x="288" y="35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48" name="Line 414"/>
            <p:cNvSpPr>
              <a:spLocks noChangeShapeType="1"/>
            </p:cNvSpPr>
            <p:nvPr/>
          </p:nvSpPr>
          <p:spPr bwMode="auto">
            <a:xfrm>
              <a:off x="768" y="316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49" name="Line 415"/>
            <p:cNvSpPr>
              <a:spLocks noChangeShapeType="1"/>
            </p:cNvSpPr>
            <p:nvPr/>
          </p:nvSpPr>
          <p:spPr bwMode="auto">
            <a:xfrm>
              <a:off x="576" y="33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50" name="Line 416"/>
            <p:cNvSpPr>
              <a:spLocks noChangeShapeType="1"/>
            </p:cNvSpPr>
            <p:nvPr/>
          </p:nvSpPr>
          <p:spPr bwMode="auto">
            <a:xfrm>
              <a:off x="240" y="29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51" name="Line 417"/>
            <p:cNvSpPr>
              <a:spLocks noChangeShapeType="1"/>
            </p:cNvSpPr>
            <p:nvPr/>
          </p:nvSpPr>
          <p:spPr bwMode="auto">
            <a:xfrm>
              <a:off x="672" y="35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52" name="Line 418"/>
            <p:cNvSpPr>
              <a:spLocks noChangeShapeType="1"/>
            </p:cNvSpPr>
            <p:nvPr/>
          </p:nvSpPr>
          <p:spPr bwMode="auto">
            <a:xfrm>
              <a:off x="336" y="23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53" name="Line 419"/>
            <p:cNvSpPr>
              <a:spLocks noChangeShapeType="1"/>
            </p:cNvSpPr>
            <p:nvPr/>
          </p:nvSpPr>
          <p:spPr bwMode="auto">
            <a:xfrm>
              <a:off x="720" y="26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54" name="Line 420"/>
            <p:cNvSpPr>
              <a:spLocks noChangeShapeType="1"/>
            </p:cNvSpPr>
            <p:nvPr/>
          </p:nvSpPr>
          <p:spPr bwMode="auto">
            <a:xfrm>
              <a:off x="624" y="244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55" name="Line 421"/>
            <p:cNvSpPr>
              <a:spLocks noChangeShapeType="1"/>
            </p:cNvSpPr>
            <p:nvPr/>
          </p:nvSpPr>
          <p:spPr bwMode="auto">
            <a:xfrm>
              <a:off x="240" y="25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456" name="Group 422"/>
            <p:cNvGrpSpPr>
              <a:grpSpLocks/>
            </p:cNvGrpSpPr>
            <p:nvPr/>
          </p:nvGrpSpPr>
          <p:grpSpPr bwMode="auto">
            <a:xfrm rot="-5400000">
              <a:off x="816" y="2400"/>
              <a:ext cx="1728" cy="960"/>
              <a:chOff x="960" y="1104"/>
              <a:chExt cx="1728" cy="960"/>
            </a:xfrm>
          </p:grpSpPr>
          <p:sp>
            <p:nvSpPr>
              <p:cNvPr id="12470" name="Oval 423"/>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471" name="Oval 424"/>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457" name="Line 425"/>
            <p:cNvSpPr>
              <a:spLocks noChangeShapeType="1"/>
            </p:cNvSpPr>
            <p:nvPr/>
          </p:nvSpPr>
          <p:spPr bwMode="auto">
            <a:xfrm>
              <a:off x="1584" y="28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58" name="Line 426"/>
            <p:cNvSpPr>
              <a:spLocks noChangeShapeType="1"/>
            </p:cNvSpPr>
            <p:nvPr/>
          </p:nvSpPr>
          <p:spPr bwMode="auto">
            <a:xfrm>
              <a:off x="1824" y="29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59" name="Line 427"/>
            <p:cNvSpPr>
              <a:spLocks noChangeShapeType="1"/>
            </p:cNvSpPr>
            <p:nvPr/>
          </p:nvSpPr>
          <p:spPr bwMode="auto">
            <a:xfrm>
              <a:off x="1680" y="23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60" name="Line 428"/>
            <p:cNvSpPr>
              <a:spLocks noChangeShapeType="1"/>
            </p:cNvSpPr>
            <p:nvPr/>
          </p:nvSpPr>
          <p:spPr bwMode="auto">
            <a:xfrm>
              <a:off x="1392" y="336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61" name="Line 429"/>
            <p:cNvSpPr>
              <a:spLocks noChangeShapeType="1"/>
            </p:cNvSpPr>
            <p:nvPr/>
          </p:nvSpPr>
          <p:spPr bwMode="auto">
            <a:xfrm>
              <a:off x="1536" y="36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62" name="Line 430"/>
            <p:cNvSpPr>
              <a:spLocks noChangeShapeType="1"/>
            </p:cNvSpPr>
            <p:nvPr/>
          </p:nvSpPr>
          <p:spPr bwMode="auto">
            <a:xfrm>
              <a:off x="1872" y="316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63" name="Line 431"/>
            <p:cNvSpPr>
              <a:spLocks noChangeShapeType="1"/>
            </p:cNvSpPr>
            <p:nvPr/>
          </p:nvSpPr>
          <p:spPr bwMode="auto">
            <a:xfrm>
              <a:off x="1632" y="32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64" name="Line 432"/>
            <p:cNvSpPr>
              <a:spLocks noChangeShapeType="1"/>
            </p:cNvSpPr>
            <p:nvPr/>
          </p:nvSpPr>
          <p:spPr bwMode="auto">
            <a:xfrm>
              <a:off x="1536" y="30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65" name="Line 433"/>
            <p:cNvSpPr>
              <a:spLocks noChangeShapeType="1"/>
            </p:cNvSpPr>
            <p:nvPr/>
          </p:nvSpPr>
          <p:spPr bwMode="auto">
            <a:xfrm>
              <a:off x="1872" y="34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66" name="Line 434"/>
            <p:cNvSpPr>
              <a:spLocks noChangeShapeType="1"/>
            </p:cNvSpPr>
            <p:nvPr/>
          </p:nvSpPr>
          <p:spPr bwMode="auto">
            <a:xfrm>
              <a:off x="1392" y="23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67" name="Line 435"/>
            <p:cNvSpPr>
              <a:spLocks noChangeShapeType="1"/>
            </p:cNvSpPr>
            <p:nvPr/>
          </p:nvSpPr>
          <p:spPr bwMode="auto">
            <a:xfrm>
              <a:off x="1920" y="26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68" name="Line 436"/>
            <p:cNvSpPr>
              <a:spLocks noChangeShapeType="1"/>
            </p:cNvSpPr>
            <p:nvPr/>
          </p:nvSpPr>
          <p:spPr bwMode="auto">
            <a:xfrm>
              <a:off x="1632" y="25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69" name="Line 437"/>
            <p:cNvSpPr>
              <a:spLocks noChangeShapeType="1"/>
            </p:cNvSpPr>
            <p:nvPr/>
          </p:nvSpPr>
          <p:spPr bwMode="auto">
            <a:xfrm>
              <a:off x="1344" y="25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276009" name="Group 438"/>
          <p:cNvGrpSpPr>
            <a:grpSpLocks/>
          </p:cNvGrpSpPr>
          <p:nvPr/>
        </p:nvGrpSpPr>
        <p:grpSpPr bwMode="auto">
          <a:xfrm>
            <a:off x="4953000" y="1981200"/>
            <a:ext cx="3429000" cy="2743200"/>
            <a:chOff x="0" y="2016"/>
            <a:chExt cx="2160" cy="1728"/>
          </a:xfrm>
        </p:grpSpPr>
        <p:grpSp>
          <p:nvGrpSpPr>
            <p:cNvPr id="12410" name="Group 439"/>
            <p:cNvGrpSpPr>
              <a:grpSpLocks/>
            </p:cNvGrpSpPr>
            <p:nvPr/>
          </p:nvGrpSpPr>
          <p:grpSpPr bwMode="auto">
            <a:xfrm rot="-5400000">
              <a:off x="-384" y="2400"/>
              <a:ext cx="1728" cy="960"/>
              <a:chOff x="960" y="1104"/>
              <a:chExt cx="1728" cy="960"/>
            </a:xfrm>
          </p:grpSpPr>
          <p:sp>
            <p:nvSpPr>
              <p:cNvPr id="12440" name="Oval 440"/>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441" name="Oval 441"/>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411" name="Line 442"/>
            <p:cNvSpPr>
              <a:spLocks noChangeShapeType="1"/>
            </p:cNvSpPr>
            <p:nvPr/>
          </p:nvSpPr>
          <p:spPr bwMode="auto">
            <a:xfrm>
              <a:off x="384" y="283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12" name="Line 443"/>
            <p:cNvSpPr>
              <a:spLocks noChangeShapeType="1"/>
            </p:cNvSpPr>
            <p:nvPr/>
          </p:nvSpPr>
          <p:spPr bwMode="auto">
            <a:xfrm>
              <a:off x="576" y="29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13" name="Line 444"/>
            <p:cNvSpPr>
              <a:spLocks noChangeShapeType="1"/>
            </p:cNvSpPr>
            <p:nvPr/>
          </p:nvSpPr>
          <p:spPr bwMode="auto">
            <a:xfrm>
              <a:off x="576" y="220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14" name="Line 445"/>
            <p:cNvSpPr>
              <a:spLocks noChangeShapeType="1"/>
            </p:cNvSpPr>
            <p:nvPr/>
          </p:nvSpPr>
          <p:spPr bwMode="auto">
            <a:xfrm>
              <a:off x="288" y="32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15" name="Line 446"/>
            <p:cNvSpPr>
              <a:spLocks noChangeShapeType="1"/>
            </p:cNvSpPr>
            <p:nvPr/>
          </p:nvSpPr>
          <p:spPr bwMode="auto">
            <a:xfrm>
              <a:off x="240" y="35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16" name="Line 447"/>
            <p:cNvSpPr>
              <a:spLocks noChangeShapeType="1"/>
            </p:cNvSpPr>
            <p:nvPr/>
          </p:nvSpPr>
          <p:spPr bwMode="auto">
            <a:xfrm>
              <a:off x="816" y="316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17" name="Line 448"/>
            <p:cNvSpPr>
              <a:spLocks noChangeShapeType="1"/>
            </p:cNvSpPr>
            <p:nvPr/>
          </p:nvSpPr>
          <p:spPr bwMode="auto">
            <a:xfrm>
              <a:off x="576" y="32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18" name="Line 449"/>
            <p:cNvSpPr>
              <a:spLocks noChangeShapeType="1"/>
            </p:cNvSpPr>
            <p:nvPr/>
          </p:nvSpPr>
          <p:spPr bwMode="auto">
            <a:xfrm>
              <a:off x="192" y="29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19" name="Line 450"/>
            <p:cNvSpPr>
              <a:spLocks noChangeShapeType="1"/>
            </p:cNvSpPr>
            <p:nvPr/>
          </p:nvSpPr>
          <p:spPr bwMode="auto">
            <a:xfrm>
              <a:off x="672" y="35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20" name="Line 451"/>
            <p:cNvSpPr>
              <a:spLocks noChangeShapeType="1"/>
            </p:cNvSpPr>
            <p:nvPr/>
          </p:nvSpPr>
          <p:spPr bwMode="auto">
            <a:xfrm>
              <a:off x="384" y="23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21" name="Line 452"/>
            <p:cNvSpPr>
              <a:spLocks noChangeShapeType="1"/>
            </p:cNvSpPr>
            <p:nvPr/>
          </p:nvSpPr>
          <p:spPr bwMode="auto">
            <a:xfrm>
              <a:off x="720" y="26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22" name="Line 453"/>
            <p:cNvSpPr>
              <a:spLocks noChangeShapeType="1"/>
            </p:cNvSpPr>
            <p:nvPr/>
          </p:nvSpPr>
          <p:spPr bwMode="auto">
            <a:xfrm>
              <a:off x="672" y="244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23" name="Line 454"/>
            <p:cNvSpPr>
              <a:spLocks noChangeShapeType="1"/>
            </p:cNvSpPr>
            <p:nvPr/>
          </p:nvSpPr>
          <p:spPr bwMode="auto">
            <a:xfrm>
              <a:off x="384" y="25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424" name="Group 455"/>
            <p:cNvGrpSpPr>
              <a:grpSpLocks/>
            </p:cNvGrpSpPr>
            <p:nvPr/>
          </p:nvGrpSpPr>
          <p:grpSpPr bwMode="auto">
            <a:xfrm rot="-5400000">
              <a:off x="816" y="2400"/>
              <a:ext cx="1728" cy="960"/>
              <a:chOff x="960" y="1104"/>
              <a:chExt cx="1728" cy="960"/>
            </a:xfrm>
          </p:grpSpPr>
          <p:sp>
            <p:nvSpPr>
              <p:cNvPr id="12438" name="Oval 456"/>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439" name="Oval 457"/>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425" name="Line 458"/>
            <p:cNvSpPr>
              <a:spLocks noChangeShapeType="1"/>
            </p:cNvSpPr>
            <p:nvPr/>
          </p:nvSpPr>
          <p:spPr bwMode="auto">
            <a:xfrm>
              <a:off x="1584" y="28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26" name="Line 459"/>
            <p:cNvSpPr>
              <a:spLocks noChangeShapeType="1"/>
            </p:cNvSpPr>
            <p:nvPr/>
          </p:nvSpPr>
          <p:spPr bwMode="auto">
            <a:xfrm>
              <a:off x="1824" y="29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27" name="Line 460"/>
            <p:cNvSpPr>
              <a:spLocks noChangeShapeType="1"/>
            </p:cNvSpPr>
            <p:nvPr/>
          </p:nvSpPr>
          <p:spPr bwMode="auto">
            <a:xfrm>
              <a:off x="1680" y="220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28" name="Line 461"/>
            <p:cNvSpPr>
              <a:spLocks noChangeShapeType="1"/>
            </p:cNvSpPr>
            <p:nvPr/>
          </p:nvSpPr>
          <p:spPr bwMode="auto">
            <a:xfrm>
              <a:off x="1344" y="33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29" name="Line 462"/>
            <p:cNvSpPr>
              <a:spLocks noChangeShapeType="1"/>
            </p:cNvSpPr>
            <p:nvPr/>
          </p:nvSpPr>
          <p:spPr bwMode="auto">
            <a:xfrm>
              <a:off x="1536" y="35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30" name="Line 463"/>
            <p:cNvSpPr>
              <a:spLocks noChangeShapeType="1"/>
            </p:cNvSpPr>
            <p:nvPr/>
          </p:nvSpPr>
          <p:spPr bwMode="auto">
            <a:xfrm>
              <a:off x="1872" y="32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31" name="Line 464"/>
            <p:cNvSpPr>
              <a:spLocks noChangeShapeType="1"/>
            </p:cNvSpPr>
            <p:nvPr/>
          </p:nvSpPr>
          <p:spPr bwMode="auto">
            <a:xfrm>
              <a:off x="1632" y="316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32" name="Line 465"/>
            <p:cNvSpPr>
              <a:spLocks noChangeShapeType="1"/>
            </p:cNvSpPr>
            <p:nvPr/>
          </p:nvSpPr>
          <p:spPr bwMode="auto">
            <a:xfrm>
              <a:off x="1536" y="30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33" name="Line 466"/>
            <p:cNvSpPr>
              <a:spLocks noChangeShapeType="1"/>
            </p:cNvSpPr>
            <p:nvPr/>
          </p:nvSpPr>
          <p:spPr bwMode="auto">
            <a:xfrm>
              <a:off x="1776" y="340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34" name="Line 467"/>
            <p:cNvSpPr>
              <a:spLocks noChangeShapeType="1"/>
            </p:cNvSpPr>
            <p:nvPr/>
          </p:nvSpPr>
          <p:spPr bwMode="auto">
            <a:xfrm>
              <a:off x="1392" y="22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35" name="Line 468"/>
            <p:cNvSpPr>
              <a:spLocks noChangeShapeType="1"/>
            </p:cNvSpPr>
            <p:nvPr/>
          </p:nvSpPr>
          <p:spPr bwMode="auto">
            <a:xfrm>
              <a:off x="1920" y="25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36" name="Line 469"/>
            <p:cNvSpPr>
              <a:spLocks noChangeShapeType="1"/>
            </p:cNvSpPr>
            <p:nvPr/>
          </p:nvSpPr>
          <p:spPr bwMode="auto">
            <a:xfrm>
              <a:off x="1584" y="25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37" name="Line 470"/>
            <p:cNvSpPr>
              <a:spLocks noChangeShapeType="1"/>
            </p:cNvSpPr>
            <p:nvPr/>
          </p:nvSpPr>
          <p:spPr bwMode="auto">
            <a:xfrm>
              <a:off x="1344" y="26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276012" name="Group 471"/>
          <p:cNvGrpSpPr>
            <a:grpSpLocks/>
          </p:cNvGrpSpPr>
          <p:nvPr/>
        </p:nvGrpSpPr>
        <p:grpSpPr bwMode="auto">
          <a:xfrm>
            <a:off x="4953000" y="1981200"/>
            <a:ext cx="3429000" cy="2743200"/>
            <a:chOff x="240" y="2160"/>
            <a:chExt cx="2160" cy="1728"/>
          </a:xfrm>
        </p:grpSpPr>
        <p:grpSp>
          <p:nvGrpSpPr>
            <p:cNvPr id="12378" name="Group 472"/>
            <p:cNvGrpSpPr>
              <a:grpSpLocks/>
            </p:cNvGrpSpPr>
            <p:nvPr/>
          </p:nvGrpSpPr>
          <p:grpSpPr bwMode="auto">
            <a:xfrm rot="-5400000">
              <a:off x="-144" y="2544"/>
              <a:ext cx="1728" cy="960"/>
              <a:chOff x="960" y="1104"/>
              <a:chExt cx="1728" cy="960"/>
            </a:xfrm>
          </p:grpSpPr>
          <p:sp>
            <p:nvSpPr>
              <p:cNvPr id="12408" name="Oval 473"/>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409" name="Oval 474"/>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379" name="Line 475"/>
            <p:cNvSpPr>
              <a:spLocks noChangeShapeType="1"/>
            </p:cNvSpPr>
            <p:nvPr/>
          </p:nvSpPr>
          <p:spPr bwMode="auto">
            <a:xfrm>
              <a:off x="672" y="29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80" name="Line 476"/>
            <p:cNvSpPr>
              <a:spLocks noChangeShapeType="1"/>
            </p:cNvSpPr>
            <p:nvPr/>
          </p:nvSpPr>
          <p:spPr bwMode="auto">
            <a:xfrm>
              <a:off x="816" y="307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81" name="Line 477"/>
            <p:cNvSpPr>
              <a:spLocks noChangeShapeType="1"/>
            </p:cNvSpPr>
            <p:nvPr/>
          </p:nvSpPr>
          <p:spPr bwMode="auto">
            <a:xfrm>
              <a:off x="816" y="230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82" name="Line 478"/>
            <p:cNvSpPr>
              <a:spLocks noChangeShapeType="1"/>
            </p:cNvSpPr>
            <p:nvPr/>
          </p:nvSpPr>
          <p:spPr bwMode="auto">
            <a:xfrm>
              <a:off x="672" y="34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83" name="Line 479"/>
            <p:cNvSpPr>
              <a:spLocks noChangeShapeType="1"/>
            </p:cNvSpPr>
            <p:nvPr/>
          </p:nvSpPr>
          <p:spPr bwMode="auto">
            <a:xfrm>
              <a:off x="576" y="37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84" name="Line 480"/>
            <p:cNvSpPr>
              <a:spLocks noChangeShapeType="1"/>
            </p:cNvSpPr>
            <p:nvPr/>
          </p:nvSpPr>
          <p:spPr bwMode="auto">
            <a:xfrm>
              <a:off x="1056" y="33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85" name="Line 481"/>
            <p:cNvSpPr>
              <a:spLocks noChangeShapeType="1"/>
            </p:cNvSpPr>
            <p:nvPr/>
          </p:nvSpPr>
          <p:spPr bwMode="auto">
            <a:xfrm>
              <a:off x="816" y="336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86" name="Line 482"/>
            <p:cNvSpPr>
              <a:spLocks noChangeShapeType="1"/>
            </p:cNvSpPr>
            <p:nvPr/>
          </p:nvSpPr>
          <p:spPr bwMode="auto">
            <a:xfrm>
              <a:off x="432" y="31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87" name="Line 483"/>
            <p:cNvSpPr>
              <a:spLocks noChangeShapeType="1"/>
            </p:cNvSpPr>
            <p:nvPr/>
          </p:nvSpPr>
          <p:spPr bwMode="auto">
            <a:xfrm>
              <a:off x="912" y="36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88" name="Line 484"/>
            <p:cNvSpPr>
              <a:spLocks noChangeShapeType="1"/>
            </p:cNvSpPr>
            <p:nvPr/>
          </p:nvSpPr>
          <p:spPr bwMode="auto">
            <a:xfrm>
              <a:off x="720" y="244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89" name="Line 485"/>
            <p:cNvSpPr>
              <a:spLocks noChangeShapeType="1"/>
            </p:cNvSpPr>
            <p:nvPr/>
          </p:nvSpPr>
          <p:spPr bwMode="auto">
            <a:xfrm>
              <a:off x="960" y="278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90" name="Line 486"/>
            <p:cNvSpPr>
              <a:spLocks noChangeShapeType="1"/>
            </p:cNvSpPr>
            <p:nvPr/>
          </p:nvSpPr>
          <p:spPr bwMode="auto">
            <a:xfrm>
              <a:off x="960" y="25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91" name="Line 487"/>
            <p:cNvSpPr>
              <a:spLocks noChangeShapeType="1"/>
            </p:cNvSpPr>
            <p:nvPr/>
          </p:nvSpPr>
          <p:spPr bwMode="auto">
            <a:xfrm>
              <a:off x="720" y="27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392" name="Group 488"/>
            <p:cNvGrpSpPr>
              <a:grpSpLocks/>
            </p:cNvGrpSpPr>
            <p:nvPr/>
          </p:nvGrpSpPr>
          <p:grpSpPr bwMode="auto">
            <a:xfrm rot="-5400000">
              <a:off x="1056" y="2544"/>
              <a:ext cx="1728" cy="960"/>
              <a:chOff x="960" y="1104"/>
              <a:chExt cx="1728" cy="960"/>
            </a:xfrm>
          </p:grpSpPr>
          <p:sp>
            <p:nvSpPr>
              <p:cNvPr id="12406" name="Oval 489"/>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407" name="Oval 490"/>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393" name="Line 491"/>
            <p:cNvSpPr>
              <a:spLocks noChangeShapeType="1"/>
            </p:cNvSpPr>
            <p:nvPr/>
          </p:nvSpPr>
          <p:spPr bwMode="auto">
            <a:xfrm>
              <a:off x="1824" y="29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94" name="Line 492"/>
            <p:cNvSpPr>
              <a:spLocks noChangeShapeType="1"/>
            </p:cNvSpPr>
            <p:nvPr/>
          </p:nvSpPr>
          <p:spPr bwMode="auto">
            <a:xfrm>
              <a:off x="2064" y="307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95" name="Line 493"/>
            <p:cNvSpPr>
              <a:spLocks noChangeShapeType="1"/>
            </p:cNvSpPr>
            <p:nvPr/>
          </p:nvSpPr>
          <p:spPr bwMode="auto">
            <a:xfrm>
              <a:off x="1968" y="24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96" name="Line 494"/>
            <p:cNvSpPr>
              <a:spLocks noChangeShapeType="1"/>
            </p:cNvSpPr>
            <p:nvPr/>
          </p:nvSpPr>
          <p:spPr bwMode="auto">
            <a:xfrm>
              <a:off x="1584" y="34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97" name="Line 495"/>
            <p:cNvSpPr>
              <a:spLocks noChangeShapeType="1"/>
            </p:cNvSpPr>
            <p:nvPr/>
          </p:nvSpPr>
          <p:spPr bwMode="auto">
            <a:xfrm>
              <a:off x="1776" y="364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98" name="Line 496"/>
            <p:cNvSpPr>
              <a:spLocks noChangeShapeType="1"/>
            </p:cNvSpPr>
            <p:nvPr/>
          </p:nvSpPr>
          <p:spPr bwMode="auto">
            <a:xfrm>
              <a:off x="2112" y="331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99" name="Line 497"/>
            <p:cNvSpPr>
              <a:spLocks noChangeShapeType="1"/>
            </p:cNvSpPr>
            <p:nvPr/>
          </p:nvSpPr>
          <p:spPr bwMode="auto">
            <a:xfrm>
              <a:off x="1872" y="336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00" name="Line 498"/>
            <p:cNvSpPr>
              <a:spLocks noChangeShapeType="1"/>
            </p:cNvSpPr>
            <p:nvPr/>
          </p:nvSpPr>
          <p:spPr bwMode="auto">
            <a:xfrm>
              <a:off x="1728" y="316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01" name="Line 499"/>
            <p:cNvSpPr>
              <a:spLocks noChangeShapeType="1"/>
            </p:cNvSpPr>
            <p:nvPr/>
          </p:nvSpPr>
          <p:spPr bwMode="auto">
            <a:xfrm>
              <a:off x="2064" y="36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02" name="Line 500"/>
            <p:cNvSpPr>
              <a:spLocks noChangeShapeType="1"/>
            </p:cNvSpPr>
            <p:nvPr/>
          </p:nvSpPr>
          <p:spPr bwMode="auto">
            <a:xfrm>
              <a:off x="1632" y="23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03" name="Line 501"/>
            <p:cNvSpPr>
              <a:spLocks noChangeShapeType="1"/>
            </p:cNvSpPr>
            <p:nvPr/>
          </p:nvSpPr>
          <p:spPr bwMode="auto">
            <a:xfrm>
              <a:off x="2112" y="27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04" name="Line 502"/>
            <p:cNvSpPr>
              <a:spLocks noChangeShapeType="1"/>
            </p:cNvSpPr>
            <p:nvPr/>
          </p:nvSpPr>
          <p:spPr bwMode="auto">
            <a:xfrm>
              <a:off x="1824" y="26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405" name="Line 503"/>
            <p:cNvSpPr>
              <a:spLocks noChangeShapeType="1"/>
            </p:cNvSpPr>
            <p:nvPr/>
          </p:nvSpPr>
          <p:spPr bwMode="auto">
            <a:xfrm>
              <a:off x="1584" y="27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276015" name="Group 504"/>
          <p:cNvGrpSpPr>
            <a:grpSpLocks/>
          </p:cNvGrpSpPr>
          <p:nvPr/>
        </p:nvGrpSpPr>
        <p:grpSpPr bwMode="auto">
          <a:xfrm>
            <a:off x="4953000" y="1981200"/>
            <a:ext cx="3429000" cy="2743200"/>
            <a:chOff x="3120" y="1248"/>
            <a:chExt cx="2160" cy="1728"/>
          </a:xfrm>
        </p:grpSpPr>
        <p:grpSp>
          <p:nvGrpSpPr>
            <p:cNvPr id="12346" name="Group 505"/>
            <p:cNvGrpSpPr>
              <a:grpSpLocks/>
            </p:cNvGrpSpPr>
            <p:nvPr/>
          </p:nvGrpSpPr>
          <p:grpSpPr bwMode="auto">
            <a:xfrm rot="-5400000">
              <a:off x="2736" y="1632"/>
              <a:ext cx="1728" cy="960"/>
              <a:chOff x="960" y="1104"/>
              <a:chExt cx="1728" cy="960"/>
            </a:xfrm>
          </p:grpSpPr>
          <p:sp>
            <p:nvSpPr>
              <p:cNvPr id="12376" name="Oval 506"/>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77" name="Oval 507"/>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347" name="Line 508"/>
            <p:cNvSpPr>
              <a:spLocks noChangeShapeType="1"/>
            </p:cNvSpPr>
            <p:nvPr/>
          </p:nvSpPr>
          <p:spPr bwMode="auto">
            <a:xfrm>
              <a:off x="3552" y="201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48" name="Line 509"/>
            <p:cNvSpPr>
              <a:spLocks noChangeShapeType="1"/>
            </p:cNvSpPr>
            <p:nvPr/>
          </p:nvSpPr>
          <p:spPr bwMode="auto">
            <a:xfrm>
              <a:off x="3696" y="216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49" name="Line 510"/>
            <p:cNvSpPr>
              <a:spLocks noChangeShapeType="1"/>
            </p:cNvSpPr>
            <p:nvPr/>
          </p:nvSpPr>
          <p:spPr bwMode="auto">
            <a:xfrm>
              <a:off x="3696"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50" name="Line 511"/>
            <p:cNvSpPr>
              <a:spLocks noChangeShapeType="1"/>
            </p:cNvSpPr>
            <p:nvPr/>
          </p:nvSpPr>
          <p:spPr bwMode="auto">
            <a:xfrm>
              <a:off x="3552" y="25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51" name="Line 512"/>
            <p:cNvSpPr>
              <a:spLocks noChangeShapeType="1"/>
            </p:cNvSpPr>
            <p:nvPr/>
          </p:nvSpPr>
          <p:spPr bwMode="auto">
            <a:xfrm>
              <a:off x="3456" y="283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52" name="Line 513"/>
            <p:cNvSpPr>
              <a:spLocks noChangeShapeType="1"/>
            </p:cNvSpPr>
            <p:nvPr/>
          </p:nvSpPr>
          <p:spPr bwMode="auto">
            <a:xfrm>
              <a:off x="3936" y="24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53" name="Line 514"/>
            <p:cNvSpPr>
              <a:spLocks noChangeShapeType="1"/>
            </p:cNvSpPr>
            <p:nvPr/>
          </p:nvSpPr>
          <p:spPr bwMode="auto">
            <a:xfrm>
              <a:off x="3696" y="24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54" name="Line 515"/>
            <p:cNvSpPr>
              <a:spLocks noChangeShapeType="1"/>
            </p:cNvSpPr>
            <p:nvPr/>
          </p:nvSpPr>
          <p:spPr bwMode="auto">
            <a:xfrm>
              <a:off x="3312" y="220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55" name="Line 516"/>
            <p:cNvSpPr>
              <a:spLocks noChangeShapeType="1"/>
            </p:cNvSpPr>
            <p:nvPr/>
          </p:nvSpPr>
          <p:spPr bwMode="auto">
            <a:xfrm>
              <a:off x="3792" y="26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56" name="Line 517"/>
            <p:cNvSpPr>
              <a:spLocks noChangeShapeType="1"/>
            </p:cNvSpPr>
            <p:nvPr/>
          </p:nvSpPr>
          <p:spPr bwMode="auto">
            <a:xfrm>
              <a:off x="3600" y="15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57" name="Line 518"/>
            <p:cNvSpPr>
              <a:spLocks noChangeShapeType="1"/>
            </p:cNvSpPr>
            <p:nvPr/>
          </p:nvSpPr>
          <p:spPr bwMode="auto">
            <a:xfrm>
              <a:off x="3840" y="19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58" name="Line 519"/>
            <p:cNvSpPr>
              <a:spLocks noChangeShapeType="1"/>
            </p:cNvSpPr>
            <p:nvPr/>
          </p:nvSpPr>
          <p:spPr bwMode="auto">
            <a:xfrm>
              <a:off x="3840"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59" name="Line 520"/>
            <p:cNvSpPr>
              <a:spLocks noChangeShapeType="1"/>
            </p:cNvSpPr>
            <p:nvPr/>
          </p:nvSpPr>
          <p:spPr bwMode="auto">
            <a:xfrm>
              <a:off x="3600" y="177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360" name="Group 521"/>
            <p:cNvGrpSpPr>
              <a:grpSpLocks/>
            </p:cNvGrpSpPr>
            <p:nvPr/>
          </p:nvGrpSpPr>
          <p:grpSpPr bwMode="auto">
            <a:xfrm rot="-5400000">
              <a:off x="3936" y="1632"/>
              <a:ext cx="1728" cy="960"/>
              <a:chOff x="960" y="1104"/>
              <a:chExt cx="1728" cy="960"/>
            </a:xfrm>
          </p:grpSpPr>
          <p:sp>
            <p:nvSpPr>
              <p:cNvPr id="12374" name="Oval 522"/>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75" name="Oval 523"/>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361" name="Line 524"/>
            <p:cNvSpPr>
              <a:spLocks noChangeShapeType="1"/>
            </p:cNvSpPr>
            <p:nvPr/>
          </p:nvSpPr>
          <p:spPr bwMode="auto">
            <a:xfrm>
              <a:off x="4800" y="20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62" name="Line 525"/>
            <p:cNvSpPr>
              <a:spLocks noChangeShapeType="1"/>
            </p:cNvSpPr>
            <p:nvPr/>
          </p:nvSpPr>
          <p:spPr bwMode="auto">
            <a:xfrm>
              <a:off x="4944" y="216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63" name="Line 526"/>
            <p:cNvSpPr>
              <a:spLocks noChangeShapeType="1"/>
            </p:cNvSpPr>
            <p:nvPr/>
          </p:nvSpPr>
          <p:spPr bwMode="auto">
            <a:xfrm>
              <a:off x="4944" y="14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64" name="Line 527"/>
            <p:cNvSpPr>
              <a:spLocks noChangeShapeType="1"/>
            </p:cNvSpPr>
            <p:nvPr/>
          </p:nvSpPr>
          <p:spPr bwMode="auto">
            <a:xfrm>
              <a:off x="4560" y="25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65" name="Line 528"/>
            <p:cNvSpPr>
              <a:spLocks noChangeShapeType="1"/>
            </p:cNvSpPr>
            <p:nvPr/>
          </p:nvSpPr>
          <p:spPr bwMode="auto">
            <a:xfrm>
              <a:off x="4752" y="27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66" name="Line 529"/>
            <p:cNvSpPr>
              <a:spLocks noChangeShapeType="1"/>
            </p:cNvSpPr>
            <p:nvPr/>
          </p:nvSpPr>
          <p:spPr bwMode="auto">
            <a:xfrm>
              <a:off x="5088" y="24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67" name="Line 530"/>
            <p:cNvSpPr>
              <a:spLocks noChangeShapeType="1"/>
            </p:cNvSpPr>
            <p:nvPr/>
          </p:nvSpPr>
          <p:spPr bwMode="auto">
            <a:xfrm>
              <a:off x="4848" y="244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68" name="Line 531"/>
            <p:cNvSpPr>
              <a:spLocks noChangeShapeType="1"/>
            </p:cNvSpPr>
            <p:nvPr/>
          </p:nvSpPr>
          <p:spPr bwMode="auto">
            <a:xfrm>
              <a:off x="4656" y="22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69" name="Line 532"/>
            <p:cNvSpPr>
              <a:spLocks noChangeShapeType="1"/>
            </p:cNvSpPr>
            <p:nvPr/>
          </p:nvSpPr>
          <p:spPr bwMode="auto">
            <a:xfrm>
              <a:off x="5040" y="26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70" name="Line 533"/>
            <p:cNvSpPr>
              <a:spLocks noChangeShapeType="1"/>
            </p:cNvSpPr>
            <p:nvPr/>
          </p:nvSpPr>
          <p:spPr bwMode="auto">
            <a:xfrm>
              <a:off x="4608"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71" name="Line 534"/>
            <p:cNvSpPr>
              <a:spLocks noChangeShapeType="1"/>
            </p:cNvSpPr>
            <p:nvPr/>
          </p:nvSpPr>
          <p:spPr bwMode="auto">
            <a:xfrm>
              <a:off x="5088"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72" name="Line 535"/>
            <p:cNvSpPr>
              <a:spLocks noChangeShapeType="1"/>
            </p:cNvSpPr>
            <p:nvPr/>
          </p:nvSpPr>
          <p:spPr bwMode="auto">
            <a:xfrm>
              <a:off x="4800"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73" name="Line 536"/>
            <p:cNvSpPr>
              <a:spLocks noChangeShapeType="1"/>
            </p:cNvSpPr>
            <p:nvPr/>
          </p:nvSpPr>
          <p:spPr bwMode="auto">
            <a:xfrm>
              <a:off x="4560"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276018" name="Group 537"/>
          <p:cNvGrpSpPr>
            <a:grpSpLocks/>
          </p:cNvGrpSpPr>
          <p:nvPr/>
        </p:nvGrpSpPr>
        <p:grpSpPr bwMode="auto">
          <a:xfrm>
            <a:off x="4953000" y="1981200"/>
            <a:ext cx="3429000" cy="2743200"/>
            <a:chOff x="3120" y="1248"/>
            <a:chExt cx="2160" cy="1728"/>
          </a:xfrm>
        </p:grpSpPr>
        <p:grpSp>
          <p:nvGrpSpPr>
            <p:cNvPr id="12314" name="Group 538"/>
            <p:cNvGrpSpPr>
              <a:grpSpLocks/>
            </p:cNvGrpSpPr>
            <p:nvPr/>
          </p:nvGrpSpPr>
          <p:grpSpPr bwMode="auto">
            <a:xfrm rot="-5400000">
              <a:off x="2736" y="1632"/>
              <a:ext cx="1728" cy="960"/>
              <a:chOff x="960" y="1104"/>
              <a:chExt cx="1728" cy="960"/>
            </a:xfrm>
          </p:grpSpPr>
          <p:sp>
            <p:nvSpPr>
              <p:cNvPr id="12344" name="Oval 539"/>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45" name="Oval 540"/>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315" name="Line 541"/>
            <p:cNvSpPr>
              <a:spLocks noChangeShapeType="1"/>
            </p:cNvSpPr>
            <p:nvPr/>
          </p:nvSpPr>
          <p:spPr bwMode="auto">
            <a:xfrm>
              <a:off x="3552" y="196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16" name="Line 542"/>
            <p:cNvSpPr>
              <a:spLocks noChangeShapeType="1"/>
            </p:cNvSpPr>
            <p:nvPr/>
          </p:nvSpPr>
          <p:spPr bwMode="auto">
            <a:xfrm>
              <a:off x="3696" y="216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17" name="Line 543"/>
            <p:cNvSpPr>
              <a:spLocks noChangeShapeType="1"/>
            </p:cNvSpPr>
            <p:nvPr/>
          </p:nvSpPr>
          <p:spPr bwMode="auto">
            <a:xfrm>
              <a:off x="3744" y="13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18" name="Line 544"/>
            <p:cNvSpPr>
              <a:spLocks noChangeShapeType="1"/>
            </p:cNvSpPr>
            <p:nvPr/>
          </p:nvSpPr>
          <p:spPr bwMode="auto">
            <a:xfrm>
              <a:off x="3600" y="259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19" name="Line 545"/>
            <p:cNvSpPr>
              <a:spLocks noChangeShapeType="1"/>
            </p:cNvSpPr>
            <p:nvPr/>
          </p:nvSpPr>
          <p:spPr bwMode="auto">
            <a:xfrm>
              <a:off x="3408" y="283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20" name="Line 546"/>
            <p:cNvSpPr>
              <a:spLocks noChangeShapeType="1"/>
            </p:cNvSpPr>
            <p:nvPr/>
          </p:nvSpPr>
          <p:spPr bwMode="auto">
            <a:xfrm>
              <a:off x="3936" y="240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21" name="Line 547"/>
            <p:cNvSpPr>
              <a:spLocks noChangeShapeType="1"/>
            </p:cNvSpPr>
            <p:nvPr/>
          </p:nvSpPr>
          <p:spPr bwMode="auto">
            <a:xfrm>
              <a:off x="3696" y="23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22" name="Line 548"/>
            <p:cNvSpPr>
              <a:spLocks noChangeShapeType="1"/>
            </p:cNvSpPr>
            <p:nvPr/>
          </p:nvSpPr>
          <p:spPr bwMode="auto">
            <a:xfrm>
              <a:off x="3312" y="220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23" name="Line 549"/>
            <p:cNvSpPr>
              <a:spLocks noChangeShapeType="1"/>
            </p:cNvSpPr>
            <p:nvPr/>
          </p:nvSpPr>
          <p:spPr bwMode="auto">
            <a:xfrm>
              <a:off x="3792" y="26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24" name="Line 550"/>
            <p:cNvSpPr>
              <a:spLocks noChangeShapeType="1"/>
            </p:cNvSpPr>
            <p:nvPr/>
          </p:nvSpPr>
          <p:spPr bwMode="auto">
            <a:xfrm>
              <a:off x="3600" y="15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25" name="Line 551"/>
            <p:cNvSpPr>
              <a:spLocks noChangeShapeType="1"/>
            </p:cNvSpPr>
            <p:nvPr/>
          </p:nvSpPr>
          <p:spPr bwMode="auto">
            <a:xfrm>
              <a:off x="3840" y="192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26" name="Line 552"/>
            <p:cNvSpPr>
              <a:spLocks noChangeShapeType="1"/>
            </p:cNvSpPr>
            <p:nvPr/>
          </p:nvSpPr>
          <p:spPr bwMode="auto">
            <a:xfrm>
              <a:off x="3840" y="168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27" name="Line 553"/>
            <p:cNvSpPr>
              <a:spLocks noChangeShapeType="1"/>
            </p:cNvSpPr>
            <p:nvPr/>
          </p:nvSpPr>
          <p:spPr bwMode="auto">
            <a:xfrm>
              <a:off x="3600"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nvGrpSpPr>
            <p:cNvPr id="12328" name="Group 554"/>
            <p:cNvGrpSpPr>
              <a:grpSpLocks/>
            </p:cNvGrpSpPr>
            <p:nvPr/>
          </p:nvGrpSpPr>
          <p:grpSpPr bwMode="auto">
            <a:xfrm rot="-5400000">
              <a:off x="3936" y="1632"/>
              <a:ext cx="1728" cy="960"/>
              <a:chOff x="960" y="1104"/>
              <a:chExt cx="1728" cy="960"/>
            </a:xfrm>
          </p:grpSpPr>
          <p:sp>
            <p:nvSpPr>
              <p:cNvPr id="12342" name="Oval 555"/>
              <p:cNvSpPr>
                <a:spLocks noChangeArrowheads="1"/>
              </p:cNvSpPr>
              <p:nvPr/>
            </p:nvSpPr>
            <p:spPr bwMode="auto">
              <a:xfrm>
                <a:off x="960"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343" name="Oval 556"/>
              <p:cNvSpPr>
                <a:spLocks noChangeArrowheads="1"/>
              </p:cNvSpPr>
              <p:nvPr/>
            </p:nvSpPr>
            <p:spPr bwMode="auto">
              <a:xfrm>
                <a:off x="1728" y="1104"/>
                <a:ext cx="960" cy="960"/>
              </a:xfrm>
              <a:prstGeom prst="ellipse">
                <a:avLst/>
              </a:prstGeom>
              <a:solidFill>
                <a:srgbClr val="FF9999"/>
              </a:solidFill>
              <a:ln w="19050">
                <a:solidFill>
                  <a:schemeClr val="tx1"/>
                </a:solidFill>
                <a:round/>
                <a:headEnd/>
                <a:tailEnd/>
              </a:ln>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12329" name="Line 557"/>
            <p:cNvSpPr>
              <a:spLocks noChangeShapeType="1"/>
            </p:cNvSpPr>
            <p:nvPr/>
          </p:nvSpPr>
          <p:spPr bwMode="auto">
            <a:xfrm>
              <a:off x="4848" y="206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30" name="Line 558"/>
            <p:cNvSpPr>
              <a:spLocks noChangeShapeType="1"/>
            </p:cNvSpPr>
            <p:nvPr/>
          </p:nvSpPr>
          <p:spPr bwMode="auto">
            <a:xfrm>
              <a:off x="4944" y="216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31" name="Line 559"/>
            <p:cNvSpPr>
              <a:spLocks noChangeShapeType="1"/>
            </p:cNvSpPr>
            <p:nvPr/>
          </p:nvSpPr>
          <p:spPr bwMode="auto">
            <a:xfrm>
              <a:off x="4944" y="15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32" name="Line 560"/>
            <p:cNvSpPr>
              <a:spLocks noChangeShapeType="1"/>
            </p:cNvSpPr>
            <p:nvPr/>
          </p:nvSpPr>
          <p:spPr bwMode="auto">
            <a:xfrm>
              <a:off x="4656" y="254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33" name="Line 561"/>
            <p:cNvSpPr>
              <a:spLocks noChangeShapeType="1"/>
            </p:cNvSpPr>
            <p:nvPr/>
          </p:nvSpPr>
          <p:spPr bwMode="auto">
            <a:xfrm>
              <a:off x="4800" y="273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34" name="Line 562"/>
            <p:cNvSpPr>
              <a:spLocks noChangeShapeType="1"/>
            </p:cNvSpPr>
            <p:nvPr/>
          </p:nvSpPr>
          <p:spPr bwMode="auto">
            <a:xfrm>
              <a:off x="5088" y="2352"/>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35" name="Line 563"/>
            <p:cNvSpPr>
              <a:spLocks noChangeShapeType="1"/>
            </p:cNvSpPr>
            <p:nvPr/>
          </p:nvSpPr>
          <p:spPr bwMode="auto">
            <a:xfrm>
              <a:off x="4896" y="244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36" name="Line 564"/>
            <p:cNvSpPr>
              <a:spLocks noChangeShapeType="1"/>
            </p:cNvSpPr>
            <p:nvPr/>
          </p:nvSpPr>
          <p:spPr bwMode="auto">
            <a:xfrm>
              <a:off x="4656" y="2256"/>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37" name="Line 565"/>
            <p:cNvSpPr>
              <a:spLocks noChangeShapeType="1"/>
            </p:cNvSpPr>
            <p:nvPr/>
          </p:nvSpPr>
          <p:spPr bwMode="auto">
            <a:xfrm>
              <a:off x="5040" y="268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38" name="Line 566"/>
            <p:cNvSpPr>
              <a:spLocks noChangeShapeType="1"/>
            </p:cNvSpPr>
            <p:nvPr/>
          </p:nvSpPr>
          <p:spPr bwMode="auto">
            <a:xfrm>
              <a:off x="4704" y="1440"/>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39" name="Line 567"/>
            <p:cNvSpPr>
              <a:spLocks noChangeShapeType="1"/>
            </p:cNvSpPr>
            <p:nvPr/>
          </p:nvSpPr>
          <p:spPr bwMode="auto">
            <a:xfrm>
              <a:off x="5088"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40" name="Line 568"/>
            <p:cNvSpPr>
              <a:spLocks noChangeShapeType="1"/>
            </p:cNvSpPr>
            <p:nvPr/>
          </p:nvSpPr>
          <p:spPr bwMode="auto">
            <a:xfrm>
              <a:off x="4848" y="1728"/>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sp>
          <p:nvSpPr>
            <p:cNvPr id="12341" name="Line 569"/>
            <p:cNvSpPr>
              <a:spLocks noChangeShapeType="1"/>
            </p:cNvSpPr>
            <p:nvPr/>
          </p:nvSpPr>
          <p:spPr bwMode="auto">
            <a:xfrm>
              <a:off x="4608" y="1824"/>
              <a:ext cx="14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grpSp>
        <p:nvGrpSpPr>
          <p:cNvPr id="276021" name="Group 570"/>
          <p:cNvGrpSpPr>
            <a:grpSpLocks/>
          </p:cNvGrpSpPr>
          <p:nvPr/>
        </p:nvGrpSpPr>
        <p:grpSpPr bwMode="auto">
          <a:xfrm>
            <a:off x="4953000" y="1981200"/>
            <a:ext cx="3429000" cy="2743200"/>
            <a:chOff x="3120" y="1248"/>
            <a:chExt cx="2160" cy="1728"/>
          </a:xfrm>
          <a:solidFill>
            <a:srgbClr val="00B050"/>
          </a:solidFill>
        </p:grpSpPr>
        <p:grpSp>
          <p:nvGrpSpPr>
            <p:cNvPr id="276022" name="Group 571"/>
            <p:cNvGrpSpPr>
              <a:grpSpLocks/>
            </p:cNvGrpSpPr>
            <p:nvPr/>
          </p:nvGrpSpPr>
          <p:grpSpPr bwMode="auto">
            <a:xfrm rot="-5400000">
              <a:off x="2736" y="1632"/>
              <a:ext cx="1728" cy="960"/>
              <a:chOff x="960" y="1104"/>
              <a:chExt cx="1728" cy="960"/>
            </a:xfrm>
            <a:grpFill/>
          </p:grpSpPr>
          <p:sp>
            <p:nvSpPr>
              <p:cNvPr id="276028" name="Oval 572"/>
              <p:cNvSpPr>
                <a:spLocks noChangeArrowheads="1"/>
              </p:cNvSpPr>
              <p:nvPr/>
            </p:nvSpPr>
            <p:spPr bwMode="auto">
              <a:xfrm>
                <a:off x="960" y="1104"/>
                <a:ext cx="960" cy="960"/>
              </a:xfrm>
              <a:prstGeom prst="ellipse">
                <a:avLst/>
              </a:prstGeom>
              <a:grpFill/>
              <a:ln w="19050">
                <a:solidFill>
                  <a:schemeClr val="tx1"/>
                </a:solidFill>
                <a:round/>
                <a:headEnd/>
                <a:tailEnd/>
              </a:ln>
              <a:effectLst/>
            </p:spPr>
            <p:txBody>
              <a:bodyPr wrap="none" lIns="0" tIns="0" rIns="0" bIns="0" anchor="ctr">
                <a:spAutoFit/>
              </a:bodyPr>
              <a:lstStyle/>
              <a:p>
                <a:pPr>
                  <a:defRPr/>
                </a:pPr>
                <a:endParaRPr lang="en-GB"/>
              </a:p>
            </p:txBody>
          </p:sp>
          <p:sp>
            <p:nvSpPr>
              <p:cNvPr id="276029" name="Oval 573"/>
              <p:cNvSpPr>
                <a:spLocks noChangeArrowheads="1"/>
              </p:cNvSpPr>
              <p:nvPr/>
            </p:nvSpPr>
            <p:spPr bwMode="auto">
              <a:xfrm>
                <a:off x="1728" y="1104"/>
                <a:ext cx="960" cy="960"/>
              </a:xfrm>
              <a:prstGeom prst="ellipse">
                <a:avLst/>
              </a:prstGeom>
              <a:grpFill/>
              <a:ln w="19050">
                <a:solidFill>
                  <a:schemeClr val="tx1"/>
                </a:solidFill>
                <a:round/>
                <a:headEnd/>
                <a:tailEnd/>
              </a:ln>
              <a:effectLst/>
            </p:spPr>
            <p:txBody>
              <a:bodyPr wrap="none" lIns="0" tIns="0" rIns="0" bIns="0" anchor="ctr">
                <a:spAutoFit/>
              </a:bodyPr>
              <a:lstStyle/>
              <a:p>
                <a:pPr>
                  <a:defRPr/>
                </a:pPr>
                <a:endParaRPr lang="en-GB"/>
              </a:p>
            </p:txBody>
          </p:sp>
        </p:grpSp>
        <p:sp>
          <p:nvSpPr>
            <p:cNvPr id="276030" name="Line 574"/>
            <p:cNvSpPr>
              <a:spLocks noChangeShapeType="1"/>
            </p:cNvSpPr>
            <p:nvPr/>
          </p:nvSpPr>
          <p:spPr bwMode="auto">
            <a:xfrm>
              <a:off x="3552" y="1968"/>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31" name="Line 575"/>
            <p:cNvSpPr>
              <a:spLocks noChangeShapeType="1"/>
            </p:cNvSpPr>
            <p:nvPr/>
          </p:nvSpPr>
          <p:spPr bwMode="auto">
            <a:xfrm>
              <a:off x="3696" y="2160"/>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32" name="Line 576"/>
            <p:cNvSpPr>
              <a:spLocks noChangeShapeType="1"/>
            </p:cNvSpPr>
            <p:nvPr/>
          </p:nvSpPr>
          <p:spPr bwMode="auto">
            <a:xfrm>
              <a:off x="3744" y="1392"/>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33" name="Line 577"/>
            <p:cNvSpPr>
              <a:spLocks noChangeShapeType="1"/>
            </p:cNvSpPr>
            <p:nvPr/>
          </p:nvSpPr>
          <p:spPr bwMode="auto">
            <a:xfrm>
              <a:off x="3552" y="2592"/>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34" name="Line 578"/>
            <p:cNvSpPr>
              <a:spLocks noChangeShapeType="1"/>
            </p:cNvSpPr>
            <p:nvPr/>
          </p:nvSpPr>
          <p:spPr bwMode="auto">
            <a:xfrm>
              <a:off x="3456" y="2832"/>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35" name="Line 579"/>
            <p:cNvSpPr>
              <a:spLocks noChangeShapeType="1"/>
            </p:cNvSpPr>
            <p:nvPr/>
          </p:nvSpPr>
          <p:spPr bwMode="auto">
            <a:xfrm>
              <a:off x="3936" y="2400"/>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36" name="Line 580"/>
            <p:cNvSpPr>
              <a:spLocks noChangeShapeType="1"/>
            </p:cNvSpPr>
            <p:nvPr/>
          </p:nvSpPr>
          <p:spPr bwMode="auto">
            <a:xfrm>
              <a:off x="3696" y="2304"/>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37" name="Line 581"/>
            <p:cNvSpPr>
              <a:spLocks noChangeShapeType="1"/>
            </p:cNvSpPr>
            <p:nvPr/>
          </p:nvSpPr>
          <p:spPr bwMode="auto">
            <a:xfrm>
              <a:off x="3312" y="2208"/>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38" name="Line 582"/>
            <p:cNvSpPr>
              <a:spLocks noChangeShapeType="1"/>
            </p:cNvSpPr>
            <p:nvPr/>
          </p:nvSpPr>
          <p:spPr bwMode="auto">
            <a:xfrm>
              <a:off x="3792" y="2688"/>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39" name="Line 583"/>
            <p:cNvSpPr>
              <a:spLocks noChangeShapeType="1"/>
            </p:cNvSpPr>
            <p:nvPr/>
          </p:nvSpPr>
          <p:spPr bwMode="auto">
            <a:xfrm>
              <a:off x="3552" y="1536"/>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40" name="Line 584"/>
            <p:cNvSpPr>
              <a:spLocks noChangeShapeType="1"/>
            </p:cNvSpPr>
            <p:nvPr/>
          </p:nvSpPr>
          <p:spPr bwMode="auto">
            <a:xfrm>
              <a:off x="3840" y="1920"/>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41" name="Line 585"/>
            <p:cNvSpPr>
              <a:spLocks noChangeShapeType="1"/>
            </p:cNvSpPr>
            <p:nvPr/>
          </p:nvSpPr>
          <p:spPr bwMode="auto">
            <a:xfrm>
              <a:off x="3840" y="1680"/>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42" name="Line 586"/>
            <p:cNvSpPr>
              <a:spLocks noChangeShapeType="1"/>
            </p:cNvSpPr>
            <p:nvPr/>
          </p:nvSpPr>
          <p:spPr bwMode="auto">
            <a:xfrm>
              <a:off x="3600" y="1776"/>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grpSp>
          <p:nvGrpSpPr>
            <p:cNvPr id="276023" name="Group 587"/>
            <p:cNvGrpSpPr>
              <a:grpSpLocks/>
            </p:cNvGrpSpPr>
            <p:nvPr/>
          </p:nvGrpSpPr>
          <p:grpSpPr bwMode="auto">
            <a:xfrm rot="-5400000">
              <a:off x="3936" y="1632"/>
              <a:ext cx="1728" cy="960"/>
              <a:chOff x="960" y="1104"/>
              <a:chExt cx="1728" cy="960"/>
            </a:xfrm>
            <a:grpFill/>
          </p:grpSpPr>
          <p:sp>
            <p:nvSpPr>
              <p:cNvPr id="276044" name="Oval 588"/>
              <p:cNvSpPr>
                <a:spLocks noChangeArrowheads="1"/>
              </p:cNvSpPr>
              <p:nvPr/>
            </p:nvSpPr>
            <p:spPr bwMode="auto">
              <a:xfrm>
                <a:off x="960" y="1104"/>
                <a:ext cx="960" cy="960"/>
              </a:xfrm>
              <a:prstGeom prst="ellipse">
                <a:avLst/>
              </a:prstGeom>
              <a:grpFill/>
              <a:ln w="19050">
                <a:solidFill>
                  <a:schemeClr val="tx1"/>
                </a:solidFill>
                <a:round/>
                <a:headEnd/>
                <a:tailEnd/>
              </a:ln>
              <a:effectLst/>
            </p:spPr>
            <p:txBody>
              <a:bodyPr wrap="none" lIns="0" tIns="0" rIns="0" bIns="0" anchor="ctr">
                <a:spAutoFit/>
              </a:bodyPr>
              <a:lstStyle/>
              <a:p>
                <a:pPr>
                  <a:defRPr/>
                </a:pPr>
                <a:endParaRPr lang="en-GB"/>
              </a:p>
            </p:txBody>
          </p:sp>
          <p:sp>
            <p:nvSpPr>
              <p:cNvPr id="276045" name="Oval 589"/>
              <p:cNvSpPr>
                <a:spLocks noChangeArrowheads="1"/>
              </p:cNvSpPr>
              <p:nvPr/>
            </p:nvSpPr>
            <p:spPr bwMode="auto">
              <a:xfrm>
                <a:off x="1728" y="1104"/>
                <a:ext cx="960" cy="960"/>
              </a:xfrm>
              <a:prstGeom prst="ellipse">
                <a:avLst/>
              </a:prstGeom>
              <a:grpFill/>
              <a:ln w="19050">
                <a:solidFill>
                  <a:schemeClr val="tx1"/>
                </a:solidFill>
                <a:round/>
                <a:headEnd/>
                <a:tailEnd/>
              </a:ln>
              <a:effectLst/>
            </p:spPr>
            <p:txBody>
              <a:bodyPr wrap="none" lIns="0" tIns="0" rIns="0" bIns="0" anchor="ctr">
                <a:spAutoFit/>
              </a:bodyPr>
              <a:lstStyle/>
              <a:p>
                <a:pPr>
                  <a:defRPr/>
                </a:pPr>
                <a:endParaRPr lang="en-GB"/>
              </a:p>
            </p:txBody>
          </p:sp>
        </p:grpSp>
        <p:sp>
          <p:nvSpPr>
            <p:cNvPr id="276046" name="Line 590"/>
            <p:cNvSpPr>
              <a:spLocks noChangeShapeType="1"/>
            </p:cNvSpPr>
            <p:nvPr/>
          </p:nvSpPr>
          <p:spPr bwMode="auto">
            <a:xfrm>
              <a:off x="4848" y="2064"/>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47" name="Line 591"/>
            <p:cNvSpPr>
              <a:spLocks noChangeShapeType="1"/>
            </p:cNvSpPr>
            <p:nvPr/>
          </p:nvSpPr>
          <p:spPr bwMode="auto">
            <a:xfrm>
              <a:off x="4944" y="2160"/>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48" name="Line 592"/>
            <p:cNvSpPr>
              <a:spLocks noChangeShapeType="1"/>
            </p:cNvSpPr>
            <p:nvPr/>
          </p:nvSpPr>
          <p:spPr bwMode="auto">
            <a:xfrm>
              <a:off x="4944" y="1536"/>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49" name="Line 593"/>
            <p:cNvSpPr>
              <a:spLocks noChangeShapeType="1"/>
            </p:cNvSpPr>
            <p:nvPr/>
          </p:nvSpPr>
          <p:spPr bwMode="auto">
            <a:xfrm>
              <a:off x="4752" y="2544"/>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50" name="Line 594"/>
            <p:cNvSpPr>
              <a:spLocks noChangeShapeType="1"/>
            </p:cNvSpPr>
            <p:nvPr/>
          </p:nvSpPr>
          <p:spPr bwMode="auto">
            <a:xfrm>
              <a:off x="4848" y="2784"/>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51" name="Line 595"/>
            <p:cNvSpPr>
              <a:spLocks noChangeShapeType="1"/>
            </p:cNvSpPr>
            <p:nvPr/>
          </p:nvSpPr>
          <p:spPr bwMode="auto">
            <a:xfrm>
              <a:off x="5088" y="2352"/>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52" name="Line 596"/>
            <p:cNvSpPr>
              <a:spLocks noChangeShapeType="1"/>
            </p:cNvSpPr>
            <p:nvPr/>
          </p:nvSpPr>
          <p:spPr bwMode="auto">
            <a:xfrm>
              <a:off x="4944" y="2448"/>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53" name="Line 597"/>
            <p:cNvSpPr>
              <a:spLocks noChangeShapeType="1"/>
            </p:cNvSpPr>
            <p:nvPr/>
          </p:nvSpPr>
          <p:spPr bwMode="auto">
            <a:xfrm>
              <a:off x="4656" y="2256"/>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54" name="Line 598"/>
            <p:cNvSpPr>
              <a:spLocks noChangeShapeType="1"/>
            </p:cNvSpPr>
            <p:nvPr/>
          </p:nvSpPr>
          <p:spPr bwMode="auto">
            <a:xfrm>
              <a:off x="5040" y="2688"/>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55" name="Line 599"/>
            <p:cNvSpPr>
              <a:spLocks noChangeShapeType="1"/>
            </p:cNvSpPr>
            <p:nvPr/>
          </p:nvSpPr>
          <p:spPr bwMode="auto">
            <a:xfrm>
              <a:off x="4752" y="1440"/>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56" name="Line 600"/>
            <p:cNvSpPr>
              <a:spLocks noChangeShapeType="1"/>
            </p:cNvSpPr>
            <p:nvPr/>
          </p:nvSpPr>
          <p:spPr bwMode="auto">
            <a:xfrm>
              <a:off x="5088" y="1824"/>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57" name="Line 601"/>
            <p:cNvSpPr>
              <a:spLocks noChangeShapeType="1"/>
            </p:cNvSpPr>
            <p:nvPr/>
          </p:nvSpPr>
          <p:spPr bwMode="auto">
            <a:xfrm>
              <a:off x="4944" y="1728"/>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sp>
          <p:nvSpPr>
            <p:cNvPr id="276058" name="Line 602"/>
            <p:cNvSpPr>
              <a:spLocks noChangeShapeType="1"/>
            </p:cNvSpPr>
            <p:nvPr/>
          </p:nvSpPr>
          <p:spPr bwMode="auto">
            <a:xfrm>
              <a:off x="4752" y="1824"/>
              <a:ext cx="144" cy="0"/>
            </a:xfrm>
            <a:prstGeom prst="line">
              <a:avLst/>
            </a:prstGeom>
            <a:grpFill/>
            <a:ln w="76200">
              <a:solidFill>
                <a:schemeClr val="tx1"/>
              </a:solidFill>
              <a:round/>
              <a:headEnd/>
              <a:tailEnd/>
            </a:ln>
            <a:effectLst/>
          </p:spPr>
          <p:txBody>
            <a:bodyPr lIns="0" tIns="0" rIns="0" bIns="0">
              <a:spAutoFit/>
            </a:bodyPr>
            <a:lstStyle/>
            <a:p>
              <a:pPr>
                <a:defRPr/>
              </a:pPr>
              <a:endParaRPr lang="en-GB"/>
            </a:p>
          </p:txBody>
        </p:sp>
      </p:grpSp>
      <p:sp>
        <p:nvSpPr>
          <p:cNvPr id="12313" name="Rectangle 602"/>
          <p:cNvSpPr>
            <a:spLocks noChangeArrowheads="1"/>
          </p:cNvSpPr>
          <p:nvPr/>
        </p:nvSpPr>
        <p:spPr bwMode="auto">
          <a:xfrm>
            <a:off x="500063" y="5715000"/>
            <a:ext cx="8072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000">
                <a:solidFill>
                  <a:srgbClr val="FFFF00"/>
                </a:solidFill>
              </a:rPr>
              <a:t>This diagram shows how a whole lattice of molecules could be held together in a solid using van der Waals forces.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wipe(left)">
                                      <p:cBhvr>
                                        <p:cTn id="7" dur="500"/>
                                        <p:tgtEl>
                                          <p:spTgt spid="275459">
                                            <p:txEl>
                                              <p:pRg st="0" end="0"/>
                                            </p:txEl>
                                          </p:spTgt>
                                        </p:tgtEl>
                                      </p:cBhvr>
                                    </p:animEffect>
                                  </p:childTnLst>
                                  <p:subTnLst>
                                    <p:animClr clrSpc="rgb" dir="cw">
                                      <p:cBhvr override="childStyle">
                                        <p:cTn dur="1" fill="hold" display="0" masterRel="nextClick" afterEffect="1"/>
                                        <p:tgtEl>
                                          <p:spTgt spid="275459">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2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75760">
                                            <p:txEl>
                                              <p:pRg st="0" end="0"/>
                                            </p:txEl>
                                          </p:spTgt>
                                        </p:tgtEl>
                                        <p:attrNameLst>
                                          <p:attrName>style.visibility</p:attrName>
                                        </p:attrNameLst>
                                      </p:cBhvr>
                                      <p:to>
                                        <p:strVal val="visible"/>
                                      </p:to>
                                    </p:set>
                                    <p:animEffect transition="in" filter="wipe(left)">
                                      <p:cBhvr>
                                        <p:cTn id="49" dur="500"/>
                                        <p:tgtEl>
                                          <p:spTgt spid="275760">
                                            <p:txEl>
                                              <p:pRg st="0" end="0"/>
                                            </p:txEl>
                                          </p:spTgt>
                                        </p:tgtEl>
                                      </p:cBhvr>
                                    </p:animEffect>
                                  </p:childTnLst>
                                  <p:subTnLst>
                                    <p:animClr clrSpc="rgb" dir="cw">
                                      <p:cBhvr override="childStyle">
                                        <p:cTn dur="1" fill="hold" display="0" masterRel="nextClick" afterEffect="1"/>
                                        <p:tgtEl>
                                          <p:spTgt spid="275760">
                                            <p:txEl>
                                              <p:pRg st="0" end="0"/>
                                            </p:txEl>
                                          </p:spTgt>
                                        </p:tgtEl>
                                        <p:attrNameLst>
                                          <p:attrName>ppt_c</p:attrName>
                                        </p:attrNameLst>
                                      </p:cBhvr>
                                      <p:to>
                                        <a:schemeClr val="tx1"/>
                                      </p:to>
                                    </p:animClr>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75759">
                                            <p:txEl>
                                              <p:pRg st="0" end="0"/>
                                            </p:txEl>
                                          </p:spTgt>
                                        </p:tgtEl>
                                        <p:attrNameLst>
                                          <p:attrName>style.visibility</p:attrName>
                                        </p:attrNameLst>
                                      </p:cBhvr>
                                      <p:to>
                                        <p:strVal val="visible"/>
                                      </p:to>
                                    </p:set>
                                    <p:animEffect transition="in" filter="wipe(left)">
                                      <p:cBhvr>
                                        <p:cTn id="54" dur="500"/>
                                        <p:tgtEl>
                                          <p:spTgt spid="275759">
                                            <p:txEl>
                                              <p:pRg st="0" end="0"/>
                                            </p:txEl>
                                          </p:spTgt>
                                        </p:tgtEl>
                                      </p:cBhvr>
                                    </p:animEffect>
                                  </p:childTnLst>
                                  <p:subTnLst>
                                    <p:animClr clrSpc="rgb" dir="cw">
                                      <p:cBhvr override="childStyle">
                                        <p:cTn dur="1" fill="hold" display="0" masterRel="nextClick" afterEffect="1"/>
                                        <p:tgtEl>
                                          <p:spTgt spid="275759">
                                            <p:txEl>
                                              <p:pRg st="0" end="0"/>
                                            </p:txEl>
                                          </p:spTgt>
                                        </p:tgtEl>
                                        <p:attrNameLst>
                                          <p:attrName>ppt_c</p:attrName>
                                        </p:attrNameLst>
                                      </p:cBhvr>
                                      <p:to>
                                        <a:schemeClr val="tx1"/>
                                      </p:to>
                                    </p:animClr>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276000"/>
                                        </p:tgtEl>
                                        <p:attrNameLst>
                                          <p:attrName>style.visibility</p:attrName>
                                        </p:attrNameLst>
                                      </p:cBhvr>
                                      <p:to>
                                        <p:strVal val="visible"/>
                                      </p:to>
                                    </p:set>
                                  </p:childTnLst>
                                  <p:subTnLst>
                                    <p:set>
                                      <p:cBhvr override="childStyle">
                                        <p:cTn dur="1" fill="hold" display="0" masterRel="nextClick" afterEffect="1"/>
                                        <p:tgtEl>
                                          <p:spTgt spid="276000"/>
                                        </p:tgtEl>
                                        <p:attrNameLst>
                                          <p:attrName>style.visibility</p:attrName>
                                        </p:attrNameLst>
                                      </p:cBhvr>
                                      <p:to>
                                        <p:strVal val="hidden"/>
                                      </p:to>
                                    </p:set>
                                  </p:sub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499"/>
                                          </p:stCondLst>
                                        </p:cTn>
                                        <p:tgtEl>
                                          <p:spTgt spid="276003"/>
                                        </p:tgtEl>
                                        <p:attrNameLst>
                                          <p:attrName>style.visibility</p:attrName>
                                        </p:attrNameLst>
                                      </p:cBhvr>
                                      <p:to>
                                        <p:strVal val="visible"/>
                                      </p:to>
                                    </p:set>
                                  </p:childTnLst>
                                  <p:subTnLst>
                                    <p:set>
                                      <p:cBhvr override="childStyle">
                                        <p:cTn dur="1" fill="hold" display="0" masterRel="nextClick" afterEffect="1"/>
                                        <p:tgtEl>
                                          <p:spTgt spid="276003"/>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276006"/>
                                        </p:tgtEl>
                                        <p:attrNameLst>
                                          <p:attrName>style.visibility</p:attrName>
                                        </p:attrNameLst>
                                      </p:cBhvr>
                                      <p:to>
                                        <p:strVal val="visible"/>
                                      </p:to>
                                    </p:set>
                                  </p:childTnLst>
                                  <p:subTnLst>
                                    <p:set>
                                      <p:cBhvr override="childStyle">
                                        <p:cTn dur="1" fill="hold" display="0" masterRel="nextClick" afterEffect="1"/>
                                        <p:tgtEl>
                                          <p:spTgt spid="276006"/>
                                        </p:tgtEl>
                                        <p:attrNameLst>
                                          <p:attrName>style.visibility</p:attrName>
                                        </p:attrNameLst>
                                      </p:cBhvr>
                                      <p:to>
                                        <p:strVal val="hidden"/>
                                      </p:to>
                                    </p:set>
                                  </p:sub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499"/>
                                          </p:stCondLst>
                                        </p:cTn>
                                        <p:tgtEl>
                                          <p:spTgt spid="276009"/>
                                        </p:tgtEl>
                                        <p:attrNameLst>
                                          <p:attrName>style.visibility</p:attrName>
                                        </p:attrNameLst>
                                      </p:cBhvr>
                                      <p:to>
                                        <p:strVal val="visible"/>
                                      </p:to>
                                    </p:set>
                                  </p:childTnLst>
                                  <p:subTnLst>
                                    <p:set>
                                      <p:cBhvr override="childStyle">
                                        <p:cTn dur="1" fill="hold" display="0" masterRel="nextClick" afterEffect="1"/>
                                        <p:tgtEl>
                                          <p:spTgt spid="276009"/>
                                        </p:tgtEl>
                                        <p:attrNameLst>
                                          <p:attrName>style.visibility</p:attrName>
                                        </p:attrNameLst>
                                      </p:cBhvr>
                                      <p:to>
                                        <p:strVal val="hidden"/>
                                      </p:to>
                                    </p:set>
                                  </p:sub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499"/>
                                          </p:stCondLst>
                                        </p:cTn>
                                        <p:tgtEl>
                                          <p:spTgt spid="276012"/>
                                        </p:tgtEl>
                                        <p:attrNameLst>
                                          <p:attrName>style.visibility</p:attrName>
                                        </p:attrNameLst>
                                      </p:cBhvr>
                                      <p:to>
                                        <p:strVal val="visible"/>
                                      </p:to>
                                    </p:set>
                                  </p:childTnLst>
                                  <p:subTnLst>
                                    <p:set>
                                      <p:cBhvr override="childStyle">
                                        <p:cTn dur="1" fill="hold" display="0" masterRel="nextClick" afterEffect="1"/>
                                        <p:tgtEl>
                                          <p:spTgt spid="276012"/>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499"/>
                                          </p:stCondLst>
                                        </p:cTn>
                                        <p:tgtEl>
                                          <p:spTgt spid="276015"/>
                                        </p:tgtEl>
                                        <p:attrNameLst>
                                          <p:attrName>style.visibility</p:attrName>
                                        </p:attrNameLst>
                                      </p:cBhvr>
                                      <p:to>
                                        <p:strVal val="visible"/>
                                      </p:to>
                                    </p:set>
                                  </p:childTnLst>
                                  <p:subTnLst>
                                    <p:set>
                                      <p:cBhvr override="childStyle">
                                        <p:cTn dur="1" fill="hold" display="0" masterRel="nextClick" afterEffect="1"/>
                                        <p:tgtEl>
                                          <p:spTgt spid="276015"/>
                                        </p:tgtEl>
                                        <p:attrNameLst>
                                          <p:attrName>style.visibility</p:attrName>
                                        </p:attrNameLst>
                                      </p:cBhvr>
                                      <p:to>
                                        <p:strVal val="hidden"/>
                                      </p:to>
                                    </p:set>
                                  </p:sub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499"/>
                                          </p:stCondLst>
                                        </p:cTn>
                                        <p:tgtEl>
                                          <p:spTgt spid="276018"/>
                                        </p:tgtEl>
                                        <p:attrNameLst>
                                          <p:attrName>style.visibility</p:attrName>
                                        </p:attrNameLst>
                                      </p:cBhvr>
                                      <p:to>
                                        <p:strVal val="visible"/>
                                      </p:to>
                                    </p:set>
                                  </p:childTnLst>
                                  <p:subTnLst>
                                    <p:set>
                                      <p:cBhvr override="childStyle">
                                        <p:cTn dur="1" fill="hold" display="0" masterRel="nextClick" afterEffect="1"/>
                                        <p:tgtEl>
                                          <p:spTgt spid="276018"/>
                                        </p:tgtEl>
                                        <p:attrNameLst>
                                          <p:attrName>style.visibility</p:attrName>
                                        </p:attrNameLst>
                                      </p:cBhvr>
                                      <p:to>
                                        <p:strVal val="hidden"/>
                                      </p:to>
                                    </p:set>
                                  </p:sub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499"/>
                                          </p:stCondLst>
                                        </p:cTn>
                                        <p:tgtEl>
                                          <p:spTgt spid="276021"/>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75761">
                                            <p:txEl>
                                              <p:pRg st="0" end="0"/>
                                            </p:txEl>
                                          </p:spTgt>
                                        </p:tgtEl>
                                        <p:attrNameLst>
                                          <p:attrName>style.visibility</p:attrName>
                                        </p:attrNameLst>
                                      </p:cBhvr>
                                      <p:to>
                                        <p:strVal val="visible"/>
                                      </p:to>
                                    </p:set>
                                    <p:animEffect transition="in" filter="wipe(left)">
                                      <p:cBhvr>
                                        <p:cTn id="95" dur="500"/>
                                        <p:tgtEl>
                                          <p:spTgt spid="275761">
                                            <p:txEl>
                                              <p:pRg st="0" end="0"/>
                                            </p:txEl>
                                          </p:spTgt>
                                        </p:tgtEl>
                                      </p:cBhvr>
                                    </p:animEffect>
                                  </p:childTnLst>
                                  <p:subTnLst>
                                    <p:animClr clrSpc="rgb" dir="cw">
                                      <p:cBhvr override="childStyle">
                                        <p:cTn dur="1" fill="hold" display="0" masterRel="nextClick" afterEffect="1"/>
                                        <p:tgtEl>
                                          <p:spTgt spid="275761">
                                            <p:txEl>
                                              <p:pRg st="0" end="0"/>
                                            </p:txEl>
                                          </p:spTgt>
                                        </p:tgtEl>
                                        <p:attrNameLst>
                                          <p:attrName>ppt_c</p:attrName>
                                        </p:attrNameLst>
                                      </p:cBhvr>
                                      <p:to>
                                        <a:schemeClr val="tx1"/>
                                      </p:to>
                                    </p:animClr>
                                  </p:sub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12313"/>
                                        </p:tgtEl>
                                        <p:attrNameLst>
                                          <p:attrName>style.visibility</p:attrName>
                                        </p:attrNameLst>
                                      </p:cBhvr>
                                      <p:to>
                                        <p:strVal val="visible"/>
                                      </p:to>
                                    </p:set>
                                    <p:animEffect transition="in" filter="box(in)">
                                      <p:cBhvr>
                                        <p:cTn id="100" dur="500"/>
                                        <p:tgtEl>
                                          <p:spTgt spid="12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p:bldP spid="275759" grpId="0" build="p" autoUpdateAnimBg="0"/>
      <p:bldP spid="275760" grpId="0" build="p" autoUpdateAnimBg="0"/>
      <p:bldP spid="275761" grpId="0" build="p" autoUpdateAnimBg="0"/>
      <p:bldP spid="123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214438"/>
            <a:ext cx="2214563" cy="3071812"/>
          </a:xfrm>
        </p:spPr>
        <p:txBody>
          <a:bodyPr/>
          <a:lstStyle/>
          <a:p>
            <a:r>
              <a:rPr lang="en-US" altLang="en-US" smtClean="0"/>
              <a:t/>
            </a:r>
            <a:br>
              <a:rPr lang="en-US" altLang="en-US" smtClean="0"/>
            </a:br>
            <a:r>
              <a:rPr lang="en-US" altLang="en-US" sz="2000" smtClean="0">
                <a:solidFill>
                  <a:srgbClr val="66FFFF"/>
                </a:solidFill>
              </a:rPr>
              <a:t>London</a:t>
            </a:r>
            <a:br>
              <a:rPr lang="en-US" altLang="en-US" sz="2000" smtClean="0">
                <a:solidFill>
                  <a:srgbClr val="66FFFF"/>
                </a:solidFill>
              </a:rPr>
            </a:br>
            <a:r>
              <a:rPr lang="en-US" altLang="en-US" sz="2000" smtClean="0">
                <a:solidFill>
                  <a:srgbClr val="66FFFF"/>
                </a:solidFill>
              </a:rPr>
              <a:t>Forces – </a:t>
            </a:r>
            <a:br>
              <a:rPr lang="en-US" altLang="en-US" sz="2000" smtClean="0">
                <a:solidFill>
                  <a:srgbClr val="66FFFF"/>
                </a:solidFill>
              </a:rPr>
            </a:br>
            <a:r>
              <a:rPr lang="en-US" altLang="en-US" sz="2000" smtClean="0">
                <a:solidFill>
                  <a:srgbClr val="66FFFF"/>
                </a:solidFill>
              </a:rPr>
              <a:t/>
            </a:r>
            <a:br>
              <a:rPr lang="en-US" altLang="en-US" sz="2000" smtClean="0">
                <a:solidFill>
                  <a:srgbClr val="66FFFF"/>
                </a:solidFill>
              </a:rPr>
            </a:br>
            <a:r>
              <a:rPr lang="en-US" altLang="en-US" sz="2000" smtClean="0">
                <a:solidFill>
                  <a:srgbClr val="FFFF00"/>
                </a:solidFill>
              </a:rPr>
              <a:t>Instantaneous dipole – induced dipole interactions </a:t>
            </a:r>
          </a:p>
        </p:txBody>
      </p:sp>
      <p:pic>
        <p:nvPicPr>
          <p:cNvPr id="13315" name="Picture 3" descr="fig10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2550"/>
            <a:ext cx="7010400"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072188" y="4000500"/>
            <a:ext cx="142875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00750" y="4214813"/>
            <a:ext cx="1428750"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2875" y="0"/>
            <a:ext cx="8829675" cy="1143000"/>
          </a:xfrm>
        </p:spPr>
        <p:txBody>
          <a:bodyPr/>
          <a:lstStyle/>
          <a:p>
            <a:r>
              <a:rPr lang="en-US" altLang="en-US" sz="2400" b="1" smtClean="0">
                <a:solidFill>
                  <a:srgbClr val="66FFFF"/>
                </a:solidFill>
              </a:rPr>
              <a:t>London dispersion forces – </a:t>
            </a:r>
            <a:br>
              <a:rPr lang="en-US" altLang="en-US" sz="2400" b="1" smtClean="0">
                <a:solidFill>
                  <a:srgbClr val="66FFFF"/>
                </a:solidFill>
              </a:rPr>
            </a:br>
            <a:r>
              <a:rPr lang="en-US" altLang="en-US" sz="2400" b="1" smtClean="0">
                <a:solidFill>
                  <a:srgbClr val="FFFF00"/>
                </a:solidFill>
              </a:rPr>
              <a:t>Instantaneous dipole – instantaneous dipole interactions</a:t>
            </a:r>
            <a:endParaRPr lang="en-GB" altLang="en-US" sz="2400" b="1" smtClean="0"/>
          </a:p>
        </p:txBody>
      </p:sp>
      <p:sp>
        <p:nvSpPr>
          <p:cNvPr id="14339" name="Rectangle 2"/>
          <p:cNvSpPr>
            <a:spLocks noChangeArrowheads="1"/>
          </p:cNvSpPr>
          <p:nvPr/>
        </p:nvSpPr>
        <p:spPr bwMode="auto">
          <a:xfrm>
            <a:off x="357188" y="1571625"/>
            <a:ext cx="85725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000"/>
              <a:t>This constant "sloshing around" of the electrons in the molecule causes rapidly fluctuating dipoles even in the most </a:t>
            </a:r>
            <a:r>
              <a:rPr lang="en-GB" altLang="en-US" sz="2000" b="1">
                <a:solidFill>
                  <a:srgbClr val="00FF00"/>
                </a:solidFill>
              </a:rPr>
              <a:t>symmetrical molecule</a:t>
            </a:r>
            <a:r>
              <a:rPr lang="en-GB" altLang="en-US" sz="2000"/>
              <a:t>. It even happens in </a:t>
            </a:r>
            <a:r>
              <a:rPr lang="en-GB" altLang="en-US" sz="2000" b="1">
                <a:solidFill>
                  <a:srgbClr val="00FF00"/>
                </a:solidFill>
              </a:rPr>
              <a:t>monatomic molecules </a:t>
            </a:r>
            <a:r>
              <a:rPr lang="en-GB" altLang="en-US" sz="2000"/>
              <a:t>- molecules of noble gases, like helium, which consist of a single atom.</a:t>
            </a:r>
          </a:p>
          <a:p>
            <a:pPr eaLnBrk="1" hangingPunct="1"/>
            <a:endParaRPr lang="en-GB" altLang="en-US" sz="2000"/>
          </a:p>
          <a:p>
            <a:pPr eaLnBrk="1" hangingPunct="1"/>
            <a:r>
              <a:rPr lang="en-GB" altLang="en-US" sz="2000"/>
              <a:t>If both the helium electrons happen to be on one side of the atom at the same time, the nucleus is no longer properly covered by electrons for that instant.</a:t>
            </a:r>
          </a:p>
        </p:txBody>
      </p:sp>
      <p:pic>
        <p:nvPicPr>
          <p:cNvPr id="14340" name="Picture 2" descr="http://www.chemguide.co.uk/atoms/bonding/atompol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4214813"/>
            <a:ext cx="1785938"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000250" y="214313"/>
            <a:ext cx="4738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a:solidFill>
                  <a:srgbClr val="FFFF00"/>
                </a:solidFill>
              </a:rPr>
              <a:t>London Dispersion Forces</a:t>
            </a:r>
          </a:p>
        </p:txBody>
      </p:sp>
      <p:pic>
        <p:nvPicPr>
          <p:cNvPr id="15363" name="Picture 3" descr="W717_1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1534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p:cNvSpPr txBox="1">
            <a:spLocks noChangeArrowheads="1"/>
          </p:cNvSpPr>
          <p:nvPr/>
        </p:nvSpPr>
        <p:spPr bwMode="auto">
          <a:xfrm>
            <a:off x="0" y="3643313"/>
            <a:ext cx="52863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t>The magnitude of the Dispersion Forces is dependent upon how easily it is to distort the electron cloud. </a:t>
            </a:r>
          </a:p>
          <a:p>
            <a:pPr eaLnBrk="1" hangingPunct="1"/>
            <a:r>
              <a:rPr lang="en-US" altLang="en-US" sz="2400">
                <a:solidFill>
                  <a:srgbClr val="FFFF00"/>
                </a:solidFill>
              </a:rPr>
              <a:t>The larger the molecule the greater </a:t>
            </a:r>
          </a:p>
          <a:p>
            <a:pPr eaLnBrk="1" hangingPunct="1"/>
            <a:r>
              <a:rPr lang="en-US" altLang="en-US" sz="2400">
                <a:solidFill>
                  <a:srgbClr val="FFFF00"/>
                </a:solidFill>
              </a:rPr>
              <a:t>it’s Dispersion Forces are.</a:t>
            </a:r>
          </a:p>
          <a:p>
            <a:pPr eaLnBrk="1" hangingPunct="1"/>
            <a:r>
              <a:rPr lang="en-US" altLang="en-US" sz="2400">
                <a:solidFill>
                  <a:srgbClr val="FFFF00"/>
                </a:solidFill>
              </a:rPr>
              <a:t>So, larger the electron cloud more will be the London forces.</a:t>
            </a:r>
          </a:p>
        </p:txBody>
      </p:sp>
      <p:pic>
        <p:nvPicPr>
          <p:cNvPr id="15365" name="Picture 6" descr="W717a_1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05200"/>
            <a:ext cx="37338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7"/>
          <p:cNvSpPr txBox="1">
            <a:spLocks noChangeArrowheads="1"/>
          </p:cNvSpPr>
          <p:nvPr/>
        </p:nvSpPr>
        <p:spPr bwMode="auto">
          <a:xfrm>
            <a:off x="304800" y="1524000"/>
            <a:ext cx="284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a:t>Figure 10-8 Olmsted Williams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3" descr="npo0001a0"/>
          <p:cNvPicPr>
            <a:picLocks noChangeAspect="1" noChangeArrowheads="1"/>
          </p:cNvPicPr>
          <p:nvPr/>
        </p:nvPicPr>
        <p:blipFill>
          <a:blip r:embed="rId2">
            <a:extLst>
              <a:ext uri="{28A0092B-C50C-407E-A947-70E740481C1C}">
                <a14:useLocalDpi xmlns:a14="http://schemas.microsoft.com/office/drawing/2010/main" val="0"/>
              </a:ext>
            </a:extLst>
          </a:blip>
          <a:srcRect t="6720" b="5293"/>
          <a:stretch>
            <a:fillRect/>
          </a:stretch>
        </p:blipFill>
        <p:spPr bwMode="auto">
          <a:xfrm>
            <a:off x="5410200" y="2438400"/>
            <a:ext cx="33940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4"/>
          <p:cNvSpPr txBox="1">
            <a:spLocks noChangeArrowheads="1"/>
          </p:cNvSpPr>
          <p:nvPr/>
        </p:nvSpPr>
        <p:spPr bwMode="auto">
          <a:xfrm>
            <a:off x="228600" y="381000"/>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800" b="1">
                <a:solidFill>
                  <a:srgbClr val="FFFF00"/>
                </a:solidFill>
              </a:rPr>
              <a:t>Polarizability</a:t>
            </a:r>
          </a:p>
        </p:txBody>
      </p:sp>
      <p:sp>
        <p:nvSpPr>
          <p:cNvPr id="40966" name="Text Box 6"/>
          <p:cNvSpPr txBox="1">
            <a:spLocks noChangeArrowheads="1"/>
          </p:cNvSpPr>
          <p:nvPr/>
        </p:nvSpPr>
        <p:spPr bwMode="auto">
          <a:xfrm>
            <a:off x="288925" y="1066800"/>
            <a:ext cx="8626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t>the ease with which the electron distribution in the atom or molecule can be distorted.</a:t>
            </a:r>
            <a:endParaRPr lang="en-US" altLang="en-US" sz="2400" b="1" i="1"/>
          </a:p>
        </p:txBody>
      </p:sp>
      <p:sp>
        <p:nvSpPr>
          <p:cNvPr id="40967" name="Text Box 7"/>
          <p:cNvSpPr txBox="1">
            <a:spLocks noChangeArrowheads="1"/>
          </p:cNvSpPr>
          <p:nvPr/>
        </p:nvSpPr>
        <p:spPr bwMode="auto">
          <a:xfrm>
            <a:off x="381000" y="2438400"/>
            <a:ext cx="685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a:t>Polarizability increases with:</a:t>
            </a:r>
          </a:p>
          <a:p>
            <a:pPr eaLnBrk="1" hangingPunct="1">
              <a:spcBef>
                <a:spcPct val="50000"/>
              </a:spcBef>
              <a:buFontTx/>
              <a:buChar char="•"/>
            </a:pPr>
            <a:r>
              <a:rPr lang="en-US" altLang="en-US" sz="2400"/>
              <a:t>greater number of electrons</a:t>
            </a:r>
          </a:p>
          <a:p>
            <a:pPr eaLnBrk="1" hangingPunct="1">
              <a:spcBef>
                <a:spcPct val="50000"/>
              </a:spcBef>
              <a:buFontTx/>
              <a:buChar char="•"/>
            </a:pPr>
            <a:r>
              <a:rPr lang="en-US" altLang="en-US" sz="2400"/>
              <a:t>more diffused electron cloud</a:t>
            </a:r>
          </a:p>
        </p:txBody>
      </p:sp>
      <p:grpSp>
        <p:nvGrpSpPr>
          <p:cNvPr id="2" name="Group 16"/>
          <p:cNvGrpSpPr>
            <a:grpSpLocks/>
          </p:cNvGrpSpPr>
          <p:nvPr/>
        </p:nvGrpSpPr>
        <p:grpSpPr bwMode="auto">
          <a:xfrm>
            <a:off x="304800" y="4375150"/>
            <a:ext cx="3962400" cy="1873250"/>
            <a:chOff x="192" y="2756"/>
            <a:chExt cx="2496" cy="1180"/>
          </a:xfrm>
        </p:grpSpPr>
        <p:sp>
          <p:nvSpPr>
            <p:cNvPr id="16393" name="Text Box 9"/>
            <p:cNvSpPr txBox="1">
              <a:spLocks noChangeArrowheads="1"/>
            </p:cNvSpPr>
            <p:nvPr/>
          </p:nvSpPr>
          <p:spPr bwMode="auto">
            <a:xfrm>
              <a:off x="1150" y="2756"/>
              <a:ext cx="1538"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Dispersion forces usually increase with molar mass.</a:t>
              </a:r>
            </a:p>
          </p:txBody>
        </p:sp>
        <p:pic>
          <p:nvPicPr>
            <p:cNvPr id="16394" name="Picture 10" descr="BD0610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3014"/>
              <a:ext cx="918"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71" name="Line 11"/>
          <p:cNvSpPr>
            <a:spLocks noChangeShapeType="1"/>
          </p:cNvSpPr>
          <p:nvPr/>
        </p:nvSpPr>
        <p:spPr bwMode="auto">
          <a:xfrm>
            <a:off x="5867400" y="4419600"/>
            <a:ext cx="0" cy="1600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972" name="Line 12"/>
          <p:cNvSpPr>
            <a:spLocks noChangeShapeType="1"/>
          </p:cNvSpPr>
          <p:nvPr/>
        </p:nvSpPr>
        <p:spPr bwMode="auto">
          <a:xfrm>
            <a:off x="7924800" y="4419600"/>
            <a:ext cx="0" cy="1600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0-#ppt_w/2"/>
                                          </p:val>
                                        </p:tav>
                                        <p:tav tm="100000">
                                          <p:val>
                                            <p:strVal val="#ppt_x"/>
                                          </p:val>
                                        </p:tav>
                                      </p:tavLst>
                                    </p:anim>
                                    <p:anim calcmode="lin" valueType="num">
                                      <p:cBhvr additive="base">
                                        <p:cTn id="8"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7">
                                            <p:txEl>
                                              <p:pRg st="0" end="0"/>
                                            </p:txEl>
                                          </p:spTgt>
                                        </p:tgtEl>
                                        <p:attrNameLst>
                                          <p:attrName>style.visibility</p:attrName>
                                        </p:attrNameLst>
                                      </p:cBhvr>
                                      <p:to>
                                        <p:strVal val="visible"/>
                                      </p:to>
                                    </p:set>
                                    <p:anim calcmode="lin" valueType="num">
                                      <p:cBhvr additive="base">
                                        <p:cTn id="13" dur="500" fill="hold"/>
                                        <p:tgtEl>
                                          <p:spTgt spid="409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7">
                                            <p:txEl>
                                              <p:pRg st="1" end="1"/>
                                            </p:txEl>
                                          </p:spTgt>
                                        </p:tgtEl>
                                        <p:attrNameLst>
                                          <p:attrName>style.visibility</p:attrName>
                                        </p:attrNameLst>
                                      </p:cBhvr>
                                      <p:to>
                                        <p:strVal val="visible"/>
                                      </p:to>
                                    </p:set>
                                    <p:anim calcmode="lin" valueType="num">
                                      <p:cBhvr additive="base">
                                        <p:cTn id="19" dur="500" fill="hold"/>
                                        <p:tgtEl>
                                          <p:spTgt spid="409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7">
                                            <p:txEl>
                                              <p:pRg st="2" end="2"/>
                                            </p:txEl>
                                          </p:spTgt>
                                        </p:tgtEl>
                                        <p:attrNameLst>
                                          <p:attrName>style.visibility</p:attrName>
                                        </p:attrNameLst>
                                      </p:cBhvr>
                                      <p:to>
                                        <p:strVal val="visible"/>
                                      </p:to>
                                    </p:set>
                                    <p:anim calcmode="lin" valueType="num">
                                      <p:cBhvr additive="base">
                                        <p:cTn id="25" dur="500" fill="hold"/>
                                        <p:tgtEl>
                                          <p:spTgt spid="409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40971"/>
                                        </p:tgtEl>
                                        <p:attrNameLst>
                                          <p:attrName>style.visibility</p:attrName>
                                        </p:attrNameLst>
                                      </p:cBhvr>
                                      <p:to>
                                        <p:strVal val="visible"/>
                                      </p:to>
                                    </p:set>
                                  </p:childTnLst>
                                  <p:subTnLst>
                                    <p:set>
                                      <p:cBhvr override="childStyle">
                                        <p:cTn dur="1" fill="hold" display="0" masterRel="nextClick" afterEffect="1"/>
                                        <p:tgtEl>
                                          <p:spTgt spid="40971"/>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40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40967" grpId="0" build="p" autoUpdateAnimBg="0"/>
      <p:bldP spid="40971" grpId="0" animBg="1"/>
      <p:bldP spid="409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l="13477" t="14063" r="13281" b="39063"/>
          <a:stretch>
            <a:fillRect/>
          </a:stretch>
        </p:blipFill>
        <p:spPr bwMode="auto">
          <a:xfrm>
            <a:off x="1000125" y="1643063"/>
            <a:ext cx="7215188"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1143000" y="642938"/>
            <a:ext cx="7215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a:t>Explain the trend of boiling temperature of the Noble gases given below.</a:t>
            </a:r>
          </a:p>
        </p:txBody>
      </p:sp>
      <p:sp>
        <p:nvSpPr>
          <p:cNvPr id="4" name="Rectangle 3"/>
          <p:cNvSpPr>
            <a:spLocks noChangeArrowheads="1"/>
          </p:cNvSpPr>
          <p:nvPr/>
        </p:nvSpPr>
        <p:spPr bwMode="auto">
          <a:xfrm>
            <a:off x="285750" y="4714875"/>
            <a:ext cx="8858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a:solidFill>
                  <a:srgbClr val="FFFF00"/>
                </a:solidFill>
              </a:rPr>
              <a:t>As you go down the group, Boiling point increases.</a:t>
            </a:r>
          </a:p>
          <a:p>
            <a:pPr eaLnBrk="1" hangingPunct="1"/>
            <a:r>
              <a:rPr lang="en-US" altLang="en-US" sz="2000">
                <a:solidFill>
                  <a:srgbClr val="FFFF00"/>
                </a:solidFill>
              </a:rPr>
              <a:t>Because the atomic radii increases down a group and the london forces between the atoms increases.</a:t>
            </a:r>
          </a:p>
          <a:p>
            <a:pPr eaLnBrk="1" hangingPunct="1"/>
            <a:r>
              <a:rPr lang="en-US" altLang="en-US" sz="2000">
                <a:solidFill>
                  <a:srgbClr val="FFFF00"/>
                </a:solidFill>
              </a:rPr>
              <a:t>Hence, the boiling point increases.</a:t>
            </a:r>
          </a:p>
          <a:p>
            <a:pPr eaLnBrk="1" hangingPunct="1"/>
            <a:endParaRPr lang="en-US" altLang="en-US">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slide(fromBottom)">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52400" y="152400"/>
            <a:ext cx="8686800" cy="609600"/>
          </a:xfrm>
          <a:prstGeom prst="rect">
            <a:avLst/>
          </a:prstGeom>
          <a:noFill/>
          <a:ln w="9525">
            <a:noFill/>
            <a:miter lim="800000"/>
            <a:headEnd/>
            <a:tailEnd/>
          </a:ln>
          <a:effectLst/>
        </p:spPr>
        <p:txBody>
          <a:bodyPr lIns="92075" tIns="46038" rIns="92075" bIns="46038" anchor="ctr"/>
          <a:lstStyle/>
          <a:p>
            <a:pPr eaLnBrk="0" hangingPunct="0">
              <a:defRPr/>
            </a:pPr>
            <a:r>
              <a:rPr lang="en-US" sz="4000" b="1" i="1">
                <a:solidFill>
                  <a:schemeClr val="bg1"/>
                </a:solidFill>
                <a:effectLst>
                  <a:outerShdw blurRad="38100" dist="38100" dir="2700000" algn="tl">
                    <a:srgbClr val="000000"/>
                  </a:outerShdw>
                </a:effectLst>
                <a:latin typeface="Times New Roman" pitchFamily="18" charset="0"/>
              </a:rPr>
              <a:t>Intermolecular Forces</a:t>
            </a:r>
            <a:endParaRPr lang="en-US" sz="2400">
              <a:solidFill>
                <a:schemeClr val="bg1"/>
              </a:solidFill>
              <a:latin typeface="Times New Roman" pitchFamily="18" charset="0"/>
            </a:endParaRPr>
          </a:p>
        </p:txBody>
      </p:sp>
      <p:sp>
        <p:nvSpPr>
          <p:cNvPr id="93187" name="Rectangle 3"/>
          <p:cNvSpPr>
            <a:spLocks noChangeArrowheads="1"/>
          </p:cNvSpPr>
          <p:nvPr/>
        </p:nvSpPr>
        <p:spPr bwMode="auto">
          <a:xfrm>
            <a:off x="214313" y="1643063"/>
            <a:ext cx="8643937" cy="3286125"/>
          </a:xfrm>
          <a:prstGeom prst="rect">
            <a:avLst/>
          </a:prstGeom>
          <a:noFill/>
          <a:ln w="9525">
            <a:noFill/>
            <a:miter lim="800000"/>
            <a:headEnd/>
            <a:tailEnd/>
          </a:ln>
          <a:effectLst/>
        </p:spPr>
        <p:txBody>
          <a:bodyPr/>
          <a:lstStyle/>
          <a:p>
            <a:pPr marL="342900" indent="-342900">
              <a:spcBef>
                <a:spcPct val="20000"/>
              </a:spcBef>
              <a:buFontTx/>
              <a:buChar char="•"/>
              <a:defRPr/>
            </a:pPr>
            <a:r>
              <a:rPr lang="en-US" sz="2800" dirty="0">
                <a:latin typeface="+mj-lt"/>
              </a:rPr>
              <a:t>The greater the surface area available for contact, the greater the London forces.</a:t>
            </a:r>
          </a:p>
          <a:p>
            <a:pPr marL="342900" indent="-342900">
              <a:spcBef>
                <a:spcPct val="20000"/>
              </a:spcBef>
              <a:buFontTx/>
              <a:buChar char="•"/>
              <a:defRPr/>
            </a:pPr>
            <a:r>
              <a:rPr lang="en-US" sz="2800" dirty="0">
                <a:latin typeface="+mj-lt"/>
              </a:rPr>
              <a:t>Hexane has larger surface area. So it has greater London forces than Ethane. </a:t>
            </a:r>
          </a:p>
          <a:p>
            <a:pPr marL="342900" indent="-342900">
              <a:spcBef>
                <a:spcPct val="20000"/>
              </a:spcBef>
              <a:buFontTx/>
              <a:buChar char="•"/>
              <a:defRPr/>
            </a:pPr>
            <a:r>
              <a:rPr lang="en-US" sz="2800" dirty="0">
                <a:latin typeface="+mj-lt"/>
              </a:rPr>
              <a:t>Due to stronger forces, molecules of Hexane are closer together and exist as liquid at room temperature while Ethane exists as a gas.</a:t>
            </a:r>
          </a:p>
          <a:p>
            <a:pPr marL="342900" indent="-342900">
              <a:spcBef>
                <a:spcPct val="20000"/>
              </a:spcBef>
              <a:buFontTx/>
              <a:buChar char="•"/>
              <a:defRPr/>
            </a:pPr>
            <a:endParaRPr lang="en-US" sz="2800" dirty="0">
              <a:latin typeface="+mj-lt"/>
            </a:endParaRPr>
          </a:p>
          <a:p>
            <a:pPr marL="342900" indent="-342900">
              <a:spcBef>
                <a:spcPct val="20000"/>
              </a:spcBef>
              <a:buFontTx/>
              <a:buChar char="•"/>
              <a:defRPr/>
            </a:pPr>
            <a:endParaRPr lang="en-US" sz="2800" dirty="0">
              <a:latin typeface="+mj-lt"/>
            </a:endParaRPr>
          </a:p>
          <a:p>
            <a:pPr marL="342900" indent="-342900">
              <a:spcBef>
                <a:spcPct val="20000"/>
              </a:spcBef>
              <a:defRPr/>
            </a:pPr>
            <a:endParaRPr lang="en-US" sz="2800" dirty="0">
              <a:latin typeface="+mj-lt"/>
            </a:endParaRPr>
          </a:p>
        </p:txBody>
      </p:sp>
      <p:sp>
        <p:nvSpPr>
          <p:cNvPr id="18436" name="TextBox 4"/>
          <p:cNvSpPr txBox="1">
            <a:spLocks noChangeArrowheads="1"/>
          </p:cNvSpPr>
          <p:nvPr/>
        </p:nvSpPr>
        <p:spPr bwMode="auto">
          <a:xfrm>
            <a:off x="642938" y="428625"/>
            <a:ext cx="80724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800">
                <a:solidFill>
                  <a:srgbClr val="FFFF00"/>
                </a:solidFill>
              </a:rPr>
              <a:t>Explain why Ethane is a gas at room temperature while Hexane is a liquid.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box(in)">
                                      <p:cBhvr>
                                        <p:cTn id="7"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W719_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313" y="1285875"/>
            <a:ext cx="47498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7"/>
          <p:cNvSpPr txBox="1">
            <a:spLocks noChangeArrowheads="1"/>
          </p:cNvSpPr>
          <p:nvPr/>
        </p:nvSpPr>
        <p:spPr bwMode="auto">
          <a:xfrm>
            <a:off x="0" y="357188"/>
            <a:ext cx="9237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solidFill>
                  <a:srgbClr val="FFFF00"/>
                </a:solidFill>
              </a:rPr>
              <a:t>What type of forces exist between 2-methyl propane and acetone?</a:t>
            </a:r>
          </a:p>
          <a:p>
            <a:pPr eaLnBrk="1" hangingPunct="1"/>
            <a:r>
              <a:rPr lang="en-US" altLang="en-US" sz="2400">
                <a:solidFill>
                  <a:srgbClr val="FFFF00"/>
                </a:solidFill>
              </a:rPr>
              <a:t>What will be the effect on boiling point? </a:t>
            </a:r>
          </a:p>
          <a:p>
            <a:pPr eaLnBrk="1" hangingPunct="1"/>
            <a:r>
              <a:rPr lang="en-US" altLang="en-US" sz="2400"/>
              <a:t> </a:t>
            </a:r>
          </a:p>
        </p:txBody>
      </p:sp>
      <p:sp>
        <p:nvSpPr>
          <p:cNvPr id="19464" name="Text Box 8"/>
          <p:cNvSpPr txBox="1">
            <a:spLocks noChangeArrowheads="1"/>
          </p:cNvSpPr>
          <p:nvPr/>
        </p:nvSpPr>
        <p:spPr bwMode="auto">
          <a:xfrm>
            <a:off x="0" y="1143000"/>
            <a:ext cx="41433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t>Consider 2-methyl propane</a:t>
            </a:r>
          </a:p>
          <a:p>
            <a:pPr eaLnBrk="1" hangingPunct="1"/>
            <a:r>
              <a:rPr lang="en-US" altLang="en-US" sz="2400"/>
              <a:t>(left) and acetone (right) </a:t>
            </a:r>
          </a:p>
          <a:p>
            <a:pPr eaLnBrk="1" hangingPunct="1"/>
            <a:r>
              <a:rPr lang="en-US" altLang="en-US" sz="2400"/>
              <a:t>Both compounds are about</a:t>
            </a:r>
          </a:p>
          <a:p>
            <a:pPr eaLnBrk="1" hangingPunct="1"/>
            <a:r>
              <a:rPr lang="en-US" altLang="en-US" sz="2400"/>
              <a:t>Equal in size and shape therby,</a:t>
            </a:r>
          </a:p>
          <a:p>
            <a:pPr eaLnBrk="1" hangingPunct="1"/>
            <a:r>
              <a:rPr lang="en-US" altLang="en-US" sz="2400"/>
              <a:t>but Acetone contains an</a:t>
            </a:r>
          </a:p>
          <a:p>
            <a:pPr eaLnBrk="1" hangingPunct="1"/>
            <a:r>
              <a:rPr lang="en-US" altLang="en-US" sz="2400"/>
              <a:t>Oxygen (red) and causes the</a:t>
            </a:r>
          </a:p>
          <a:p>
            <a:pPr eaLnBrk="1" hangingPunct="1"/>
            <a:r>
              <a:rPr lang="en-US" altLang="en-US" sz="2400"/>
              <a:t>Molecule to have a dipole </a:t>
            </a:r>
          </a:p>
          <a:p>
            <a:pPr eaLnBrk="1" hangingPunct="1"/>
            <a:r>
              <a:rPr lang="en-US" altLang="en-US" sz="2400"/>
              <a:t>Moment allowing it to have</a:t>
            </a:r>
          </a:p>
          <a:p>
            <a:pPr eaLnBrk="1" hangingPunct="1"/>
            <a:r>
              <a:rPr lang="en-US" altLang="en-US" sz="2400"/>
              <a:t>Dipole forces and thus a </a:t>
            </a:r>
          </a:p>
          <a:p>
            <a:pPr eaLnBrk="1" hangingPunct="1"/>
            <a:r>
              <a:rPr lang="en-US" altLang="en-US" sz="2400" b="1">
                <a:solidFill>
                  <a:srgbClr val="FFFF00"/>
                </a:solidFill>
              </a:rPr>
              <a:t>Higher boiling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ox(in)">
                                      <p:cBhvr>
                                        <p:cTn id="7" dur="5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slide(fromBottom)">
                                      <p:cBhvr>
                                        <p:cTn id="12"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ltLang="en-US" sz="4000" b="1" smtClean="0">
                <a:solidFill>
                  <a:srgbClr val="66FFFF"/>
                </a:solidFill>
              </a:rPr>
              <a:t>3. Hydrogen bonds</a:t>
            </a:r>
          </a:p>
        </p:txBody>
      </p:sp>
      <p:sp>
        <p:nvSpPr>
          <p:cNvPr id="7175" name="Text Box 7"/>
          <p:cNvSpPr txBox="1">
            <a:spLocks noChangeArrowheads="1"/>
          </p:cNvSpPr>
          <p:nvPr/>
        </p:nvSpPr>
        <p:spPr bwMode="auto">
          <a:xfrm>
            <a:off x="571500" y="1857375"/>
            <a:ext cx="834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a:t>A special case of permanent dipole-dipole interactions</a:t>
            </a:r>
            <a:endParaRPr lang="en-GB" altLang="en-US" sz="2400">
              <a:solidFill>
                <a:srgbClr val="FF3300"/>
              </a:solidFill>
              <a:sym typeface="Wingdings" pitchFamily="2" charset="2"/>
            </a:endParaRPr>
          </a:p>
        </p:txBody>
      </p:sp>
      <p:sp>
        <p:nvSpPr>
          <p:cNvPr id="7185" name="Text Box 17"/>
          <p:cNvSpPr txBox="1">
            <a:spLocks noChangeArrowheads="1"/>
          </p:cNvSpPr>
          <p:nvPr/>
        </p:nvSpPr>
        <p:spPr bwMode="auto">
          <a:xfrm>
            <a:off x="642938" y="2643188"/>
            <a:ext cx="799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400"/>
              <a:t>They are stronger than van der Waals forces.</a:t>
            </a:r>
          </a:p>
        </p:txBody>
      </p:sp>
      <p:sp>
        <p:nvSpPr>
          <p:cNvPr id="7191" name="Rectangle 23"/>
          <p:cNvSpPr>
            <a:spLocks noChangeArrowheads="1"/>
          </p:cNvSpPr>
          <p:nvPr/>
        </p:nvSpPr>
        <p:spPr bwMode="auto">
          <a:xfrm>
            <a:off x="285750" y="3286125"/>
            <a:ext cx="8135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a:t>	</a:t>
            </a:r>
            <a:r>
              <a:rPr lang="en-GB" altLang="en-US" sz="2400"/>
              <a:t>Molecules with hydrogen bonds have higher boiling points than molecules that don’t.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85" grpId="0"/>
      <p:bldP spid="71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99CC"/>
          </a:solidFill>
        </p:spPr>
        <p:txBody>
          <a:bodyPr/>
          <a:lstStyle/>
          <a:p>
            <a:pPr eaLnBrk="1" hangingPunct="1"/>
            <a:r>
              <a:rPr lang="en-GB" altLang="en-US" b="1" smtClean="0">
                <a:solidFill>
                  <a:schemeClr val="bg1"/>
                </a:solidFill>
              </a:rPr>
              <a:t>BIG picture</a:t>
            </a:r>
          </a:p>
        </p:txBody>
      </p:sp>
      <p:sp>
        <p:nvSpPr>
          <p:cNvPr id="4099" name="Rectangle 3"/>
          <p:cNvSpPr>
            <a:spLocks noGrp="1" noChangeArrowheads="1"/>
          </p:cNvSpPr>
          <p:nvPr>
            <p:ph type="body" idx="1"/>
          </p:nvPr>
        </p:nvSpPr>
        <p:spPr>
          <a:solidFill>
            <a:schemeClr val="hlink"/>
          </a:solidFill>
        </p:spPr>
        <p:txBody>
          <a:bodyPr/>
          <a:lstStyle/>
          <a:p>
            <a:pPr eaLnBrk="1" hangingPunct="1">
              <a:lnSpc>
                <a:spcPct val="80000"/>
              </a:lnSpc>
            </a:pPr>
            <a:r>
              <a:rPr lang="en-GB" altLang="en-US" sz="2400" b="1" smtClean="0">
                <a:solidFill>
                  <a:schemeClr val="bg1"/>
                </a:solidFill>
              </a:rPr>
              <a:t>What skills will you be developing this lesson?</a:t>
            </a:r>
          </a:p>
          <a:p>
            <a:pPr eaLnBrk="1" hangingPunct="1">
              <a:lnSpc>
                <a:spcPct val="80000"/>
              </a:lnSpc>
            </a:pPr>
            <a:endParaRPr lang="en-GB" altLang="en-US" sz="2400" b="1" smtClean="0">
              <a:solidFill>
                <a:schemeClr val="bg1"/>
              </a:solidFill>
            </a:endParaRPr>
          </a:p>
          <a:p>
            <a:pPr eaLnBrk="1" hangingPunct="1">
              <a:lnSpc>
                <a:spcPct val="80000"/>
              </a:lnSpc>
            </a:pPr>
            <a:r>
              <a:rPr lang="en-GB" altLang="en-US" sz="2000" b="1" smtClean="0">
                <a:solidFill>
                  <a:schemeClr val="bg1"/>
                </a:solidFill>
              </a:rPr>
              <a:t>ICT</a:t>
            </a:r>
          </a:p>
          <a:p>
            <a:pPr eaLnBrk="1" hangingPunct="1">
              <a:lnSpc>
                <a:spcPct val="80000"/>
              </a:lnSpc>
            </a:pPr>
            <a:r>
              <a:rPr lang="en-GB" altLang="en-US" sz="2000" b="1" smtClean="0">
                <a:solidFill>
                  <a:schemeClr val="bg1"/>
                </a:solidFill>
              </a:rPr>
              <a:t>Numeracy</a:t>
            </a:r>
          </a:p>
          <a:p>
            <a:pPr eaLnBrk="1" hangingPunct="1">
              <a:lnSpc>
                <a:spcPct val="80000"/>
              </a:lnSpc>
            </a:pPr>
            <a:r>
              <a:rPr lang="en-GB" altLang="en-US" sz="2000" b="1" smtClean="0">
                <a:solidFill>
                  <a:schemeClr val="bg1"/>
                </a:solidFill>
              </a:rPr>
              <a:t>Literacy</a:t>
            </a:r>
          </a:p>
          <a:p>
            <a:pPr eaLnBrk="1" hangingPunct="1">
              <a:lnSpc>
                <a:spcPct val="80000"/>
              </a:lnSpc>
            </a:pPr>
            <a:r>
              <a:rPr lang="en-GB" altLang="en-US" sz="2000" b="1" smtClean="0">
                <a:solidFill>
                  <a:schemeClr val="bg1"/>
                </a:solidFill>
              </a:rPr>
              <a:t>Team work</a:t>
            </a:r>
          </a:p>
          <a:p>
            <a:pPr eaLnBrk="1" hangingPunct="1">
              <a:lnSpc>
                <a:spcPct val="80000"/>
              </a:lnSpc>
            </a:pPr>
            <a:r>
              <a:rPr lang="en-GB" altLang="en-US" sz="2000" b="1" smtClean="0">
                <a:solidFill>
                  <a:schemeClr val="bg1"/>
                </a:solidFill>
              </a:rPr>
              <a:t>Self management</a:t>
            </a:r>
          </a:p>
          <a:p>
            <a:pPr eaLnBrk="1" hangingPunct="1">
              <a:lnSpc>
                <a:spcPct val="80000"/>
              </a:lnSpc>
            </a:pPr>
            <a:r>
              <a:rPr lang="en-GB" altLang="en-US" sz="2000" b="1" smtClean="0">
                <a:solidFill>
                  <a:schemeClr val="bg1"/>
                </a:solidFill>
              </a:rPr>
              <a:t>Creative thinking</a:t>
            </a:r>
          </a:p>
          <a:p>
            <a:pPr eaLnBrk="1" hangingPunct="1">
              <a:lnSpc>
                <a:spcPct val="80000"/>
              </a:lnSpc>
            </a:pPr>
            <a:r>
              <a:rPr lang="en-GB" altLang="en-US" sz="2000" b="1" smtClean="0">
                <a:solidFill>
                  <a:schemeClr val="bg1"/>
                </a:solidFill>
              </a:rPr>
              <a:t>Independent enquiry </a:t>
            </a:r>
          </a:p>
          <a:p>
            <a:pPr eaLnBrk="1" hangingPunct="1">
              <a:lnSpc>
                <a:spcPct val="80000"/>
              </a:lnSpc>
            </a:pPr>
            <a:r>
              <a:rPr lang="en-GB" altLang="en-US" sz="2000" b="1" smtClean="0">
                <a:solidFill>
                  <a:schemeClr val="bg1"/>
                </a:solidFill>
              </a:rPr>
              <a:t>Participation</a:t>
            </a:r>
          </a:p>
          <a:p>
            <a:pPr eaLnBrk="1" hangingPunct="1">
              <a:lnSpc>
                <a:spcPct val="80000"/>
              </a:lnSpc>
            </a:pPr>
            <a:r>
              <a:rPr lang="en-GB" altLang="en-US" sz="2000" b="1" smtClean="0">
                <a:solidFill>
                  <a:schemeClr val="bg1"/>
                </a:solidFill>
              </a:rPr>
              <a:t>Reflection</a:t>
            </a:r>
          </a:p>
          <a:p>
            <a:pPr eaLnBrk="1" hangingPunct="1">
              <a:lnSpc>
                <a:spcPct val="80000"/>
              </a:lnSpc>
            </a:pPr>
            <a:endParaRPr lang="en-GB" altLang="en-US" sz="2000" b="1" smtClean="0">
              <a:solidFill>
                <a:schemeClr val="bg1"/>
              </a:solidFill>
            </a:endParaRPr>
          </a:p>
          <a:p>
            <a:pPr eaLnBrk="1" hangingPunct="1">
              <a:lnSpc>
                <a:spcPct val="80000"/>
              </a:lnSpc>
            </a:pPr>
            <a:r>
              <a:rPr lang="en-GB" altLang="en-US" sz="2400" b="1" smtClean="0">
                <a:solidFill>
                  <a:schemeClr val="bg1"/>
                </a:solidFill>
              </a:rPr>
              <a:t>How is this lesson relevant to every day life? (WRL/CIT)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sz="4000" b="1" smtClean="0">
                <a:solidFill>
                  <a:srgbClr val="66FFFF"/>
                </a:solidFill>
              </a:rPr>
              <a:t>Hydrogen bonds</a:t>
            </a:r>
          </a:p>
        </p:txBody>
      </p:sp>
      <p:sp>
        <p:nvSpPr>
          <p:cNvPr id="21507" name="Text Box 3"/>
          <p:cNvSpPr txBox="1">
            <a:spLocks noChangeArrowheads="1"/>
          </p:cNvSpPr>
          <p:nvPr/>
        </p:nvSpPr>
        <p:spPr bwMode="auto">
          <a:xfrm>
            <a:off x="598488" y="144145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400"/>
              <a:t>What do you need?</a:t>
            </a:r>
          </a:p>
        </p:txBody>
      </p:sp>
      <p:sp>
        <p:nvSpPr>
          <p:cNvPr id="168964" name="Text Box 4"/>
          <p:cNvSpPr txBox="1">
            <a:spLocks noChangeArrowheads="1"/>
          </p:cNvSpPr>
          <p:nvPr/>
        </p:nvSpPr>
        <p:spPr bwMode="auto">
          <a:xfrm>
            <a:off x="585788" y="2420938"/>
            <a:ext cx="8201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a:t>A hydrogen atom covalently bonded to an electronegative atom … N, O or F.</a:t>
            </a:r>
            <a:endParaRPr lang="en-GB" altLang="en-US" sz="2400">
              <a:solidFill>
                <a:srgbClr val="FF3300"/>
              </a:solidFill>
              <a:sym typeface="Wingdings" pitchFamily="2" charset="2"/>
            </a:endParaRPr>
          </a:p>
        </p:txBody>
      </p:sp>
      <p:sp>
        <p:nvSpPr>
          <p:cNvPr id="168965" name="Text Box 5"/>
          <p:cNvSpPr txBox="1">
            <a:spLocks noChangeArrowheads="1"/>
          </p:cNvSpPr>
          <p:nvPr/>
        </p:nvSpPr>
        <p:spPr bwMode="auto">
          <a:xfrm>
            <a:off x="642938" y="4500563"/>
            <a:ext cx="7994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400"/>
              <a:t>If only one of these conditions is met, you don’t get hydrogen bonding.</a:t>
            </a:r>
          </a:p>
        </p:txBody>
      </p:sp>
      <p:sp>
        <p:nvSpPr>
          <p:cNvPr id="168966" name="Text Box 6"/>
          <p:cNvSpPr txBox="1">
            <a:spLocks noChangeArrowheads="1"/>
          </p:cNvSpPr>
          <p:nvPr/>
        </p:nvSpPr>
        <p:spPr bwMode="auto">
          <a:xfrm>
            <a:off x="585788" y="3490913"/>
            <a:ext cx="69389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a:t>A lone pair of electrons on the electronegative atom.</a:t>
            </a:r>
            <a:endParaRPr lang="en-GB" altLang="en-US" sz="2400">
              <a:solidFill>
                <a:srgbClr val="FF3300"/>
              </a:solidFill>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p:bldP spid="168965" grpId="0"/>
      <p:bldP spid="1689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en-US" sz="4000" b="1" smtClean="0">
                <a:solidFill>
                  <a:srgbClr val="66FFFF"/>
                </a:solidFill>
              </a:rPr>
              <a:t>Hydrogen bonds</a:t>
            </a:r>
          </a:p>
        </p:txBody>
      </p:sp>
      <p:sp>
        <p:nvSpPr>
          <p:cNvPr id="171013" name="Text Box 5"/>
          <p:cNvSpPr txBox="1">
            <a:spLocks noChangeArrowheads="1"/>
          </p:cNvSpPr>
          <p:nvPr/>
        </p:nvSpPr>
        <p:spPr bwMode="auto">
          <a:xfrm>
            <a:off x="609600" y="4868863"/>
            <a:ext cx="7994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400"/>
              <a:t>This does not have any hydrogen bonds.  Carbon is not very electronegative, and it has no lone pairs of electrons in methane.</a:t>
            </a:r>
          </a:p>
        </p:txBody>
      </p:sp>
      <p:pic>
        <p:nvPicPr>
          <p:cNvPr id="171022" name="Picture 14" descr="atom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0" y="1196975"/>
            <a:ext cx="3567113" cy="3733800"/>
          </a:xfrm>
          <a:noFill/>
        </p:spPr>
      </p:pic>
      <p:sp>
        <p:nvSpPr>
          <p:cNvPr id="22533" name="Text Box 16"/>
          <p:cNvSpPr txBox="1">
            <a:spLocks noChangeArrowheads="1"/>
          </p:cNvSpPr>
          <p:nvPr/>
        </p:nvSpPr>
        <p:spPr bwMode="auto">
          <a:xfrm>
            <a:off x="585788" y="2492375"/>
            <a:ext cx="6938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a:t>methane, CH</a:t>
            </a:r>
            <a:r>
              <a:rPr lang="en-GB" altLang="en-US" sz="2400" baseline="-25000"/>
              <a:t>4</a:t>
            </a:r>
            <a:r>
              <a:rPr lang="en-GB" altLang="en-US" sz="2400"/>
              <a:t> …</a:t>
            </a:r>
            <a:endParaRPr lang="en-GB" altLang="en-US" sz="2400">
              <a:solidFill>
                <a:srgbClr val="FF3300"/>
              </a:solidFill>
              <a:sym typeface="Wingdings" pitchFamily="2" charset="2"/>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39149" t="43353" r="39148" b="34549"/>
          <a:stretch>
            <a:fillRect/>
          </a:stretch>
        </p:blipFill>
        <p:spPr bwMode="auto">
          <a:xfrm>
            <a:off x="2500313" y="2143125"/>
            <a:ext cx="505142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1022"/>
                                        </p:tgtEl>
                                        <p:attrNameLst>
                                          <p:attrName>style.visibility</p:attrName>
                                        </p:attrNameLst>
                                      </p:cBhvr>
                                      <p:to>
                                        <p:strVal val="visible"/>
                                      </p:to>
                                    </p:set>
                                    <p:animEffect transition="in" filter="box(in)">
                                      <p:cBhvr>
                                        <p:cTn id="7" dur="500"/>
                                        <p:tgtEl>
                                          <p:spTgt spid="1710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101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defRPr/>
            </a:pPr>
            <a:r>
              <a:rPr lang="en-GB" sz="4000" b="1" dirty="0" smtClean="0">
                <a:solidFill>
                  <a:srgbClr val="66FFFF"/>
                </a:solidFill>
              </a:rPr>
              <a:t>Hydrogen bonds</a:t>
            </a:r>
            <a:endParaRPr lang="en-GB" sz="4000" dirty="0">
              <a:effectLst>
                <a:outerShdw blurRad="38100" dist="38100" dir="2700000" algn="tl">
                  <a:srgbClr val="FFFFFF"/>
                </a:outerShdw>
              </a:effectLst>
              <a:latin typeface="Comic Sans MS" pitchFamily="66" charset="0"/>
            </a:endParaRPr>
          </a:p>
        </p:txBody>
      </p:sp>
      <p:sp>
        <p:nvSpPr>
          <p:cNvPr id="173060" name="Text Box 4"/>
          <p:cNvSpPr txBox="1">
            <a:spLocks noChangeArrowheads="1"/>
          </p:cNvSpPr>
          <p:nvPr/>
        </p:nvSpPr>
        <p:spPr bwMode="auto">
          <a:xfrm>
            <a:off x="609600" y="4724400"/>
            <a:ext cx="79946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400"/>
              <a:t>This </a:t>
            </a:r>
            <a:r>
              <a:rPr lang="en-GB" altLang="en-US" sz="2400" u="sng"/>
              <a:t>does</a:t>
            </a:r>
            <a:r>
              <a:rPr lang="en-GB" altLang="en-US" sz="2400"/>
              <a:t> have hydrogen bonds.</a:t>
            </a:r>
          </a:p>
          <a:p>
            <a:pPr eaLnBrk="1" hangingPunct="1">
              <a:spcBef>
                <a:spcPct val="50000"/>
              </a:spcBef>
            </a:pPr>
            <a:r>
              <a:rPr lang="en-GB" altLang="en-US" sz="2400"/>
              <a:t>Nitrogen is very electronegative, and it has one lone pair of electrons in ammonia.</a:t>
            </a:r>
          </a:p>
        </p:txBody>
      </p:sp>
      <p:sp>
        <p:nvSpPr>
          <p:cNvPr id="23556" name="Text Box 6"/>
          <p:cNvSpPr txBox="1">
            <a:spLocks noChangeArrowheads="1"/>
          </p:cNvSpPr>
          <p:nvPr/>
        </p:nvSpPr>
        <p:spPr bwMode="auto">
          <a:xfrm>
            <a:off x="585788" y="2492375"/>
            <a:ext cx="6938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a:t>Ammonia, NH</a:t>
            </a:r>
            <a:r>
              <a:rPr lang="en-GB" altLang="en-US" sz="2400" baseline="-25000"/>
              <a:t>3</a:t>
            </a:r>
            <a:r>
              <a:rPr lang="en-GB" altLang="en-US" sz="2400"/>
              <a:t> …</a:t>
            </a:r>
            <a:endParaRPr lang="en-GB" altLang="en-US" sz="2400">
              <a:solidFill>
                <a:srgbClr val="FF3300"/>
              </a:solidFill>
              <a:sym typeface="Wingdings" pitchFamily="2" charset="2"/>
            </a:endParaRPr>
          </a:p>
        </p:txBody>
      </p:sp>
      <p:pic>
        <p:nvPicPr>
          <p:cNvPr id="173067" name="Picture 11" descr="atom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59338" y="1773238"/>
            <a:ext cx="3573462" cy="3341687"/>
          </a:xfrm>
          <a:noFill/>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39149" t="65240" r="39148" b="15398"/>
          <a:stretch>
            <a:fillRect/>
          </a:stretch>
        </p:blipFill>
        <p:spPr bwMode="auto">
          <a:xfrm>
            <a:off x="3479800" y="1785938"/>
            <a:ext cx="49974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572375" y="3286125"/>
            <a:ext cx="28575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a:solidFill>
                  <a:schemeClr val="bg1"/>
                </a:solidFill>
              </a:rPr>
              <a:t>H</a:t>
            </a:r>
          </a:p>
        </p:txBody>
      </p:sp>
      <p:sp>
        <p:nvSpPr>
          <p:cNvPr id="9" name="TextBox 8"/>
          <p:cNvSpPr txBox="1">
            <a:spLocks noChangeArrowheads="1"/>
          </p:cNvSpPr>
          <p:nvPr/>
        </p:nvSpPr>
        <p:spPr bwMode="auto">
          <a:xfrm>
            <a:off x="4857750" y="4214813"/>
            <a:ext cx="28575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a:solidFill>
                  <a:schemeClr val="bg1"/>
                </a:solidFill>
              </a:rPr>
              <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3067"/>
                                        </p:tgtEl>
                                        <p:attrNameLst>
                                          <p:attrName>style.visibility</p:attrName>
                                        </p:attrNameLst>
                                      </p:cBhvr>
                                      <p:to>
                                        <p:strVal val="visible"/>
                                      </p:to>
                                    </p:set>
                                    <p:animEffect transition="in" filter="box(in)">
                                      <p:cBhvr>
                                        <p:cTn id="7" dur="500"/>
                                        <p:tgtEl>
                                          <p:spTgt spid="173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306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defRPr/>
            </a:pPr>
            <a:r>
              <a:rPr lang="en-GB" sz="4000" b="1" dirty="0" smtClean="0">
                <a:solidFill>
                  <a:srgbClr val="66FFFF"/>
                </a:solidFill>
              </a:rPr>
              <a:t>Hydrogen bonds</a:t>
            </a:r>
            <a:endParaRPr lang="en-GB" sz="4000" dirty="0">
              <a:effectLst>
                <a:outerShdw blurRad="38100" dist="38100" dir="2700000" algn="tl">
                  <a:srgbClr val="FFFFFF"/>
                </a:outerShdw>
              </a:effectLst>
              <a:latin typeface="Comic Sans MS" pitchFamily="66" charset="0"/>
            </a:endParaRPr>
          </a:p>
        </p:txBody>
      </p:sp>
      <p:sp>
        <p:nvSpPr>
          <p:cNvPr id="175108" name="Text Box 4"/>
          <p:cNvSpPr txBox="1">
            <a:spLocks noChangeArrowheads="1"/>
          </p:cNvSpPr>
          <p:nvPr/>
        </p:nvSpPr>
        <p:spPr bwMode="auto">
          <a:xfrm>
            <a:off x="609600" y="4724400"/>
            <a:ext cx="79946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400"/>
              <a:t>This has not one, but two hydrogen bonds.</a:t>
            </a:r>
          </a:p>
          <a:p>
            <a:pPr eaLnBrk="1" hangingPunct="1">
              <a:spcBef>
                <a:spcPct val="50000"/>
              </a:spcBef>
            </a:pPr>
            <a:r>
              <a:rPr lang="en-GB" altLang="en-US" sz="2400"/>
              <a:t>Oxygen is very electronegative, and it has two lone pairs of electrons in water.</a:t>
            </a:r>
          </a:p>
        </p:txBody>
      </p:sp>
      <p:sp>
        <p:nvSpPr>
          <p:cNvPr id="24580" name="Text Box 5"/>
          <p:cNvSpPr txBox="1">
            <a:spLocks noChangeArrowheads="1"/>
          </p:cNvSpPr>
          <p:nvPr/>
        </p:nvSpPr>
        <p:spPr bwMode="auto">
          <a:xfrm>
            <a:off x="585788" y="2492375"/>
            <a:ext cx="6938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a:t>Water, H</a:t>
            </a:r>
            <a:r>
              <a:rPr lang="en-GB" altLang="en-US" sz="2400" baseline="-25000"/>
              <a:t>2</a:t>
            </a:r>
            <a:r>
              <a:rPr lang="en-GB" altLang="en-US" sz="2400"/>
              <a:t>O …</a:t>
            </a:r>
            <a:endParaRPr lang="en-GB" altLang="en-US" sz="2400">
              <a:solidFill>
                <a:srgbClr val="FF3300"/>
              </a:solidFill>
              <a:sym typeface="Wingdings" pitchFamily="2" charset="2"/>
            </a:endParaRPr>
          </a:p>
        </p:txBody>
      </p:sp>
      <p:pic>
        <p:nvPicPr>
          <p:cNvPr id="175112" name="Picture 8" descr="atom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76825" y="1844675"/>
            <a:ext cx="3116263" cy="2627313"/>
          </a:xfrm>
          <a:noFill/>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39149" t="8839" r="39148" b="58015"/>
          <a:stretch>
            <a:fillRect/>
          </a:stretch>
        </p:blipFill>
        <p:spPr bwMode="auto">
          <a:xfrm>
            <a:off x="1928813" y="1500188"/>
            <a:ext cx="449103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5112"/>
                                        </p:tgtEl>
                                        <p:attrNameLst>
                                          <p:attrName>style.visibility</p:attrName>
                                        </p:attrNameLst>
                                      </p:cBhvr>
                                      <p:to>
                                        <p:strVal val="visible"/>
                                      </p:to>
                                    </p:set>
                                    <p:animEffect transition="in" filter="box(in)">
                                      <p:cBhvr>
                                        <p:cTn id="7" dur="500"/>
                                        <p:tgtEl>
                                          <p:spTgt spid="1751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510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0063" y="0"/>
            <a:ext cx="8229600" cy="1143000"/>
          </a:xfrm>
        </p:spPr>
        <p:txBody>
          <a:bodyPr/>
          <a:lstStyle/>
          <a:p>
            <a:r>
              <a:rPr lang="en-GB" altLang="en-US" b="1" smtClean="0">
                <a:solidFill>
                  <a:srgbClr val="66FFFF"/>
                </a:solidFill>
              </a:rPr>
              <a:t>The boiling point of hydrides</a:t>
            </a:r>
          </a:p>
        </p:txBody>
      </p:sp>
      <p:sp>
        <p:nvSpPr>
          <p:cNvPr id="25603" name="Rectangle 5"/>
          <p:cNvSpPr>
            <a:spLocks noGrp="1" noChangeArrowheads="1"/>
          </p:cNvSpPr>
          <p:nvPr>
            <p:ph type="body" idx="1"/>
          </p:nvPr>
        </p:nvSpPr>
        <p:spPr/>
        <p:txBody>
          <a:bodyPr/>
          <a:lstStyle/>
          <a:p>
            <a:endParaRPr lang="en-US" altLang="en-US" smtClean="0"/>
          </a:p>
        </p:txBody>
      </p:sp>
      <p:pic>
        <p:nvPicPr>
          <p:cNvPr id="25604" name="Picture 7" descr="boilpts_hydr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93788"/>
            <a:ext cx="8424862"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2143125" y="1143000"/>
            <a:ext cx="5643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b="1">
                <a:solidFill>
                  <a:srgbClr val="FF0000"/>
                </a:solidFill>
              </a:rPr>
              <a:t>Spot the trends shown in the graph</a:t>
            </a:r>
          </a:p>
        </p:txBody>
      </p:sp>
      <p:sp>
        <p:nvSpPr>
          <p:cNvPr id="25606" name="TextBox 5"/>
          <p:cNvSpPr txBox="1">
            <a:spLocks noChangeArrowheads="1"/>
          </p:cNvSpPr>
          <p:nvPr/>
        </p:nvSpPr>
        <p:spPr bwMode="auto">
          <a:xfrm>
            <a:off x="1643063" y="2714625"/>
            <a:ext cx="1071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b="1">
                <a:solidFill>
                  <a:srgbClr val="FF0000"/>
                </a:solidFill>
              </a:rPr>
              <a:t>Group 7</a:t>
            </a:r>
          </a:p>
        </p:txBody>
      </p:sp>
      <p:sp>
        <p:nvSpPr>
          <p:cNvPr id="25607" name="TextBox 6"/>
          <p:cNvSpPr txBox="1">
            <a:spLocks noChangeArrowheads="1"/>
          </p:cNvSpPr>
          <p:nvPr/>
        </p:nvSpPr>
        <p:spPr bwMode="auto">
          <a:xfrm>
            <a:off x="1643063" y="1643063"/>
            <a:ext cx="107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b="1">
                <a:solidFill>
                  <a:srgbClr val="FF0000"/>
                </a:solidFill>
              </a:rPr>
              <a:t>Group 6</a:t>
            </a:r>
          </a:p>
        </p:txBody>
      </p:sp>
      <p:sp>
        <p:nvSpPr>
          <p:cNvPr id="25608" name="TextBox 7"/>
          <p:cNvSpPr txBox="1">
            <a:spLocks noChangeArrowheads="1"/>
          </p:cNvSpPr>
          <p:nvPr/>
        </p:nvSpPr>
        <p:spPr bwMode="auto">
          <a:xfrm>
            <a:off x="1357313" y="3571875"/>
            <a:ext cx="1071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b="1">
                <a:solidFill>
                  <a:srgbClr val="FF0000"/>
                </a:solidFill>
              </a:rPr>
              <a:t>Group 5</a:t>
            </a:r>
          </a:p>
        </p:txBody>
      </p:sp>
      <p:sp>
        <p:nvSpPr>
          <p:cNvPr id="25609" name="TextBox 8"/>
          <p:cNvSpPr txBox="1">
            <a:spLocks noChangeArrowheads="1"/>
          </p:cNvSpPr>
          <p:nvPr/>
        </p:nvSpPr>
        <p:spPr bwMode="auto">
          <a:xfrm>
            <a:off x="1428750" y="5286375"/>
            <a:ext cx="1071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b="1">
                <a:solidFill>
                  <a:srgbClr val="FF0000"/>
                </a:solidFill>
              </a:rPr>
              <a:t>Group 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57188" y="809625"/>
            <a:ext cx="8229600" cy="6048375"/>
          </a:xfrm>
        </p:spPr>
        <p:txBody>
          <a:bodyPr/>
          <a:lstStyle/>
          <a:p>
            <a:r>
              <a:rPr lang="en-GB" altLang="en-US" sz="2800" smtClean="0"/>
              <a:t>The common feature of these molecules are: </a:t>
            </a:r>
          </a:p>
          <a:p>
            <a:endParaRPr lang="en-GB" altLang="en-US" sz="2800" smtClean="0"/>
          </a:p>
          <a:p>
            <a:r>
              <a:rPr lang="en-GB" altLang="en-US" sz="2800" smtClean="0"/>
              <a:t> They contain small atomic number atoms which are strongly electronegative, </a:t>
            </a:r>
          </a:p>
          <a:p>
            <a:r>
              <a:rPr lang="en-GB" altLang="en-US" sz="2800" smtClean="0"/>
              <a:t>Which have lone pairs, </a:t>
            </a:r>
          </a:p>
          <a:p>
            <a:r>
              <a:rPr lang="en-GB" altLang="en-US" sz="2800" smtClean="0"/>
              <a:t>Which are bonded to hydrogen atoms. </a:t>
            </a:r>
          </a:p>
          <a:p>
            <a:endParaRPr lang="en-GB" altLang="en-US" sz="2800" smtClean="0"/>
          </a:p>
          <a:p>
            <a:r>
              <a:rPr lang="en-GB" altLang="en-US" sz="2800" smtClean="0"/>
              <a:t>Molecules without these features do not have unexpectedly high boiling points.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500063" y="1571625"/>
            <a:ext cx="8229600" cy="3786188"/>
          </a:xfrm>
        </p:spPr>
        <p:txBody>
          <a:bodyPr/>
          <a:lstStyle/>
          <a:p>
            <a:r>
              <a:rPr lang="en-GB" altLang="en-US" sz="2400" smtClean="0"/>
              <a:t>We can deduce from these observations that the hydrogen atoms in each molecule are unusually strongly attracted to the lone pair electrons on the strongly electronegative atoms with the same properties in other molecules. </a:t>
            </a:r>
          </a:p>
          <a:p>
            <a:endParaRPr lang="en-GB" altLang="en-US" sz="2400" smtClean="0"/>
          </a:p>
          <a:p>
            <a:r>
              <a:rPr lang="en-GB" altLang="en-US" sz="2400" smtClean="0"/>
              <a:t>It is clear from our boiling point data that hydrogen bonding interactions are much stronger than dipole-dipole attractions. </a:t>
            </a:r>
            <a:br>
              <a:rPr lang="en-GB" altLang="en-US" sz="2400" smtClean="0"/>
            </a:br>
            <a:endParaRPr lang="en-GB" altLang="en-US" sz="2400" smtClean="0"/>
          </a:p>
          <a:p>
            <a:endParaRPr lang="en-GB"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smtClean="0">
                <a:solidFill>
                  <a:srgbClr val="66FFFF"/>
                </a:solidFill>
              </a:rPr>
              <a:t>Standard Enthalpy of vaporisation?</a:t>
            </a:r>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823" t="23676" r="13188" b="24237"/>
          <a:stretch>
            <a:fillRect/>
          </a:stretch>
        </p:blipFill>
        <p:spPr>
          <a:xfrm>
            <a:off x="1357313" y="3214688"/>
            <a:ext cx="6169025" cy="2714625"/>
          </a:xfrm>
          <a:noFill/>
        </p:spPr>
      </p:pic>
      <p:sp>
        <p:nvSpPr>
          <p:cNvPr id="5" name="TextBox 4"/>
          <p:cNvSpPr txBox="1">
            <a:spLocks noChangeArrowheads="1"/>
          </p:cNvSpPr>
          <p:nvPr/>
        </p:nvSpPr>
        <p:spPr bwMode="auto">
          <a:xfrm>
            <a:off x="0" y="16430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a:t>It is the enthalpy change when one mole of a liquid changes into one mole of a gas at the boiling point under standard conditions. </a:t>
            </a:r>
          </a:p>
        </p:txBody>
      </p:sp>
      <p:sp>
        <p:nvSpPr>
          <p:cNvPr id="6" name="TextBox 5"/>
          <p:cNvSpPr txBox="1">
            <a:spLocks noChangeArrowheads="1"/>
          </p:cNvSpPr>
          <p:nvPr/>
        </p:nvSpPr>
        <p:spPr bwMode="auto">
          <a:xfrm>
            <a:off x="142875" y="2643188"/>
            <a:ext cx="9001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a:solidFill>
                  <a:srgbClr val="FFFF00"/>
                </a:solidFill>
              </a:rPr>
              <a:t>Explain the trend of molar enthalpies of Vaporisation given below.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smtClean="0"/>
          </a:p>
        </p:txBody>
      </p:sp>
      <p:pic>
        <p:nvPicPr>
          <p:cNvPr id="296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216" t="10417" r="34216" b="13818"/>
          <a:stretch>
            <a:fillRect/>
          </a:stretch>
        </p:blipFill>
        <p:spPr>
          <a:xfrm>
            <a:off x="2643188" y="785813"/>
            <a:ext cx="3786187" cy="5680075"/>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071688" y="0"/>
            <a:ext cx="5076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4000" b="1">
                <a:latin typeface="Tahoma" pitchFamily="34" charset="0"/>
              </a:rPr>
              <a:t>Hydrogen Bonding</a:t>
            </a:r>
            <a:endParaRPr lang="en-US" altLang="en-US" sz="4000" b="1">
              <a:latin typeface="Tahoma" pitchFamily="34" charset="0"/>
            </a:endParaRPr>
          </a:p>
        </p:txBody>
      </p:sp>
      <p:sp>
        <p:nvSpPr>
          <p:cNvPr id="30723" name="Text Box 3"/>
          <p:cNvSpPr txBox="1">
            <a:spLocks noChangeArrowheads="1"/>
          </p:cNvSpPr>
          <p:nvPr/>
        </p:nvSpPr>
        <p:spPr bwMode="auto">
          <a:xfrm>
            <a:off x="0" y="928688"/>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000">
                <a:solidFill>
                  <a:srgbClr val="FFFF00"/>
                </a:solidFill>
                <a:latin typeface="Tahoma" pitchFamily="34" charset="0"/>
              </a:rPr>
              <a:t>Hydrogen bonding in water results in some unusual properties;</a:t>
            </a:r>
            <a:endParaRPr lang="en-US" altLang="en-US" sz="3000">
              <a:solidFill>
                <a:srgbClr val="FFFF00"/>
              </a:solidFill>
              <a:latin typeface="Tahoma" pitchFamily="34" charset="0"/>
            </a:endParaRPr>
          </a:p>
        </p:txBody>
      </p:sp>
      <p:sp>
        <p:nvSpPr>
          <p:cNvPr id="30724" name="Text Box 4"/>
          <p:cNvSpPr txBox="1">
            <a:spLocks noChangeArrowheads="1"/>
          </p:cNvSpPr>
          <p:nvPr/>
        </p:nvSpPr>
        <p:spPr bwMode="auto">
          <a:xfrm>
            <a:off x="214313" y="2214563"/>
            <a:ext cx="9144000"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400">
                <a:solidFill>
                  <a:srgbClr val="660066"/>
                </a:solidFill>
                <a:latin typeface="Tahoma" pitchFamily="34" charset="0"/>
              </a:rPr>
              <a:t> </a:t>
            </a:r>
            <a:r>
              <a:rPr lang="en-GB" altLang="en-US" sz="2400">
                <a:solidFill>
                  <a:schemeClr val="tx2"/>
                </a:solidFill>
                <a:latin typeface="Tahoma" pitchFamily="34" charset="0"/>
              </a:rPr>
              <a:t>Higher than expected boiling point</a:t>
            </a:r>
          </a:p>
          <a:p>
            <a:pPr eaLnBrk="1" hangingPunct="1">
              <a:spcBef>
                <a:spcPct val="50000"/>
              </a:spcBef>
            </a:pPr>
            <a:r>
              <a:rPr lang="en-GB" altLang="en-US" sz="2400">
                <a:solidFill>
                  <a:schemeClr val="tx2"/>
                </a:solidFill>
                <a:latin typeface="Tahoma" pitchFamily="34" charset="0"/>
              </a:rPr>
              <a:t> High specific heat capacity (absorbs a lot of heat energy with 			only a small change in temperature)</a:t>
            </a:r>
          </a:p>
          <a:p>
            <a:pPr eaLnBrk="1" hangingPunct="1">
              <a:spcBef>
                <a:spcPct val="50000"/>
              </a:spcBef>
            </a:pPr>
            <a:r>
              <a:rPr lang="en-GB" altLang="en-US" sz="2400">
                <a:solidFill>
                  <a:schemeClr val="tx2"/>
                </a:solidFill>
              </a:rPr>
              <a:t>Specific heat capacity</a:t>
            </a:r>
            <a:r>
              <a:rPr lang="en-US" altLang="en-US" sz="2400"/>
              <a:t> is the measure of the heat energy required to increase the temperature of an object by a certain temperature interval. </a:t>
            </a:r>
            <a:r>
              <a:rPr lang="en-GB" altLang="en-US" sz="2400">
                <a:solidFill>
                  <a:srgbClr val="660066"/>
                </a:solidFill>
                <a:latin typeface="Tahoma" pitchFamily="34" charset="0"/>
              </a:rPr>
              <a:t> </a:t>
            </a:r>
          </a:p>
          <a:p>
            <a:pPr eaLnBrk="1" hangingPunct="1">
              <a:spcBef>
                <a:spcPct val="50000"/>
              </a:spcBef>
            </a:pPr>
            <a:r>
              <a:rPr lang="en-GB" altLang="en-US" sz="3000">
                <a:solidFill>
                  <a:srgbClr val="FFFF00"/>
                </a:solidFill>
                <a:latin typeface="Tahoma" pitchFamily="34" charset="0"/>
              </a:rPr>
              <a:t>Ice is less dense than water</a:t>
            </a:r>
            <a:endParaRPr lang="en-US" altLang="en-US" sz="3000">
              <a:solidFill>
                <a:srgbClr val="FFFF00"/>
              </a:solidFill>
              <a:latin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66FFFF"/>
          </a:solidFill>
        </p:spPr>
        <p:txBody>
          <a:bodyPr/>
          <a:lstStyle/>
          <a:p>
            <a:pPr eaLnBrk="1" hangingPunct="1"/>
            <a:r>
              <a:rPr lang="en-GB" altLang="en-US" smtClean="0">
                <a:solidFill>
                  <a:schemeClr val="bg1"/>
                </a:solidFill>
              </a:rPr>
              <a:t>Molecular forces (Task 1)</a:t>
            </a:r>
          </a:p>
        </p:txBody>
      </p:sp>
      <p:sp>
        <p:nvSpPr>
          <p:cNvPr id="5123" name="Rectangle 3"/>
          <p:cNvSpPr>
            <a:spLocks noGrp="1" noChangeArrowheads="1"/>
          </p:cNvSpPr>
          <p:nvPr>
            <p:ph type="body" idx="1"/>
          </p:nvPr>
        </p:nvSpPr>
        <p:spPr>
          <a:ln>
            <a:solidFill>
              <a:srgbClr val="66FFFF"/>
            </a:solidFill>
            <a:miter lim="800000"/>
            <a:headEnd/>
            <a:tailEnd/>
          </a:ln>
        </p:spPr>
        <p:txBody>
          <a:bodyPr/>
          <a:lstStyle/>
          <a:p>
            <a:endParaRPr lang="en-GB" altLang="en-US" smtClean="0"/>
          </a:p>
          <a:p>
            <a:pPr>
              <a:buFontTx/>
              <a:buNone/>
            </a:pPr>
            <a:r>
              <a:rPr lang="en-GB" altLang="en-US" smtClean="0"/>
              <a:t>	</a:t>
            </a:r>
          </a:p>
          <a:p>
            <a:pPr eaLnBrk="1" hangingPunct="1"/>
            <a:endParaRPr lang="en-US" altLang="en-US" b="1" smtClean="0"/>
          </a:p>
        </p:txBody>
      </p:sp>
      <p:pic>
        <p:nvPicPr>
          <p:cNvPr id="5124" name="Picture 5" descr="http://tbn1.google.com/images?q=tbn:pNTB5bxSaxuzeM:http://upload.wikimedia.org/wikipedia/en/6/65/Bart_Simps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286125"/>
            <a:ext cx="1889125"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2928938" y="1928813"/>
            <a:ext cx="3500437" cy="2143125"/>
          </a:xfrm>
          <a:prstGeom prst="wedgeRoundRectCallout">
            <a:avLst>
              <a:gd name="adj1" fmla="val -70318"/>
              <a:gd name="adj2" fmla="val 54421"/>
              <a:gd name="adj3" fmla="val 16667"/>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bg1"/>
                </a:solidFill>
              </a:rPr>
              <a:t>What is the difference between intermolecular and </a:t>
            </a:r>
            <a:r>
              <a:rPr lang="en-GB" sz="2400" dirty="0" err="1">
                <a:solidFill>
                  <a:schemeClr val="bg1"/>
                </a:solidFill>
              </a:rPr>
              <a:t>intramolecular</a:t>
            </a:r>
            <a:r>
              <a:rPr lang="en-GB" sz="2400" dirty="0">
                <a:solidFill>
                  <a:schemeClr val="bg1"/>
                </a:solidFill>
              </a:rPr>
              <a:t>?</a:t>
            </a:r>
          </a:p>
          <a:p>
            <a:pPr algn="ctr">
              <a:defRPr/>
            </a:pPr>
            <a:r>
              <a:rPr lang="en-GB" sz="2400" dirty="0">
                <a:solidFill>
                  <a:schemeClr val="bg1"/>
                </a:solidFill>
              </a:rPr>
              <a:t>(with respect to location and strength).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ce[1]"/>
          <p:cNvPicPr>
            <a:picLocks noChangeAspect="1" noChangeArrowheads="1"/>
          </p:cNvPicPr>
          <p:nvPr/>
        </p:nvPicPr>
        <p:blipFill>
          <a:blip r:embed="rId3">
            <a:extLst>
              <a:ext uri="{28A0092B-C50C-407E-A947-70E740481C1C}">
                <a14:useLocalDpi xmlns:a14="http://schemas.microsoft.com/office/drawing/2010/main" val="0"/>
              </a:ext>
            </a:extLst>
          </a:blip>
          <a:srcRect l="34636" t="28722" r="10632" b="29349"/>
          <a:stretch>
            <a:fillRect/>
          </a:stretch>
        </p:blipFill>
        <p:spPr bwMode="auto">
          <a:xfrm>
            <a:off x="0" y="785813"/>
            <a:ext cx="9144000"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Line 3"/>
          <p:cNvSpPr>
            <a:spLocks noChangeShapeType="1"/>
          </p:cNvSpPr>
          <p:nvPr/>
        </p:nvSpPr>
        <p:spPr bwMode="auto">
          <a:xfrm>
            <a:off x="4572000" y="0"/>
            <a:ext cx="0" cy="68580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3540" name="Text Box 4"/>
          <p:cNvSpPr txBox="1">
            <a:spLocks noChangeArrowheads="1"/>
          </p:cNvSpPr>
          <p:nvPr/>
        </p:nvSpPr>
        <p:spPr bwMode="auto">
          <a:xfrm>
            <a:off x="288925" y="260350"/>
            <a:ext cx="3384550" cy="106680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a:solidFill>
                  <a:srgbClr val="FFFF00"/>
                </a:solidFill>
                <a:latin typeface="Tahoma" pitchFamily="34" charset="0"/>
              </a:rPr>
              <a:t>This section of water is frozen</a:t>
            </a:r>
            <a:endParaRPr lang="en-US" altLang="en-US" sz="3200" b="1">
              <a:solidFill>
                <a:srgbClr val="FFFF00"/>
              </a:solidFill>
              <a:latin typeface="Tahoma" pitchFamily="34" charset="0"/>
            </a:endParaRPr>
          </a:p>
        </p:txBody>
      </p:sp>
      <p:sp>
        <p:nvSpPr>
          <p:cNvPr id="193541" name="Text Box 5"/>
          <p:cNvSpPr txBox="1">
            <a:spLocks noChangeArrowheads="1"/>
          </p:cNvSpPr>
          <p:nvPr/>
        </p:nvSpPr>
        <p:spPr bwMode="auto">
          <a:xfrm>
            <a:off x="5508625" y="260350"/>
            <a:ext cx="3384550" cy="106680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a:solidFill>
                  <a:srgbClr val="00FF00"/>
                </a:solidFill>
                <a:latin typeface="Tahoma" pitchFamily="34" charset="0"/>
              </a:rPr>
              <a:t>This section of water is liquid</a:t>
            </a:r>
            <a:endParaRPr lang="en-US" altLang="en-US" sz="3200" b="1">
              <a:solidFill>
                <a:srgbClr val="00FF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3539"/>
                                        </p:tgtEl>
                                        <p:attrNameLst>
                                          <p:attrName>style.visibility</p:attrName>
                                        </p:attrNameLst>
                                      </p:cBhvr>
                                      <p:to>
                                        <p:strVal val="visible"/>
                                      </p:to>
                                    </p:set>
                                    <p:anim calcmode="lin" valueType="num">
                                      <p:cBhvr additive="base">
                                        <p:cTn id="7" dur="500" fill="hold"/>
                                        <p:tgtEl>
                                          <p:spTgt spid="193539"/>
                                        </p:tgtEl>
                                        <p:attrNameLst>
                                          <p:attrName>ppt_x</p:attrName>
                                        </p:attrNameLst>
                                      </p:cBhvr>
                                      <p:tavLst>
                                        <p:tav tm="0">
                                          <p:val>
                                            <p:strVal val="#ppt_x"/>
                                          </p:val>
                                        </p:tav>
                                        <p:tav tm="100000">
                                          <p:val>
                                            <p:strVal val="#ppt_x"/>
                                          </p:val>
                                        </p:tav>
                                      </p:tavLst>
                                    </p:anim>
                                    <p:anim calcmode="lin" valueType="num">
                                      <p:cBhvr additive="base">
                                        <p:cTn id="8" dur="500" fill="hold"/>
                                        <p:tgtEl>
                                          <p:spTgt spid="1935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3540"/>
                                        </p:tgtEl>
                                        <p:attrNameLst>
                                          <p:attrName>style.visibility</p:attrName>
                                        </p:attrNameLst>
                                      </p:cBhvr>
                                      <p:to>
                                        <p:strVal val="visible"/>
                                      </p:to>
                                    </p:set>
                                    <p:anim calcmode="lin" valueType="num">
                                      <p:cBhvr additive="base">
                                        <p:cTn id="13" dur="500" fill="hold"/>
                                        <p:tgtEl>
                                          <p:spTgt spid="193540"/>
                                        </p:tgtEl>
                                        <p:attrNameLst>
                                          <p:attrName>ppt_x</p:attrName>
                                        </p:attrNameLst>
                                      </p:cBhvr>
                                      <p:tavLst>
                                        <p:tav tm="0">
                                          <p:val>
                                            <p:strVal val="0-#ppt_w/2"/>
                                          </p:val>
                                        </p:tav>
                                        <p:tav tm="100000">
                                          <p:val>
                                            <p:strVal val="#ppt_x"/>
                                          </p:val>
                                        </p:tav>
                                      </p:tavLst>
                                    </p:anim>
                                    <p:anim calcmode="lin" valueType="num">
                                      <p:cBhvr additive="base">
                                        <p:cTn id="14" dur="500" fill="hold"/>
                                        <p:tgtEl>
                                          <p:spTgt spid="19354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93541"/>
                                        </p:tgtEl>
                                        <p:attrNameLst>
                                          <p:attrName>style.visibility</p:attrName>
                                        </p:attrNameLst>
                                      </p:cBhvr>
                                      <p:to>
                                        <p:strVal val="visible"/>
                                      </p:to>
                                    </p:set>
                                    <p:anim calcmode="lin" valueType="num">
                                      <p:cBhvr additive="base">
                                        <p:cTn id="17" dur="500" fill="hold"/>
                                        <p:tgtEl>
                                          <p:spTgt spid="193541"/>
                                        </p:tgtEl>
                                        <p:attrNameLst>
                                          <p:attrName>ppt_x</p:attrName>
                                        </p:attrNameLst>
                                      </p:cBhvr>
                                      <p:tavLst>
                                        <p:tav tm="0">
                                          <p:val>
                                            <p:strVal val="1+#ppt_w/2"/>
                                          </p:val>
                                        </p:tav>
                                        <p:tav tm="100000">
                                          <p:val>
                                            <p:strVal val="#ppt_x"/>
                                          </p:val>
                                        </p:tav>
                                      </p:tavLst>
                                    </p:anim>
                                    <p:anim calcmode="lin" valueType="num">
                                      <p:cBhvr additive="base">
                                        <p:cTn id="18" dur="500" fill="hold"/>
                                        <p:tgtEl>
                                          <p:spTgt spid="1935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animBg="1"/>
      <p:bldP spid="193540" grpId="0" animBg="1"/>
      <p:bldP spid="1935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ce2[1]"/>
          <p:cNvPicPr>
            <a:picLocks noChangeAspect="1" noChangeArrowheads="1"/>
          </p:cNvPicPr>
          <p:nvPr/>
        </p:nvPicPr>
        <p:blipFill>
          <a:blip r:embed="rId3">
            <a:extLst>
              <a:ext uri="{28A0092B-C50C-407E-A947-70E740481C1C}">
                <a14:useLocalDpi xmlns:a14="http://schemas.microsoft.com/office/drawing/2010/main" val="0"/>
              </a:ext>
            </a:extLst>
          </a:blip>
          <a:srcRect b="4716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Text Box 3"/>
          <p:cNvSpPr txBox="1">
            <a:spLocks noChangeArrowheads="1"/>
          </p:cNvSpPr>
          <p:nvPr/>
        </p:nvSpPr>
        <p:spPr bwMode="auto">
          <a:xfrm>
            <a:off x="0" y="0"/>
            <a:ext cx="9144000" cy="119062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600">
                <a:solidFill>
                  <a:srgbClr val="FFFF00"/>
                </a:solidFill>
                <a:latin typeface="Tahoma" pitchFamily="34" charset="0"/>
              </a:rPr>
              <a:t>The ice structure has large empty spaces which gives it a lower density than water.</a:t>
            </a:r>
            <a:endParaRPr lang="en-US" altLang="en-US" sz="3600">
              <a:solidFill>
                <a:srgbClr val="FFFF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animEffect transition="in" filter="fade">
                                      <p:cBhvr>
                                        <p:cTn id="7" dur="800" decel="100000"/>
                                        <p:tgtEl>
                                          <p:spTgt spid="195587"/>
                                        </p:tgtEl>
                                      </p:cBhvr>
                                    </p:animEffect>
                                    <p:anim calcmode="lin" valueType="num">
                                      <p:cBhvr>
                                        <p:cTn id="8" dur="800" decel="100000" fill="hold"/>
                                        <p:tgtEl>
                                          <p:spTgt spid="195587"/>
                                        </p:tgtEl>
                                        <p:attrNameLst>
                                          <p:attrName>style.rotation</p:attrName>
                                        </p:attrNameLst>
                                      </p:cBhvr>
                                      <p:tavLst>
                                        <p:tav tm="0">
                                          <p:val>
                                            <p:fltVal val="-90"/>
                                          </p:val>
                                        </p:tav>
                                        <p:tav tm="100000">
                                          <p:val>
                                            <p:fltVal val="0"/>
                                          </p:val>
                                        </p:tav>
                                      </p:tavLst>
                                    </p:anim>
                                    <p:anim calcmode="lin" valueType="num">
                                      <p:cBhvr>
                                        <p:cTn id="9" dur="800" decel="100000" fill="hold"/>
                                        <p:tgtEl>
                                          <p:spTgt spid="195587"/>
                                        </p:tgtEl>
                                        <p:attrNameLst>
                                          <p:attrName>ppt_x</p:attrName>
                                        </p:attrNameLst>
                                      </p:cBhvr>
                                      <p:tavLst>
                                        <p:tav tm="0">
                                          <p:val>
                                            <p:strVal val="#ppt_x+0.4"/>
                                          </p:val>
                                        </p:tav>
                                        <p:tav tm="100000">
                                          <p:val>
                                            <p:strVal val="#ppt_x-0.05"/>
                                          </p:val>
                                        </p:tav>
                                      </p:tavLst>
                                    </p:anim>
                                    <p:anim calcmode="lin" valueType="num">
                                      <p:cBhvr>
                                        <p:cTn id="10" dur="800" decel="100000" fill="hold"/>
                                        <p:tgtEl>
                                          <p:spTgt spid="19558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558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558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4000" b="1" smtClean="0"/>
              <a:t>Intermolecular Hydrogen Bonds in Proteins</a:t>
            </a:r>
          </a:p>
        </p:txBody>
      </p:sp>
      <p:sp>
        <p:nvSpPr>
          <p:cNvPr id="33795" name="Rectangle 3"/>
          <p:cNvSpPr>
            <a:spLocks noGrp="1" noChangeArrowheads="1"/>
          </p:cNvSpPr>
          <p:nvPr>
            <p:ph type="body" idx="1"/>
          </p:nvPr>
        </p:nvSpPr>
        <p:spPr/>
        <p:txBody>
          <a:bodyPr/>
          <a:lstStyle/>
          <a:p>
            <a:pPr>
              <a:lnSpc>
                <a:spcPct val="80000"/>
              </a:lnSpc>
            </a:pPr>
            <a:endParaRPr lang="en-GB" altLang="en-US" sz="2400" b="1" smtClean="0"/>
          </a:p>
          <a:p>
            <a:pPr>
              <a:lnSpc>
                <a:spcPct val="80000"/>
              </a:lnSpc>
            </a:pPr>
            <a:endParaRPr lang="en-GB" altLang="en-US" sz="2400" b="1" smtClean="0"/>
          </a:p>
          <a:p>
            <a:pPr>
              <a:lnSpc>
                <a:spcPct val="80000"/>
              </a:lnSpc>
            </a:pPr>
            <a:endParaRPr lang="en-US" altLang="en-US" sz="2400" b="1" smtClean="0"/>
          </a:p>
          <a:p>
            <a:pPr>
              <a:lnSpc>
                <a:spcPct val="80000"/>
              </a:lnSpc>
            </a:pPr>
            <a:endParaRPr lang="en-US" altLang="en-US" sz="2400" b="1" smtClean="0"/>
          </a:p>
          <a:p>
            <a:pPr>
              <a:lnSpc>
                <a:spcPct val="80000"/>
              </a:lnSpc>
            </a:pPr>
            <a:endParaRPr lang="en-US" altLang="en-US" sz="2400" b="1" smtClean="0"/>
          </a:p>
          <a:p>
            <a:pPr>
              <a:lnSpc>
                <a:spcPct val="80000"/>
              </a:lnSpc>
            </a:pPr>
            <a:endParaRPr lang="en-US" altLang="en-US" sz="2400" b="1" smtClean="0"/>
          </a:p>
          <a:p>
            <a:pPr>
              <a:lnSpc>
                <a:spcPct val="80000"/>
              </a:lnSpc>
            </a:pPr>
            <a:endParaRPr lang="en-US" altLang="en-US" sz="2400" b="1" smtClean="0"/>
          </a:p>
          <a:p>
            <a:pPr>
              <a:lnSpc>
                <a:spcPct val="80000"/>
              </a:lnSpc>
            </a:pPr>
            <a:endParaRPr lang="en-US" altLang="en-US" sz="2400" b="1" smtClean="0"/>
          </a:p>
          <a:p>
            <a:pPr>
              <a:lnSpc>
                <a:spcPct val="80000"/>
              </a:lnSpc>
            </a:pPr>
            <a:endParaRPr lang="en-US" altLang="en-US" sz="2400" b="1" smtClean="0"/>
          </a:p>
          <a:p>
            <a:pPr>
              <a:lnSpc>
                <a:spcPct val="80000"/>
              </a:lnSpc>
            </a:pPr>
            <a:r>
              <a:rPr lang="en-US" altLang="en-US" sz="2400" b="1" smtClean="0"/>
              <a:t>Intermolecular hydrogen bonds gives proteins their secondary shape, forcing the protein molecules into particular orientations, like a folded sheet …</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95440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7"/>
          <p:cNvSpPr>
            <a:spLocks noGrp="1"/>
          </p:cNvSpPr>
          <p:nvPr>
            <p:ph type="title"/>
          </p:nvPr>
        </p:nvSpPr>
        <p:spPr>
          <a:xfrm>
            <a:off x="500063" y="0"/>
            <a:ext cx="8229600" cy="928688"/>
          </a:xfrm>
        </p:spPr>
        <p:txBody>
          <a:bodyPr/>
          <a:lstStyle/>
          <a:p>
            <a:r>
              <a:rPr lang="en-GB" altLang="en-US" smtClean="0">
                <a:solidFill>
                  <a:srgbClr val="66FFFF"/>
                </a:solidFill>
              </a:rPr>
              <a:t>Question</a:t>
            </a:r>
          </a:p>
        </p:txBody>
      </p:sp>
      <p:sp>
        <p:nvSpPr>
          <p:cNvPr id="34819" name="Content Placeholder 8"/>
          <p:cNvSpPr>
            <a:spLocks noGrp="1"/>
          </p:cNvSpPr>
          <p:nvPr>
            <p:ph idx="1"/>
          </p:nvPr>
        </p:nvSpPr>
        <p:spPr>
          <a:xfrm>
            <a:off x="428625" y="1000125"/>
            <a:ext cx="8229600" cy="4525963"/>
          </a:xfrm>
        </p:spPr>
        <p:txBody>
          <a:bodyPr/>
          <a:lstStyle/>
          <a:p>
            <a:r>
              <a:rPr lang="en-GB" altLang="en-US" smtClean="0"/>
              <a:t>Predict if Ethanol or Methoxymethane will have a higher boiling point than the other.</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l="15234" t="22501" r="14453" b="16562"/>
          <a:stretch>
            <a:fillRect/>
          </a:stretch>
        </p:blipFill>
        <p:spPr bwMode="auto">
          <a:xfrm>
            <a:off x="857250" y="2143125"/>
            <a:ext cx="76485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500"/>
                                        <p:tgtEl>
                                          <p:spTgt spid="35844"/>
                                        </p:tgtEl>
                                      </p:cBhvr>
                                    </p:animEffect>
                                    <p:anim calcmode="lin" valueType="num">
                                      <p:cBhvr>
                                        <p:cTn id="8" dur="500" fill="hold"/>
                                        <p:tgtEl>
                                          <p:spTgt spid="35844"/>
                                        </p:tgtEl>
                                        <p:attrNameLst>
                                          <p:attrName>style.rotation</p:attrName>
                                        </p:attrNameLst>
                                      </p:cBhvr>
                                      <p:tavLst>
                                        <p:tav tm="0">
                                          <p:val>
                                            <p:fltVal val="720"/>
                                          </p:val>
                                        </p:tav>
                                        <p:tav tm="100000">
                                          <p:val>
                                            <p:fltVal val="0"/>
                                          </p:val>
                                        </p:tav>
                                      </p:tavLst>
                                    </p:anim>
                                    <p:anim calcmode="lin" valueType="num">
                                      <p:cBhvr>
                                        <p:cTn id="9" dur="500" fill="hold"/>
                                        <p:tgtEl>
                                          <p:spTgt spid="35844"/>
                                        </p:tgtEl>
                                        <p:attrNameLst>
                                          <p:attrName>ppt_h</p:attrName>
                                        </p:attrNameLst>
                                      </p:cBhvr>
                                      <p:tavLst>
                                        <p:tav tm="0">
                                          <p:val>
                                            <p:fltVal val="0"/>
                                          </p:val>
                                        </p:tav>
                                        <p:tav tm="100000">
                                          <p:val>
                                            <p:strVal val="#ppt_h"/>
                                          </p:val>
                                        </p:tav>
                                      </p:tavLst>
                                    </p:anim>
                                    <p:anim calcmode="lin" valueType="num">
                                      <p:cBhvr>
                                        <p:cTn id="10" dur="500" fill="hold"/>
                                        <p:tgtEl>
                                          <p:spTgt spid="358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b="1" smtClean="0">
                <a:solidFill>
                  <a:srgbClr val="66FFFF"/>
                </a:solidFill>
              </a:rPr>
              <a:t>Questions</a:t>
            </a:r>
          </a:p>
        </p:txBody>
      </p:sp>
      <p:pic>
        <p:nvPicPr>
          <p:cNvPr id="358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554" t="11365" r="13499" b="15398"/>
          <a:stretch>
            <a:fillRect/>
          </a:stretch>
        </p:blipFill>
        <p:spPr>
          <a:xfrm>
            <a:off x="642938" y="1643063"/>
            <a:ext cx="7926387" cy="471487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smtClean="0">
                <a:solidFill>
                  <a:srgbClr val="66FFFF"/>
                </a:solidFill>
              </a:rPr>
              <a:t>Answers</a:t>
            </a:r>
          </a:p>
        </p:txBody>
      </p:sp>
      <p:pic>
        <p:nvPicPr>
          <p:cNvPr id="368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526" t="34093" r="5608" b="28024"/>
          <a:stretch>
            <a:fillRect/>
          </a:stretch>
        </p:blipFill>
        <p:spPr>
          <a:xfrm>
            <a:off x="500063" y="1714500"/>
            <a:ext cx="8286750" cy="2428875"/>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rgbClr val="66FFFF"/>
          </a:solidFill>
        </p:spPr>
        <p:txBody>
          <a:bodyPr/>
          <a:lstStyle/>
          <a:p>
            <a:pPr eaLnBrk="1" hangingPunct="1"/>
            <a:r>
              <a:rPr lang="en-GB" altLang="en-US" smtClean="0">
                <a:solidFill>
                  <a:schemeClr val="bg1"/>
                </a:solidFill>
              </a:rPr>
              <a:t>Task 1: Review</a:t>
            </a:r>
          </a:p>
        </p:txBody>
      </p:sp>
      <p:graphicFrame>
        <p:nvGraphicFramePr>
          <p:cNvPr id="7200" name="Group 32"/>
          <p:cNvGraphicFramePr>
            <a:graphicFrameLocks noGrp="1"/>
          </p:cNvGraphicFramePr>
          <p:nvPr>
            <p:ph idx="1"/>
          </p:nvPr>
        </p:nvGraphicFramePr>
        <p:xfrm>
          <a:off x="468313" y="3141663"/>
          <a:ext cx="8229600" cy="199072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pitchFamily="34" charset="0"/>
                        </a:rPr>
                        <a:t>Lesson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pitchFamily="34"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pitchFamily="34"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pitchFamily="34" charset="0"/>
                        </a:rPr>
                        <a:t>Task 1: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66FFFF"/>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66FFFF"/>
                          </a:solidFill>
                          <a:effectLst/>
                          <a:latin typeface="Arial" pitchFamily="34"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pitchFamily="34"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pitchFamily="34"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pitchFamily="34"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pitchFamily="34" charset="0"/>
                        </a:rPr>
                        <a:t>How can I improve on task 1?</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37905" name="Text Box 30"/>
          <p:cNvSpPr txBox="1">
            <a:spLocks noChangeArrowheads="1"/>
          </p:cNvSpPr>
          <p:nvPr/>
        </p:nvSpPr>
        <p:spPr bwMode="auto">
          <a:xfrm>
            <a:off x="468313" y="1700213"/>
            <a:ext cx="8207375" cy="9461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a:solidFill>
                  <a:schemeClr val="bg1"/>
                </a:solidFill>
              </a:rPr>
              <a:t>Go back to your lesson outcome grid and fill out the ‘How I did’ and the ‘Targets’ column.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00063" y="0"/>
            <a:ext cx="8229600" cy="714375"/>
          </a:xfrm>
          <a:solidFill>
            <a:srgbClr val="E69D0A"/>
          </a:solidFill>
        </p:spPr>
        <p:txBody>
          <a:bodyPr/>
          <a:lstStyle/>
          <a:p>
            <a:pPr eaLnBrk="1" hangingPunct="1"/>
            <a:r>
              <a:rPr lang="en-GB" altLang="en-US" smtClean="0">
                <a:solidFill>
                  <a:schemeClr val="bg1"/>
                </a:solidFill>
              </a:rPr>
              <a:t>Trends in alkanes (Task 2)</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57779" t="9375" r="29102" b="12811"/>
          <a:stretch>
            <a:fillRect/>
          </a:stretch>
        </p:blipFill>
        <p:spPr bwMode="auto">
          <a:xfrm>
            <a:off x="5500688" y="642938"/>
            <a:ext cx="167640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l="28711" t="9375" r="43413" b="12811"/>
          <a:stretch>
            <a:fillRect/>
          </a:stretch>
        </p:blipFill>
        <p:spPr bwMode="auto">
          <a:xfrm>
            <a:off x="1928813" y="642938"/>
            <a:ext cx="356235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429500" y="857250"/>
            <a:ext cx="17145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800">
                <a:solidFill>
                  <a:srgbClr val="FFC000"/>
                </a:solidFill>
              </a:rPr>
              <a:t>Predict the trend of Melting point and boiling point in alkanes as the chain goes longer.</a:t>
            </a:r>
          </a:p>
        </p:txBody>
      </p:sp>
      <p:sp>
        <p:nvSpPr>
          <p:cNvPr id="7" name="TextBox 6"/>
          <p:cNvSpPr txBox="1">
            <a:spLocks noChangeArrowheads="1"/>
          </p:cNvSpPr>
          <p:nvPr/>
        </p:nvSpPr>
        <p:spPr bwMode="auto">
          <a:xfrm>
            <a:off x="285750" y="1214438"/>
            <a:ext cx="16430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800">
                <a:solidFill>
                  <a:srgbClr val="FFC000"/>
                </a:solidFill>
              </a:rPr>
              <a:t>What is the type of intermolecular force found in alkanes?</a:t>
            </a:r>
          </a:p>
        </p:txBody>
      </p:sp>
      <p:sp>
        <p:nvSpPr>
          <p:cNvPr id="8" name="TextBox 7"/>
          <p:cNvSpPr txBox="1">
            <a:spLocks noChangeArrowheads="1"/>
          </p:cNvSpPr>
          <p:nvPr/>
        </p:nvSpPr>
        <p:spPr bwMode="auto">
          <a:xfrm>
            <a:off x="0" y="4786313"/>
            <a:ext cx="1928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b="1">
                <a:solidFill>
                  <a:srgbClr val="00FF00"/>
                </a:solidFill>
              </a:rPr>
              <a:t>Instantaneous – induced dipole forces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lide(fromBottom)">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200" y="1214438"/>
            <a:ext cx="8229600" cy="4911725"/>
          </a:xfrm>
          <a:ln>
            <a:solidFill>
              <a:srgbClr val="E69D0A"/>
            </a:solidFill>
            <a:miter lim="800000"/>
            <a:headEnd/>
            <a:tailEnd/>
          </a:ln>
        </p:spPr>
        <p:txBody>
          <a:bodyPr/>
          <a:lstStyle/>
          <a:p>
            <a:pPr marL="342900" lvl="2" indent="-342900" eaLnBrk="1" hangingPunct="1">
              <a:buFontTx/>
              <a:buAutoNum type="arabicPeriod"/>
            </a:pPr>
            <a:endParaRPr lang="en-US" altLang="en-US" smtClean="0"/>
          </a:p>
        </p:txBody>
      </p:sp>
      <p:sp>
        <p:nvSpPr>
          <p:cNvPr id="6" name="Rectangle 2"/>
          <p:cNvSpPr txBox="1">
            <a:spLocks noChangeArrowheads="1"/>
          </p:cNvSpPr>
          <p:nvPr/>
        </p:nvSpPr>
        <p:spPr bwMode="auto">
          <a:xfrm>
            <a:off x="500063" y="0"/>
            <a:ext cx="8229600" cy="1071563"/>
          </a:xfrm>
          <a:prstGeom prst="rect">
            <a:avLst/>
          </a:prstGeom>
          <a:solidFill>
            <a:srgbClr val="E69D0A"/>
          </a:solidFill>
          <a:ln w="9525">
            <a:noFill/>
            <a:miter lim="800000"/>
            <a:headEnd/>
            <a:tailEnd/>
          </a:ln>
          <a:effectLst/>
        </p:spPr>
        <p:txBody>
          <a:bodyPr anchor="ctr"/>
          <a:lstStyle/>
          <a:p>
            <a:pPr algn="ctr">
              <a:defRPr/>
            </a:pPr>
            <a:r>
              <a:rPr lang="en-GB" sz="4400" kern="0" dirty="0">
                <a:solidFill>
                  <a:schemeClr val="bg1"/>
                </a:solidFill>
                <a:latin typeface="+mj-lt"/>
                <a:ea typeface="+mj-ea"/>
                <a:cs typeface="+mj-cs"/>
              </a:rPr>
              <a:t>Explain the pattern (Task 2)</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l="21094" t="9375" r="22070" b="20313"/>
          <a:stretch>
            <a:fillRect/>
          </a:stretch>
        </p:blipFill>
        <p:spPr bwMode="auto">
          <a:xfrm>
            <a:off x="1643063" y="1285875"/>
            <a:ext cx="6215062"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tLang="en-US" smtClean="0"/>
          </a:p>
        </p:txBody>
      </p:sp>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554" t="27780" r="11526" b="23289"/>
          <a:stretch>
            <a:fillRect/>
          </a:stretch>
        </p:blipFill>
        <p:spPr>
          <a:xfrm>
            <a:off x="214313" y="1714500"/>
            <a:ext cx="8664575" cy="3357563"/>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0" y="304800"/>
            <a:ext cx="8891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i="1">
                <a:solidFill>
                  <a:srgbClr val="FFFF00"/>
                </a:solidFill>
              </a:rPr>
              <a:t>Intermolecular </a:t>
            </a:r>
            <a:r>
              <a:rPr lang="en-US" altLang="en-US" sz="2400" b="1" i="1"/>
              <a:t>forces</a:t>
            </a:r>
            <a:r>
              <a:rPr lang="en-US" altLang="en-US" sz="2400"/>
              <a:t> are attractive forces </a:t>
            </a:r>
            <a:r>
              <a:rPr lang="en-US" altLang="en-US" sz="2400" b="1">
                <a:solidFill>
                  <a:srgbClr val="FFFF00"/>
                </a:solidFill>
              </a:rPr>
              <a:t>between</a:t>
            </a:r>
            <a:r>
              <a:rPr lang="en-US" altLang="en-US" sz="2400" b="1"/>
              <a:t> </a:t>
            </a:r>
            <a:r>
              <a:rPr lang="en-US" altLang="en-US" sz="2400"/>
              <a:t>molecules.</a:t>
            </a:r>
            <a:endParaRPr lang="en-US" altLang="en-US" sz="2400" b="1" i="1"/>
          </a:p>
        </p:txBody>
      </p:sp>
      <p:sp>
        <p:nvSpPr>
          <p:cNvPr id="35845" name="Text Box 5"/>
          <p:cNvSpPr txBox="1">
            <a:spLocks noChangeArrowheads="1"/>
          </p:cNvSpPr>
          <p:nvPr/>
        </p:nvSpPr>
        <p:spPr bwMode="auto">
          <a:xfrm>
            <a:off x="350838" y="990600"/>
            <a:ext cx="803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i="1">
                <a:solidFill>
                  <a:srgbClr val="FFFF00"/>
                </a:solidFill>
              </a:rPr>
              <a:t>Intramolecular</a:t>
            </a:r>
            <a:r>
              <a:rPr lang="en-US" altLang="en-US" sz="2400" b="1" i="1">
                <a:solidFill>
                  <a:schemeClr val="bg1"/>
                </a:solidFill>
              </a:rPr>
              <a:t> </a:t>
            </a:r>
            <a:r>
              <a:rPr lang="en-US" altLang="en-US" sz="2400" b="1" i="1"/>
              <a:t>forces</a:t>
            </a:r>
            <a:r>
              <a:rPr lang="en-US" altLang="en-US" sz="2400"/>
              <a:t> hold atoms together in a molecule.</a:t>
            </a:r>
            <a:endParaRPr lang="en-US" altLang="en-US" sz="2400" b="1" i="1"/>
          </a:p>
        </p:txBody>
      </p:sp>
      <p:sp>
        <p:nvSpPr>
          <p:cNvPr id="35846" name="Text Box 6"/>
          <p:cNvSpPr txBox="1">
            <a:spLocks noChangeArrowheads="1"/>
          </p:cNvSpPr>
          <p:nvPr/>
        </p:nvSpPr>
        <p:spPr bwMode="auto">
          <a:xfrm>
            <a:off x="304800" y="20574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u="sng">
                <a:solidFill>
                  <a:srgbClr val="FFFF00"/>
                </a:solidFill>
              </a:rPr>
              <a:t>Intermolecular vs Intramolecular</a:t>
            </a:r>
            <a:endParaRPr lang="en-US" altLang="en-US" sz="2400"/>
          </a:p>
          <a:p>
            <a:pPr eaLnBrk="1" hangingPunct="1">
              <a:spcBef>
                <a:spcPct val="50000"/>
              </a:spcBef>
              <a:buFontTx/>
              <a:buChar char="•"/>
            </a:pPr>
            <a:r>
              <a:rPr lang="en-US" altLang="en-US" sz="2400"/>
              <a:t>41 kJ to vaporize 1 mole of water (</a:t>
            </a:r>
            <a:r>
              <a:rPr lang="en-US" altLang="en-US" sz="2400" b="1"/>
              <a:t>inter</a:t>
            </a:r>
            <a:r>
              <a:rPr lang="en-US" altLang="en-US" sz="2400"/>
              <a:t>)</a:t>
            </a:r>
          </a:p>
          <a:p>
            <a:pPr eaLnBrk="1" hangingPunct="1">
              <a:spcBef>
                <a:spcPct val="50000"/>
              </a:spcBef>
              <a:buFontTx/>
              <a:buChar char="•"/>
            </a:pPr>
            <a:r>
              <a:rPr lang="en-US" altLang="en-US" sz="2400"/>
              <a:t>930 kJ to break all O-H bonds in 1 mole of water (</a:t>
            </a:r>
            <a:r>
              <a:rPr lang="en-US" altLang="en-US" sz="2400" b="1"/>
              <a:t>intra</a:t>
            </a:r>
            <a:r>
              <a:rPr lang="en-US" altLang="en-US" sz="2400"/>
              <a:t>)</a:t>
            </a:r>
          </a:p>
        </p:txBody>
      </p:sp>
      <p:grpSp>
        <p:nvGrpSpPr>
          <p:cNvPr id="2" name="Group 11"/>
          <p:cNvGrpSpPr>
            <a:grpSpLocks/>
          </p:cNvGrpSpPr>
          <p:nvPr/>
        </p:nvGrpSpPr>
        <p:grpSpPr bwMode="auto">
          <a:xfrm>
            <a:off x="357158" y="4643447"/>
            <a:ext cx="5001158" cy="1570038"/>
            <a:chOff x="192" y="2852"/>
            <a:chExt cx="3080" cy="989"/>
          </a:xfrm>
          <a:solidFill>
            <a:srgbClr val="66FFFF"/>
          </a:solidFill>
        </p:grpSpPr>
        <p:sp>
          <p:nvSpPr>
            <p:cNvPr id="35848" name="Text Box 8"/>
            <p:cNvSpPr txBox="1">
              <a:spLocks noChangeArrowheads="1"/>
            </p:cNvSpPr>
            <p:nvPr/>
          </p:nvSpPr>
          <p:spPr bwMode="auto">
            <a:xfrm>
              <a:off x="1204" y="2852"/>
              <a:ext cx="2068" cy="989"/>
            </a:xfrm>
            <a:prstGeom prst="rect">
              <a:avLst/>
            </a:prstGeom>
            <a:solidFill>
              <a:schemeClr val="bg1"/>
            </a:solidFill>
            <a:ln w="9525">
              <a:noFill/>
              <a:miter lim="800000"/>
              <a:headEnd/>
              <a:tailEnd/>
            </a:ln>
            <a:effectLst/>
          </p:spPr>
          <p:txBody>
            <a:bodyPr>
              <a:spAutoFit/>
            </a:bodyPr>
            <a:lstStyle/>
            <a:p>
              <a:pPr eaLnBrk="0" hangingPunct="0">
                <a:defRPr/>
              </a:pPr>
              <a:r>
                <a:rPr lang="en-US" sz="2400" dirty="0">
                  <a:solidFill>
                    <a:srgbClr val="FFFF00"/>
                  </a:solidFill>
                </a:rPr>
                <a:t>Generally, </a:t>
              </a:r>
              <a:r>
                <a:rPr lang="en-US" sz="2400" b="1" dirty="0">
                  <a:solidFill>
                    <a:srgbClr val="FFFF00"/>
                  </a:solidFill>
                </a:rPr>
                <a:t>inter</a:t>
              </a:r>
              <a:r>
                <a:rPr lang="en-US" sz="2400" dirty="0">
                  <a:solidFill>
                    <a:srgbClr val="FFFF00"/>
                  </a:solidFill>
                </a:rPr>
                <a:t>molecular forces are much weaker than </a:t>
              </a:r>
              <a:r>
                <a:rPr lang="en-US" sz="2400" b="1" dirty="0" err="1">
                  <a:solidFill>
                    <a:srgbClr val="FFFF00"/>
                  </a:solidFill>
                </a:rPr>
                <a:t>intra</a:t>
              </a:r>
              <a:r>
                <a:rPr lang="en-US" sz="2400" dirty="0" err="1">
                  <a:solidFill>
                    <a:srgbClr val="FFFF00"/>
                  </a:solidFill>
                </a:rPr>
                <a:t>molecular</a:t>
              </a:r>
              <a:r>
                <a:rPr lang="en-US" sz="2400" dirty="0">
                  <a:solidFill>
                    <a:srgbClr val="FFFF00"/>
                  </a:solidFill>
                </a:rPr>
                <a:t> forces.</a:t>
              </a:r>
            </a:p>
          </p:txBody>
        </p:sp>
        <p:pic>
          <p:nvPicPr>
            <p:cNvPr id="35849" name="Picture 9" descr="BD06107_"/>
            <p:cNvPicPr>
              <a:picLocks noChangeAspect="1" noChangeArrowheads="1"/>
            </p:cNvPicPr>
            <p:nvPr/>
          </p:nvPicPr>
          <p:blipFill>
            <a:blip r:embed="rId2"/>
            <a:srcRect/>
            <a:stretch>
              <a:fillRect/>
            </a:stretch>
          </p:blipFill>
          <p:spPr bwMode="auto">
            <a:xfrm>
              <a:off x="192" y="2852"/>
              <a:ext cx="918" cy="922"/>
            </a:xfrm>
            <a:prstGeom prst="rect">
              <a:avLst/>
            </a:prstGeom>
            <a:solidFill>
              <a:schemeClr val="bg1"/>
            </a:solidFill>
            <a:ln w="9525">
              <a:noFill/>
              <a:miter lim="800000"/>
              <a:headEnd/>
              <a:tailEnd/>
            </a:ln>
            <a:effectLst/>
          </p:spPr>
        </p:pic>
      </p:grpSp>
      <p:sp>
        <p:nvSpPr>
          <p:cNvPr id="35850" name="Text Box 10"/>
          <p:cNvSpPr txBox="1">
            <a:spLocks noChangeArrowheads="1"/>
          </p:cNvSpPr>
          <p:nvPr/>
        </p:nvSpPr>
        <p:spPr bwMode="auto">
          <a:xfrm>
            <a:off x="4419600" y="3810000"/>
            <a:ext cx="47244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u="sng">
                <a:solidFill>
                  <a:srgbClr val="66FFFF"/>
                </a:solidFill>
              </a:rPr>
              <a:t>“Effects” of intermolecular force</a:t>
            </a:r>
            <a:endParaRPr lang="en-US" altLang="en-US" sz="2400">
              <a:solidFill>
                <a:srgbClr val="66FFFF"/>
              </a:solidFill>
            </a:endParaRPr>
          </a:p>
          <a:p>
            <a:pPr algn="ctr" eaLnBrk="1" hangingPunct="1">
              <a:lnSpc>
                <a:spcPct val="80000"/>
              </a:lnSpc>
              <a:spcBef>
                <a:spcPct val="50000"/>
              </a:spcBef>
            </a:pPr>
            <a:r>
              <a:rPr lang="en-US" altLang="en-US" sz="2400">
                <a:solidFill>
                  <a:srgbClr val="66FFFF"/>
                </a:solidFill>
              </a:rPr>
              <a:t>boiling point</a:t>
            </a:r>
          </a:p>
          <a:p>
            <a:pPr algn="ctr" eaLnBrk="1" hangingPunct="1">
              <a:lnSpc>
                <a:spcPct val="80000"/>
              </a:lnSpc>
              <a:spcBef>
                <a:spcPct val="50000"/>
              </a:spcBef>
            </a:pPr>
            <a:r>
              <a:rPr lang="en-US" altLang="en-US" sz="2400">
                <a:solidFill>
                  <a:srgbClr val="66FFFF"/>
                </a:solidFill>
              </a:rPr>
              <a:t>Melting point</a:t>
            </a:r>
          </a:p>
          <a:p>
            <a:pPr algn="ctr" eaLnBrk="1" hangingPunct="1">
              <a:lnSpc>
                <a:spcPct val="80000"/>
              </a:lnSpc>
              <a:spcBef>
                <a:spcPct val="50000"/>
              </a:spcBef>
            </a:pPr>
            <a:r>
              <a:rPr lang="en-US" altLang="en-US" sz="2400">
                <a:solidFill>
                  <a:srgbClr val="66FFFF"/>
                </a:solidFill>
              </a:rPr>
              <a:t>Physical state</a:t>
            </a:r>
          </a:p>
          <a:p>
            <a:pPr algn="ctr" eaLnBrk="1" hangingPunct="1">
              <a:lnSpc>
                <a:spcPct val="80000"/>
              </a:lnSpc>
              <a:spcBef>
                <a:spcPct val="50000"/>
              </a:spcBef>
            </a:pPr>
            <a:r>
              <a:rPr lang="en-US" altLang="en-US" sz="2400">
                <a:solidFill>
                  <a:srgbClr val="66FFFF"/>
                </a:solidFill>
                <a:latin typeface="Symbol" pitchFamily="18" charset="2"/>
              </a:rPr>
              <a:t>D</a:t>
            </a:r>
            <a:r>
              <a:rPr lang="en-US" altLang="en-US" sz="2400">
                <a:solidFill>
                  <a:srgbClr val="66FFFF"/>
                </a:solidFill>
              </a:rPr>
              <a:t>H</a:t>
            </a:r>
            <a:r>
              <a:rPr lang="en-US" altLang="en-US" sz="2400" baseline="-25000">
                <a:solidFill>
                  <a:srgbClr val="66FFFF"/>
                </a:solidFill>
              </a:rPr>
              <a:t>vap</a:t>
            </a:r>
            <a:endParaRPr lang="en-US" altLang="en-US" sz="2400">
              <a:solidFill>
                <a:srgbClr val="66FFFF"/>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l="13499" t="45093" r="51973" b="26447"/>
          <a:stretch>
            <a:fillRect/>
          </a:stretch>
        </p:blipFill>
        <p:spPr bwMode="auto">
          <a:xfrm>
            <a:off x="1500188" y="1714500"/>
            <a:ext cx="5786437"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0-#ppt_w/2"/>
                                          </p:val>
                                        </p:tav>
                                        <p:tav tm="100000">
                                          <p:val>
                                            <p:strVal val="#ppt_x"/>
                                          </p:val>
                                        </p:tav>
                                      </p:tavLst>
                                    </p:anim>
                                    <p:anim calcmode="lin" valueType="num">
                                      <p:cBhvr additive="base">
                                        <p:cTn id="8"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5"/>
                                        </p:tgtEl>
                                        <p:attrNameLst>
                                          <p:attrName>style.visibility</p:attrName>
                                        </p:attrNameLst>
                                      </p:cBhvr>
                                      <p:to>
                                        <p:strVal val="visible"/>
                                      </p:to>
                                    </p:set>
                                    <p:anim calcmode="lin" valueType="num">
                                      <p:cBhvr additive="base">
                                        <p:cTn id="13" dur="500" fill="hold"/>
                                        <p:tgtEl>
                                          <p:spTgt spid="35845"/>
                                        </p:tgtEl>
                                        <p:attrNameLst>
                                          <p:attrName>ppt_x</p:attrName>
                                        </p:attrNameLst>
                                      </p:cBhvr>
                                      <p:tavLst>
                                        <p:tav tm="0">
                                          <p:val>
                                            <p:strVal val="0-#ppt_w/2"/>
                                          </p:val>
                                        </p:tav>
                                        <p:tav tm="100000">
                                          <p:val>
                                            <p:strVal val="#ppt_x"/>
                                          </p:val>
                                        </p:tav>
                                      </p:tavLst>
                                    </p:anim>
                                    <p:anim calcmode="lin" valueType="num">
                                      <p:cBhvr additive="base">
                                        <p:cTn id="14"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out)">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xit" presetSubtype="0" fill="hold" nodeType="clickEffect">
                                  <p:stCondLst>
                                    <p:cond delay="0"/>
                                  </p:stCondLst>
                                  <p:childTnLst>
                                    <p:animEffect transition="out" filter="fade">
                                      <p:cBhvr>
                                        <p:cTn id="29" dur="1000"/>
                                        <p:tgtEl>
                                          <p:spTgt spid="10"/>
                                        </p:tgtEl>
                                      </p:cBhvr>
                                    </p:animEffect>
                                    <p:anim calcmode="lin" valueType="num">
                                      <p:cBhvr>
                                        <p:cTn id="30" dur="1000"/>
                                        <p:tgtEl>
                                          <p:spTgt spid="10"/>
                                        </p:tgtEl>
                                        <p:attrNameLst>
                                          <p:attrName>ppt_x</p:attrName>
                                        </p:attrNameLst>
                                      </p:cBhvr>
                                      <p:tavLst>
                                        <p:tav tm="0">
                                          <p:val>
                                            <p:strVal val="ppt_x"/>
                                          </p:val>
                                        </p:tav>
                                        <p:tav tm="100000">
                                          <p:val>
                                            <p:strVal val="ppt_x"/>
                                          </p:val>
                                        </p:tav>
                                      </p:tavLst>
                                    </p:anim>
                                    <p:anim calcmode="lin" valueType="num">
                                      <p:cBhvr>
                                        <p:cTn id="31" dur="100" decel="100000"/>
                                        <p:tgtEl>
                                          <p:spTgt spid="10"/>
                                        </p:tgtEl>
                                        <p:attrNameLst>
                                          <p:attrName>ppt_y</p:attrName>
                                        </p:attrNameLst>
                                      </p:cBhvr>
                                      <p:tavLst>
                                        <p:tav tm="0">
                                          <p:val>
                                            <p:strVal val="ppt_y"/>
                                          </p:val>
                                        </p:tav>
                                        <p:tav tm="100000">
                                          <p:val>
                                            <p:strVal val="ppt_y-.03"/>
                                          </p:val>
                                        </p:tav>
                                      </p:tavLst>
                                    </p:anim>
                                    <p:anim calcmode="lin" valueType="num">
                                      <p:cBhvr>
                                        <p:cTn id="32" dur="900" accel="100000">
                                          <p:stCondLst>
                                            <p:cond delay="100"/>
                                          </p:stCondLst>
                                        </p:cTn>
                                        <p:tgtEl>
                                          <p:spTgt spid="10"/>
                                        </p:tgtEl>
                                        <p:attrNameLst>
                                          <p:attrName>ppt_y</p:attrName>
                                        </p:attrNameLst>
                                      </p:cBhvr>
                                      <p:tavLst>
                                        <p:tav tm="0">
                                          <p:val>
                                            <p:strVal val="ppt_y"/>
                                          </p:val>
                                        </p:tav>
                                        <p:tav tm="100000">
                                          <p:val>
                                            <p:strVal val="ppt_y+1"/>
                                          </p:val>
                                        </p:tav>
                                      </p:tavLst>
                                    </p:anim>
                                    <p:set>
                                      <p:cBhvr>
                                        <p:cTn id="33" dur="1" fill="hold">
                                          <p:stCondLst>
                                            <p:cond delay="999"/>
                                          </p:stCondLst>
                                        </p:cTn>
                                        <p:tgtEl>
                                          <p:spTgt spid="10"/>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5846">
                                            <p:txEl>
                                              <p:pRg st="0" end="0"/>
                                            </p:txEl>
                                          </p:spTgt>
                                        </p:tgtEl>
                                        <p:attrNameLst>
                                          <p:attrName>style.visibility</p:attrName>
                                        </p:attrNameLst>
                                      </p:cBhvr>
                                      <p:to>
                                        <p:strVal val="visible"/>
                                      </p:to>
                                    </p:set>
                                    <p:anim calcmode="lin" valueType="num">
                                      <p:cBhvr additive="base">
                                        <p:cTn id="38" dur="500" fill="hold"/>
                                        <p:tgtEl>
                                          <p:spTgt spid="35846">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58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5846">
                                            <p:txEl>
                                              <p:pRg st="1" end="1"/>
                                            </p:txEl>
                                          </p:spTgt>
                                        </p:tgtEl>
                                        <p:attrNameLst>
                                          <p:attrName>style.visibility</p:attrName>
                                        </p:attrNameLst>
                                      </p:cBhvr>
                                      <p:to>
                                        <p:strVal val="visible"/>
                                      </p:to>
                                    </p:set>
                                    <p:anim calcmode="lin" valueType="num">
                                      <p:cBhvr additive="base">
                                        <p:cTn id="44" dur="500" fill="hold"/>
                                        <p:tgtEl>
                                          <p:spTgt spid="35846">
                                            <p:txEl>
                                              <p:pRg st="1" end="1"/>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58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5846">
                                            <p:txEl>
                                              <p:pRg st="2" end="2"/>
                                            </p:txEl>
                                          </p:spTgt>
                                        </p:tgtEl>
                                        <p:attrNameLst>
                                          <p:attrName>style.visibility</p:attrName>
                                        </p:attrNameLst>
                                      </p:cBhvr>
                                      <p:to>
                                        <p:strVal val="visible"/>
                                      </p:to>
                                    </p:set>
                                    <p:anim calcmode="lin" valueType="num">
                                      <p:cBhvr additive="base">
                                        <p:cTn id="50" dur="500" fill="hold"/>
                                        <p:tgtEl>
                                          <p:spTgt spid="35846">
                                            <p:txEl>
                                              <p:pRg st="2" end="2"/>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58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5850">
                                            <p:txEl>
                                              <p:pRg st="0" end="0"/>
                                            </p:txEl>
                                          </p:spTgt>
                                        </p:tgtEl>
                                        <p:attrNameLst>
                                          <p:attrName>style.visibility</p:attrName>
                                        </p:attrNameLst>
                                      </p:cBhvr>
                                      <p:to>
                                        <p:strVal val="visible"/>
                                      </p:to>
                                    </p:set>
                                    <p:anim calcmode="lin" valueType="num">
                                      <p:cBhvr additive="base">
                                        <p:cTn id="56" dur="500" fill="hold"/>
                                        <p:tgtEl>
                                          <p:spTgt spid="35850">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8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35850">
                                            <p:txEl>
                                              <p:pRg st="1" end="1"/>
                                            </p:txEl>
                                          </p:spTgt>
                                        </p:tgtEl>
                                        <p:attrNameLst>
                                          <p:attrName>style.visibility</p:attrName>
                                        </p:attrNameLst>
                                      </p:cBhvr>
                                      <p:to>
                                        <p:strVal val="visible"/>
                                      </p:to>
                                    </p:set>
                                    <p:anim calcmode="lin" valueType="num">
                                      <p:cBhvr additive="base">
                                        <p:cTn id="62" dur="500" fill="hold"/>
                                        <p:tgtEl>
                                          <p:spTgt spid="35850">
                                            <p:txEl>
                                              <p:pRg st="1" end="1"/>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358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35850">
                                            <p:txEl>
                                              <p:pRg st="2" end="2"/>
                                            </p:txEl>
                                          </p:spTgt>
                                        </p:tgtEl>
                                        <p:attrNameLst>
                                          <p:attrName>style.visibility</p:attrName>
                                        </p:attrNameLst>
                                      </p:cBhvr>
                                      <p:to>
                                        <p:strVal val="visible"/>
                                      </p:to>
                                    </p:set>
                                    <p:anim calcmode="lin" valueType="num">
                                      <p:cBhvr additive="base">
                                        <p:cTn id="68" dur="500" fill="hold"/>
                                        <p:tgtEl>
                                          <p:spTgt spid="35850">
                                            <p:txEl>
                                              <p:pRg st="2" end="2"/>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358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35850">
                                            <p:txEl>
                                              <p:pRg st="3" end="3"/>
                                            </p:txEl>
                                          </p:spTgt>
                                        </p:tgtEl>
                                        <p:attrNameLst>
                                          <p:attrName>style.visibility</p:attrName>
                                        </p:attrNameLst>
                                      </p:cBhvr>
                                      <p:to>
                                        <p:strVal val="visible"/>
                                      </p:to>
                                    </p:set>
                                    <p:anim calcmode="lin" valueType="num">
                                      <p:cBhvr additive="base">
                                        <p:cTn id="74" dur="500" fill="hold"/>
                                        <p:tgtEl>
                                          <p:spTgt spid="35850">
                                            <p:txEl>
                                              <p:pRg st="3" end="3"/>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358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35850">
                                            <p:txEl>
                                              <p:pRg st="4" end="4"/>
                                            </p:txEl>
                                          </p:spTgt>
                                        </p:tgtEl>
                                        <p:attrNameLst>
                                          <p:attrName>style.visibility</p:attrName>
                                        </p:attrNameLst>
                                      </p:cBhvr>
                                      <p:to>
                                        <p:strVal val="visible"/>
                                      </p:to>
                                    </p:set>
                                    <p:anim calcmode="lin" valueType="num">
                                      <p:cBhvr additive="base">
                                        <p:cTn id="80" dur="500" fill="hold"/>
                                        <p:tgtEl>
                                          <p:spTgt spid="35850">
                                            <p:txEl>
                                              <p:pRg st="4" end="4"/>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3585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45" grpId="0" autoUpdateAnimBg="0"/>
      <p:bldP spid="35846" grpId="0" build="p" autoUpdateAnimBg="0"/>
      <p:bldP spid="35850"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b="1" smtClean="0">
                <a:solidFill>
                  <a:srgbClr val="66FFFF"/>
                </a:solidFill>
              </a:rPr>
              <a:t>Question</a:t>
            </a:r>
          </a:p>
        </p:txBody>
      </p:sp>
      <p:pic>
        <p:nvPicPr>
          <p:cNvPr id="419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1394" t="15152" r="29285" b="43810"/>
          <a:stretch>
            <a:fillRect/>
          </a:stretch>
        </p:blipFill>
        <p:spPr>
          <a:xfrm>
            <a:off x="642938" y="1643063"/>
            <a:ext cx="7858125" cy="4143375"/>
          </a:xfrm>
          <a:noFill/>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8359" t="16251" r="28320" b="39687"/>
          <a:stretch>
            <a:fillRect/>
          </a:stretch>
        </p:blipFill>
        <p:spPr bwMode="auto">
          <a:xfrm>
            <a:off x="642938" y="1643063"/>
            <a:ext cx="785812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l="27312" t="15152" r="38164" b="31181"/>
          <a:stretch>
            <a:fillRect/>
          </a:stretch>
        </p:blipFill>
        <p:spPr bwMode="auto">
          <a:xfrm>
            <a:off x="2714625" y="214313"/>
            <a:ext cx="4143375"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285750" y="5572125"/>
            <a:ext cx="8858250" cy="830263"/>
          </a:xfrm>
          <a:prstGeom prst="rect">
            <a:avLst/>
          </a:prstGeom>
          <a:solidFill>
            <a:schemeClr val="tx1"/>
          </a:solidFill>
          <a:ln w="28575">
            <a:solidFill>
              <a:srgbClr val="FF0000"/>
            </a:solidFill>
            <a:prstDash val="lgDash"/>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a:solidFill>
                  <a:srgbClr val="FF0000"/>
                </a:solidFill>
              </a:rPr>
              <a:t>The larger the molecule the greater it’s London dispersion forces are, More the Enthalpy of vaporisation.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solidFill>
            <a:srgbClr val="FFC000"/>
          </a:solidFill>
        </p:spPr>
        <p:txBody>
          <a:bodyPr/>
          <a:lstStyle/>
          <a:p>
            <a:r>
              <a:rPr lang="en-GB" altLang="en-US" sz="3600" b="1" smtClean="0">
                <a:solidFill>
                  <a:schemeClr val="bg1"/>
                </a:solidFill>
              </a:rPr>
              <a:t>Explain the difference in BP and MP</a:t>
            </a:r>
          </a:p>
        </p:txBody>
      </p:sp>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526" t="10417" r="11526" b="16975"/>
          <a:stretch>
            <a:fillRect/>
          </a:stretch>
        </p:blipFill>
        <p:spPr>
          <a:xfrm>
            <a:off x="714375" y="1714500"/>
            <a:ext cx="7510463" cy="4429125"/>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8625" y="0"/>
            <a:ext cx="8229600" cy="1214438"/>
          </a:xfrm>
          <a:solidFill>
            <a:srgbClr val="E69D0A"/>
          </a:solidFill>
        </p:spPr>
        <p:txBody>
          <a:bodyPr/>
          <a:lstStyle/>
          <a:p>
            <a:pPr eaLnBrk="1" hangingPunct="1"/>
            <a:r>
              <a:rPr lang="en-GB" altLang="en-US" sz="3600" smtClean="0">
                <a:solidFill>
                  <a:schemeClr val="bg1"/>
                </a:solidFill>
              </a:rPr>
              <a:t>Why do the two fuels in the picture exist as gas and liquid?</a:t>
            </a:r>
          </a:p>
        </p:txBody>
      </p:sp>
      <p:pic>
        <p:nvPicPr>
          <p:cNvPr id="4403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751" t="11469" r="12193" b="12550"/>
          <a:stretch>
            <a:fillRect/>
          </a:stretch>
        </p:blipFill>
        <p:spPr>
          <a:xfrm>
            <a:off x="785813" y="1500188"/>
            <a:ext cx="7650162" cy="4714875"/>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solidFill>
            <a:srgbClr val="FFC000"/>
          </a:solidFill>
        </p:spPr>
        <p:txBody>
          <a:bodyPr/>
          <a:lstStyle/>
          <a:p>
            <a:r>
              <a:rPr lang="en-GB" altLang="en-US" smtClean="0">
                <a:solidFill>
                  <a:schemeClr val="bg1"/>
                </a:solidFill>
              </a:rPr>
              <a:t>Volatility in alkanes</a:t>
            </a:r>
          </a:p>
        </p:txBody>
      </p:sp>
      <p:pic>
        <p:nvPicPr>
          <p:cNvPr id="450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539" t="24623" r="11526" b="28024"/>
          <a:stretch>
            <a:fillRect/>
          </a:stretch>
        </p:blipFill>
        <p:spPr>
          <a:xfrm>
            <a:off x="301625" y="1714500"/>
            <a:ext cx="8842375" cy="3357563"/>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526" t="27780" r="12514" b="35918"/>
          <a:stretch>
            <a:fillRect/>
          </a:stretch>
        </p:blipFill>
        <p:spPr>
          <a:xfrm>
            <a:off x="295275" y="1857375"/>
            <a:ext cx="8848725" cy="2928938"/>
          </a:xfrm>
          <a:noFill/>
        </p:spPr>
      </p:pic>
      <p:sp>
        <p:nvSpPr>
          <p:cNvPr id="46083" name="Title 1"/>
          <p:cNvSpPr>
            <a:spLocks noGrp="1"/>
          </p:cNvSpPr>
          <p:nvPr>
            <p:ph type="title"/>
          </p:nvPr>
        </p:nvSpPr>
        <p:spPr>
          <a:solidFill>
            <a:srgbClr val="FFC000"/>
          </a:solidFill>
        </p:spPr>
        <p:txBody>
          <a:bodyPr/>
          <a:lstStyle/>
          <a:p>
            <a:r>
              <a:rPr lang="en-GB" altLang="en-US" sz="3600" b="1" smtClean="0">
                <a:solidFill>
                  <a:schemeClr val="bg1"/>
                </a:solidFill>
              </a:rPr>
              <a:t>Explain the difference in BP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1391" t="8839" r="21391" b="12241"/>
          <a:stretch>
            <a:fillRect/>
          </a:stretch>
        </p:blipFill>
        <p:spPr>
          <a:xfrm>
            <a:off x="2500313" y="2000250"/>
            <a:ext cx="4143375" cy="3571875"/>
          </a:xfrm>
          <a:noFill/>
        </p:spPr>
      </p:pic>
      <p:sp>
        <p:nvSpPr>
          <p:cNvPr id="47107" name="Title 1"/>
          <p:cNvSpPr>
            <a:spLocks noGrp="1"/>
          </p:cNvSpPr>
          <p:nvPr>
            <p:ph type="title"/>
          </p:nvPr>
        </p:nvSpPr>
        <p:spPr>
          <a:solidFill>
            <a:srgbClr val="FFC000"/>
          </a:solidFill>
        </p:spPr>
        <p:txBody>
          <a:bodyPr/>
          <a:lstStyle/>
          <a:p>
            <a:r>
              <a:rPr lang="en-GB" altLang="en-US" sz="3600" b="1" smtClean="0">
                <a:solidFill>
                  <a:schemeClr val="bg1"/>
                </a:solidFill>
              </a:rPr>
              <a:t>Hydrogen bonding in alcohols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57188" y="0"/>
            <a:ext cx="8229600" cy="1071563"/>
          </a:xfrm>
        </p:spPr>
        <p:txBody>
          <a:bodyPr/>
          <a:lstStyle/>
          <a:p>
            <a:r>
              <a:rPr lang="en-GB" altLang="en-US" b="1" smtClean="0">
                <a:solidFill>
                  <a:srgbClr val="FFC000"/>
                </a:solidFill>
              </a:rPr>
              <a:t>Explain the trend of the graph</a:t>
            </a:r>
          </a:p>
        </p:txBody>
      </p:sp>
      <p:pic>
        <p:nvPicPr>
          <p:cNvPr id="481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487" t="8839" r="14487" b="10663"/>
          <a:stretch>
            <a:fillRect/>
          </a:stretch>
        </p:blipFill>
        <p:spPr>
          <a:xfrm>
            <a:off x="1857375" y="1000125"/>
            <a:ext cx="6105525" cy="4324350"/>
          </a:xfrm>
          <a:noFill/>
        </p:spPr>
      </p:pic>
      <p:pic>
        <p:nvPicPr>
          <p:cNvPr id="48132" name="Picture 2"/>
          <p:cNvPicPr>
            <a:picLocks noChangeAspect="1" noChangeArrowheads="1"/>
          </p:cNvPicPr>
          <p:nvPr/>
        </p:nvPicPr>
        <p:blipFill>
          <a:blip r:embed="rId3">
            <a:extLst>
              <a:ext uri="{28A0092B-C50C-407E-A947-70E740481C1C}">
                <a14:useLocalDpi xmlns:a14="http://schemas.microsoft.com/office/drawing/2010/main" val="0"/>
              </a:ext>
            </a:extLst>
          </a:blip>
          <a:srcRect l="13499" t="32515" r="12514" b="34338"/>
          <a:stretch>
            <a:fillRect/>
          </a:stretch>
        </p:blipFill>
        <p:spPr bwMode="auto">
          <a:xfrm>
            <a:off x="2214563" y="5500688"/>
            <a:ext cx="5357812"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altLang="en-US" b="1" smtClean="0">
                <a:solidFill>
                  <a:srgbClr val="FFC000"/>
                </a:solidFill>
              </a:rPr>
              <a:t>Question</a:t>
            </a:r>
          </a:p>
        </p:txBody>
      </p:sp>
      <p:pic>
        <p:nvPicPr>
          <p:cNvPr id="491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526" t="29358" r="14487" b="31181"/>
          <a:stretch>
            <a:fillRect/>
          </a:stretch>
        </p:blipFill>
        <p:spPr>
          <a:xfrm>
            <a:off x="785813" y="1714500"/>
            <a:ext cx="7286625" cy="2428875"/>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28625" y="0"/>
            <a:ext cx="8229600" cy="928688"/>
          </a:xfrm>
        </p:spPr>
        <p:txBody>
          <a:bodyPr/>
          <a:lstStyle/>
          <a:p>
            <a:r>
              <a:rPr lang="en-GB" altLang="en-US" b="1" smtClean="0">
                <a:solidFill>
                  <a:srgbClr val="FFC000"/>
                </a:solidFill>
              </a:rPr>
              <a:t>Question</a:t>
            </a:r>
            <a:endParaRPr lang="en-GB" altLang="en-US" smtClean="0"/>
          </a:p>
        </p:txBody>
      </p:sp>
      <p:pic>
        <p:nvPicPr>
          <p:cNvPr id="501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609" t="7892" r="29958" b="10031"/>
          <a:stretch>
            <a:fillRect/>
          </a:stretch>
        </p:blipFill>
        <p:spPr>
          <a:xfrm>
            <a:off x="2071688" y="708025"/>
            <a:ext cx="5319712" cy="6149975"/>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rgbClr val="E69D0A"/>
          </a:solidFill>
        </p:spPr>
        <p:txBody>
          <a:bodyPr/>
          <a:lstStyle/>
          <a:p>
            <a:pPr eaLnBrk="1" hangingPunct="1"/>
            <a:r>
              <a:rPr lang="en-GB" altLang="en-US" smtClean="0">
                <a:solidFill>
                  <a:schemeClr val="bg1"/>
                </a:solidFill>
              </a:rPr>
              <a:t>Task 2: Review</a:t>
            </a:r>
          </a:p>
        </p:txBody>
      </p:sp>
      <p:graphicFrame>
        <p:nvGraphicFramePr>
          <p:cNvPr id="14339" name="Group 3"/>
          <p:cNvGraphicFramePr>
            <a:graphicFrameLocks noGrp="1"/>
          </p:cNvGraphicFramePr>
          <p:nvPr>
            <p:ph idx="1"/>
          </p:nvPr>
        </p:nvGraphicFramePr>
        <p:xfrm>
          <a:off x="468313" y="3141663"/>
          <a:ext cx="8229600" cy="199072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pitchFamily="34" charset="0"/>
                        </a:rPr>
                        <a:t>Lesson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pitchFamily="34"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pitchFamily="34"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E69D0A"/>
                          </a:solidFill>
                          <a:effectLst/>
                          <a:latin typeface="Arial" pitchFamily="34" charset="0"/>
                        </a:rPr>
                        <a:t>Task 2: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E69D0A"/>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E69D0A"/>
                          </a:solidFill>
                          <a:effectLst/>
                          <a:latin typeface="Arial" pitchFamily="34"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pitchFamily="34"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pitchFamily="34"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pitchFamily="34"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pitchFamily="34" charset="0"/>
                        </a:rPr>
                        <a:t>How can I improve on task 2?</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51217" name="Text Box 17"/>
          <p:cNvSpPr txBox="1">
            <a:spLocks noChangeArrowheads="1"/>
          </p:cNvSpPr>
          <p:nvPr/>
        </p:nvSpPr>
        <p:spPr bwMode="auto">
          <a:xfrm>
            <a:off x="468313" y="1700213"/>
            <a:ext cx="8207375" cy="946150"/>
          </a:xfrm>
          <a:prstGeom prst="rect">
            <a:avLst/>
          </a:prstGeom>
          <a:solidFill>
            <a:srgbClr val="E69D0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a:solidFill>
                  <a:schemeClr val="bg1"/>
                </a:solidFill>
              </a:rPr>
              <a:t>Go back to your lesson outcome grid and fill out the ‘How I did’ and the ‘Targets’ column.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514600" y="609600"/>
            <a:ext cx="3903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a:solidFill>
                  <a:srgbClr val="FFFF00"/>
                </a:solidFill>
              </a:rPr>
              <a:t>Intermolecular Forces</a:t>
            </a:r>
          </a:p>
        </p:txBody>
      </p:sp>
      <p:sp>
        <p:nvSpPr>
          <p:cNvPr id="7171" name="Text Box 4"/>
          <p:cNvSpPr txBox="1">
            <a:spLocks noChangeArrowheads="1"/>
          </p:cNvSpPr>
          <p:nvPr/>
        </p:nvSpPr>
        <p:spPr bwMode="auto">
          <a:xfrm>
            <a:off x="2214563" y="1928813"/>
            <a:ext cx="69278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t>1. Dipole-Dipole Interactions</a:t>
            </a:r>
          </a:p>
          <a:p>
            <a:pPr eaLnBrk="1" hangingPunct="1"/>
            <a:endParaRPr lang="en-US" altLang="en-US" sz="2400"/>
          </a:p>
          <a:p>
            <a:pPr eaLnBrk="1" hangingPunct="1"/>
            <a:r>
              <a:rPr lang="en-US" altLang="en-US" sz="2400"/>
              <a:t>2. London Forces (Dispersion Forces)</a:t>
            </a:r>
          </a:p>
          <a:p>
            <a:pPr eaLnBrk="1" hangingPunct="1">
              <a:buFont typeface="Arial" pitchFamily="34" charset="0"/>
              <a:buAutoNum type="alphaLcParenR"/>
            </a:pPr>
            <a:r>
              <a:rPr lang="en-US" altLang="en-US" sz="2400"/>
              <a:t>   Instantaneous – instantaneous dipole forces</a:t>
            </a:r>
          </a:p>
          <a:p>
            <a:pPr eaLnBrk="1" hangingPunct="1">
              <a:buFont typeface="Arial" pitchFamily="34" charset="0"/>
              <a:buAutoNum type="alphaLcParenR"/>
            </a:pPr>
            <a:r>
              <a:rPr lang="en-US" altLang="en-US" sz="2400"/>
              <a:t>   Instantaneous – induced dipole forces </a:t>
            </a:r>
          </a:p>
          <a:p>
            <a:pPr eaLnBrk="1" hangingPunct="1"/>
            <a:endParaRPr lang="en-US" altLang="en-US" sz="2400"/>
          </a:p>
          <a:p>
            <a:pPr eaLnBrk="1" hangingPunct="1"/>
            <a:r>
              <a:rPr lang="en-US" altLang="en-US" sz="2400"/>
              <a:t>3.  Hydrogen  Bonding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solidFill>
            <a:srgbClr val="FF99CC"/>
          </a:solidFill>
        </p:spPr>
        <p:txBody>
          <a:bodyPr/>
          <a:lstStyle/>
          <a:p>
            <a:pPr eaLnBrk="1" hangingPunct="1"/>
            <a:r>
              <a:rPr lang="en-GB" altLang="en-US" b="1" smtClean="0">
                <a:solidFill>
                  <a:schemeClr val="bg1"/>
                </a:solidFill>
              </a:rPr>
              <a:t>Homework</a:t>
            </a:r>
          </a:p>
        </p:txBody>
      </p:sp>
      <p:sp>
        <p:nvSpPr>
          <p:cNvPr id="52227" name="Rectangle 3"/>
          <p:cNvSpPr>
            <a:spLocks noGrp="1" noChangeArrowheads="1"/>
          </p:cNvSpPr>
          <p:nvPr>
            <p:ph type="body" idx="1"/>
          </p:nvPr>
        </p:nvSpPr>
        <p:spPr>
          <a:xfrm>
            <a:off x="468313" y="1557338"/>
            <a:ext cx="8229600" cy="4943475"/>
          </a:xfrm>
          <a:ln>
            <a:solidFill>
              <a:srgbClr val="FF99CC"/>
            </a:solidFill>
            <a:miter lim="800000"/>
            <a:headEnd/>
            <a:tailEnd/>
          </a:ln>
        </p:spPr>
        <p:txBody>
          <a:bodyPr/>
          <a:lstStyle/>
          <a:p>
            <a:pPr eaLnBrk="1" hangingPunct="1">
              <a:lnSpc>
                <a:spcPct val="90000"/>
              </a:lnSpc>
            </a:pPr>
            <a:r>
              <a:rPr lang="en-GB" altLang="en-US" sz="2800" smtClean="0">
                <a:solidFill>
                  <a:srgbClr val="FF99CC"/>
                </a:solidFill>
              </a:rPr>
              <a:t>Homework task: Explain the three types of intermolecular forces giving examples. Also, plot a graph to show the variation of boiling points of hydrides of group 4,5,6 and 7</a:t>
            </a:r>
          </a:p>
          <a:p>
            <a:pPr eaLnBrk="1" hangingPunct="1">
              <a:lnSpc>
                <a:spcPct val="90000"/>
              </a:lnSpc>
            </a:pPr>
            <a:endParaRPr lang="en-GB" altLang="en-US" sz="2800" smtClean="0">
              <a:solidFill>
                <a:srgbClr val="FF99CC"/>
              </a:solidFill>
            </a:endParaRPr>
          </a:p>
          <a:p>
            <a:pPr eaLnBrk="1" hangingPunct="1">
              <a:lnSpc>
                <a:spcPct val="90000"/>
              </a:lnSpc>
            </a:pPr>
            <a:r>
              <a:rPr lang="en-GB" altLang="en-US" sz="2800" smtClean="0">
                <a:solidFill>
                  <a:srgbClr val="FF99CC"/>
                </a:solidFill>
              </a:rPr>
              <a:t>Due date: next lesson</a:t>
            </a:r>
          </a:p>
          <a:p>
            <a:pPr eaLnBrk="1" hangingPunct="1">
              <a:lnSpc>
                <a:spcPct val="90000"/>
              </a:lnSpc>
            </a:pPr>
            <a:r>
              <a:rPr lang="en-GB" altLang="en-US" sz="2400" smtClean="0">
                <a:solidFill>
                  <a:srgbClr val="FF99CC"/>
                </a:solidFill>
              </a:rPr>
              <a:t>Criteria for </a:t>
            </a:r>
            <a:r>
              <a:rPr lang="en-GB" altLang="en-US" sz="2400" smtClean="0">
                <a:solidFill>
                  <a:srgbClr val="66FFFF"/>
                </a:solidFill>
              </a:rPr>
              <a:t>Grade C: Complete task</a:t>
            </a:r>
          </a:p>
          <a:p>
            <a:pPr eaLnBrk="1" hangingPunct="1">
              <a:lnSpc>
                <a:spcPct val="90000"/>
              </a:lnSpc>
            </a:pPr>
            <a:endParaRPr lang="en-GB" altLang="en-US" sz="2400" smtClean="0">
              <a:solidFill>
                <a:srgbClr val="FF99CC"/>
              </a:solidFill>
            </a:endParaRPr>
          </a:p>
          <a:p>
            <a:pPr eaLnBrk="1" hangingPunct="1">
              <a:lnSpc>
                <a:spcPct val="90000"/>
              </a:lnSpc>
            </a:pPr>
            <a:r>
              <a:rPr lang="en-GB" altLang="en-US" sz="2400" smtClean="0">
                <a:solidFill>
                  <a:srgbClr val="FF99CC"/>
                </a:solidFill>
              </a:rPr>
              <a:t>Criteria for </a:t>
            </a:r>
            <a:r>
              <a:rPr lang="en-GB" altLang="en-US" sz="2400" smtClean="0">
                <a:solidFill>
                  <a:srgbClr val="FFCC00"/>
                </a:solidFill>
              </a:rPr>
              <a:t>Grade B: + Use of Autology</a:t>
            </a:r>
            <a:endParaRPr lang="en-GB" altLang="en-US" sz="2400" smtClean="0">
              <a:solidFill>
                <a:srgbClr val="FF99CC"/>
              </a:solidFill>
            </a:endParaRPr>
          </a:p>
          <a:p>
            <a:pPr eaLnBrk="1" hangingPunct="1">
              <a:lnSpc>
                <a:spcPct val="90000"/>
              </a:lnSpc>
            </a:pPr>
            <a:endParaRPr lang="en-GB" altLang="en-US" sz="2400" smtClean="0">
              <a:solidFill>
                <a:srgbClr val="FF99CC"/>
              </a:solidFill>
            </a:endParaRPr>
          </a:p>
          <a:p>
            <a:pPr eaLnBrk="1" hangingPunct="1">
              <a:lnSpc>
                <a:spcPct val="90000"/>
              </a:lnSpc>
            </a:pPr>
            <a:r>
              <a:rPr lang="en-GB" altLang="en-US" sz="2400" smtClean="0">
                <a:solidFill>
                  <a:srgbClr val="FF99CC"/>
                </a:solidFill>
              </a:rPr>
              <a:t>Criteria for </a:t>
            </a:r>
            <a:r>
              <a:rPr lang="en-GB" altLang="en-US" sz="2400" smtClean="0">
                <a:solidFill>
                  <a:srgbClr val="33CC33"/>
                </a:solidFill>
              </a:rPr>
              <a:t>Grade A: + Frame 5 Multiple choice questions with answers</a:t>
            </a:r>
            <a:endParaRPr lang="en-GB" altLang="en-US" sz="2400" smtClean="0">
              <a:solidFill>
                <a:srgbClr val="FF99CC"/>
              </a:solidFill>
            </a:endParaRPr>
          </a:p>
          <a:p>
            <a:pPr eaLnBrk="1" hangingPunct="1">
              <a:lnSpc>
                <a:spcPct val="90000"/>
              </a:lnSpc>
            </a:pPr>
            <a:endParaRPr lang="en-GB" altLang="en-US" sz="2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ln>
            <a:solidFill>
              <a:srgbClr val="FF99CC"/>
            </a:solidFill>
            <a:miter lim="800000"/>
            <a:headEnd/>
            <a:tailEnd/>
          </a:ln>
        </p:spPr>
        <p:txBody>
          <a:bodyPr/>
          <a:lstStyle/>
          <a:p>
            <a:pPr eaLnBrk="1" hangingPunct="1">
              <a:buFontTx/>
              <a:buNone/>
            </a:pPr>
            <a:endParaRPr lang="en-US" altLang="en-US" sz="1400" b="1" smtClean="0"/>
          </a:p>
        </p:txBody>
      </p:sp>
      <p:sp>
        <p:nvSpPr>
          <p:cNvPr id="53251" name="Rectangle 2"/>
          <p:cNvSpPr>
            <a:spLocks noGrp="1" noChangeArrowheads="1"/>
          </p:cNvSpPr>
          <p:nvPr>
            <p:ph type="title"/>
          </p:nvPr>
        </p:nvSpPr>
        <p:spPr>
          <a:solidFill>
            <a:srgbClr val="FF99CC"/>
          </a:solidFill>
        </p:spPr>
        <p:txBody>
          <a:bodyPr/>
          <a:lstStyle/>
          <a:p>
            <a:pPr eaLnBrk="1" hangingPunct="1"/>
            <a:r>
              <a:rPr lang="en-GB" altLang="en-US" smtClean="0">
                <a:solidFill>
                  <a:schemeClr val="bg1"/>
                </a:solidFill>
              </a:rPr>
              <a:t>Review of lesson</a:t>
            </a:r>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smtClean="0"/>
              <a:t>Summary</a:t>
            </a:r>
          </a:p>
        </p:txBody>
      </p:sp>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9421" t="16731" r="45068" b="35918"/>
          <a:stretch>
            <a:fillRect/>
          </a:stretch>
        </p:blipFill>
        <p:spPr>
          <a:xfrm>
            <a:off x="1428750" y="1500188"/>
            <a:ext cx="5829300" cy="4857750"/>
          </a:xfrm>
          <a:noFill/>
        </p:spPr>
      </p:pic>
      <p:sp>
        <p:nvSpPr>
          <p:cNvPr id="4" name="Rectangle 3"/>
          <p:cNvSpPr/>
          <p:nvPr/>
        </p:nvSpPr>
        <p:spPr>
          <a:xfrm>
            <a:off x="6786563" y="2571750"/>
            <a:ext cx="1000125" cy="3857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6500813" y="5000625"/>
            <a:ext cx="1000125" cy="1438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a:t>10.2</a:t>
            </a:r>
          </a:p>
        </p:txBody>
      </p:sp>
      <p:grpSp>
        <p:nvGrpSpPr>
          <p:cNvPr id="1028" name="Group 3"/>
          <p:cNvGrpSpPr>
            <a:grpSpLocks/>
          </p:cNvGrpSpPr>
          <p:nvPr/>
        </p:nvGrpSpPr>
        <p:grpSpPr bwMode="auto">
          <a:xfrm>
            <a:off x="228600" y="304800"/>
            <a:ext cx="8045450" cy="1636713"/>
            <a:chOff x="144" y="192"/>
            <a:chExt cx="5068" cy="1031"/>
          </a:xfrm>
        </p:grpSpPr>
        <p:sp>
          <p:nvSpPr>
            <p:cNvPr id="1148" name="Text Box 4"/>
            <p:cNvSpPr txBox="1">
              <a:spLocks noChangeArrowheads="1"/>
            </p:cNvSpPr>
            <p:nvPr/>
          </p:nvSpPr>
          <p:spPr bwMode="auto">
            <a:xfrm>
              <a:off x="706" y="192"/>
              <a:ext cx="450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solidFill>
                    <a:srgbClr val="FFFF00"/>
                  </a:solidFill>
                </a:rPr>
                <a:t>Which of the following molecules are polar (have a </a:t>
              </a:r>
            </a:p>
            <a:p>
              <a:r>
                <a:rPr lang="en-US" altLang="en-US" sz="2400">
                  <a:solidFill>
                    <a:srgbClr val="FFFF00"/>
                  </a:solidFill>
                </a:rPr>
                <a:t>dipole moment)? H</a:t>
              </a:r>
              <a:r>
                <a:rPr lang="en-US" altLang="en-US" sz="2400" baseline="-25000">
                  <a:solidFill>
                    <a:srgbClr val="FFFF00"/>
                  </a:solidFill>
                </a:rPr>
                <a:t>2</a:t>
              </a:r>
              <a:r>
                <a:rPr lang="en-US" altLang="en-US" sz="2400">
                  <a:solidFill>
                    <a:srgbClr val="FFFF00"/>
                  </a:solidFill>
                </a:rPr>
                <a:t>O, CO</a:t>
              </a:r>
              <a:r>
                <a:rPr lang="en-US" altLang="en-US" sz="2400" baseline="-25000">
                  <a:solidFill>
                    <a:srgbClr val="FFFF00"/>
                  </a:solidFill>
                </a:rPr>
                <a:t>2</a:t>
              </a:r>
              <a:r>
                <a:rPr lang="en-US" altLang="en-US" sz="2400">
                  <a:solidFill>
                    <a:srgbClr val="FFFF00"/>
                  </a:solidFill>
                </a:rPr>
                <a:t>, SO</a:t>
              </a:r>
              <a:r>
                <a:rPr lang="en-US" altLang="en-US" sz="2400" baseline="-25000">
                  <a:solidFill>
                    <a:srgbClr val="FFFF00"/>
                  </a:solidFill>
                </a:rPr>
                <a:t>2</a:t>
              </a:r>
              <a:r>
                <a:rPr lang="en-US" altLang="en-US" sz="2400">
                  <a:solidFill>
                    <a:srgbClr val="FFFF00"/>
                  </a:solidFill>
                </a:rPr>
                <a:t>, and CH</a:t>
              </a:r>
              <a:r>
                <a:rPr lang="en-US" altLang="en-US" sz="2400" baseline="-25000">
                  <a:solidFill>
                    <a:srgbClr val="FFFF00"/>
                  </a:solidFill>
                </a:rPr>
                <a:t>4</a:t>
              </a:r>
              <a:endParaRPr lang="en-US" altLang="en-US" sz="2400">
                <a:solidFill>
                  <a:srgbClr val="FFFF00"/>
                </a:solidFill>
              </a:endParaRPr>
            </a:p>
          </p:txBody>
        </p:sp>
        <p:graphicFrame>
          <p:nvGraphicFramePr>
            <p:cNvPr id="1026" name="Object 2"/>
            <p:cNvGraphicFramePr>
              <a:graphicFrameLocks noChangeAspect="1"/>
            </p:cNvGraphicFramePr>
            <p:nvPr/>
          </p:nvGraphicFramePr>
          <p:xfrm>
            <a:off x="144" y="192"/>
            <a:ext cx="539" cy="1031"/>
          </p:xfrm>
          <a:graphic>
            <a:graphicData uri="http://schemas.openxmlformats.org/presentationml/2006/ole">
              <mc:AlternateContent xmlns:mc="http://schemas.openxmlformats.org/markup-compatibility/2006">
                <mc:Choice xmlns:v="urn:schemas-microsoft-com:vml" Requires="v">
                  <p:oleObj spid="_x0000_s1149" name="Clip" r:id="rId3" imgW="856440" imgH="1637640" progId="MS_ClipArt_Gallery.2">
                    <p:embed/>
                  </p:oleObj>
                </mc:Choice>
                <mc:Fallback>
                  <p:oleObj name="Clip" r:id="rId3" imgW="856440" imgH="163764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92"/>
                          <a:ext cx="539" cy="1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6"/>
          <p:cNvGrpSpPr>
            <a:grpSpLocks/>
          </p:cNvGrpSpPr>
          <p:nvPr/>
        </p:nvGrpSpPr>
        <p:grpSpPr bwMode="auto">
          <a:xfrm>
            <a:off x="1066800" y="1689100"/>
            <a:ext cx="1812925" cy="685800"/>
            <a:chOff x="1152" y="2592"/>
            <a:chExt cx="1142" cy="432"/>
          </a:xfrm>
        </p:grpSpPr>
        <p:sp>
          <p:nvSpPr>
            <p:cNvPr id="1135" name="Text Box 7"/>
            <p:cNvSpPr txBox="1">
              <a:spLocks noChangeArrowheads="1"/>
            </p:cNvSpPr>
            <p:nvPr/>
          </p:nvSpPr>
          <p:spPr bwMode="auto">
            <a:xfrm>
              <a:off x="1606" y="2599"/>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O</a:t>
              </a:r>
            </a:p>
          </p:txBody>
        </p:sp>
        <p:grpSp>
          <p:nvGrpSpPr>
            <p:cNvPr id="1136" name="Group 8"/>
            <p:cNvGrpSpPr>
              <a:grpSpLocks/>
            </p:cNvGrpSpPr>
            <p:nvPr/>
          </p:nvGrpSpPr>
          <p:grpSpPr bwMode="auto">
            <a:xfrm rot="1847964">
              <a:off x="1825" y="2688"/>
              <a:ext cx="469" cy="288"/>
              <a:chOff x="1825" y="2598"/>
              <a:chExt cx="469" cy="288"/>
            </a:xfrm>
          </p:grpSpPr>
          <p:sp>
            <p:nvSpPr>
              <p:cNvPr id="1146" name="Line 9"/>
              <p:cNvSpPr>
                <a:spLocks noChangeShapeType="1"/>
              </p:cNvSpPr>
              <p:nvPr/>
            </p:nvSpPr>
            <p:spPr bwMode="auto">
              <a:xfrm>
                <a:off x="1825" y="2742"/>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47" name="Text Box 10"/>
              <p:cNvSpPr txBox="1">
                <a:spLocks noChangeArrowheads="1"/>
              </p:cNvSpPr>
              <p:nvPr/>
            </p:nvSpPr>
            <p:spPr bwMode="auto">
              <a:xfrm>
                <a:off x="2039" y="259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H</a:t>
                </a:r>
              </a:p>
            </p:txBody>
          </p:sp>
        </p:grpSp>
        <p:grpSp>
          <p:nvGrpSpPr>
            <p:cNvPr id="1137" name="Group 11"/>
            <p:cNvGrpSpPr>
              <a:grpSpLocks/>
            </p:cNvGrpSpPr>
            <p:nvPr/>
          </p:nvGrpSpPr>
          <p:grpSpPr bwMode="auto">
            <a:xfrm rot="10800000">
              <a:off x="1664" y="2832"/>
              <a:ext cx="144" cy="48"/>
              <a:chOff x="3824" y="3888"/>
              <a:chExt cx="144" cy="48"/>
            </a:xfrm>
          </p:grpSpPr>
          <p:sp>
            <p:nvSpPr>
              <p:cNvPr id="1144" name="Oval 12"/>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45" name="Oval 13"/>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nvGrpSpPr>
            <p:cNvPr id="2" name="Group 14"/>
            <p:cNvGrpSpPr>
              <a:grpSpLocks/>
            </p:cNvGrpSpPr>
            <p:nvPr/>
          </p:nvGrpSpPr>
          <p:grpSpPr bwMode="auto">
            <a:xfrm rot="10800000">
              <a:off x="1648" y="2592"/>
              <a:ext cx="144" cy="48"/>
              <a:chOff x="3824" y="3888"/>
              <a:chExt cx="144" cy="48"/>
            </a:xfrm>
          </p:grpSpPr>
          <p:sp>
            <p:nvSpPr>
              <p:cNvPr id="1142" name="Oval 15"/>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43" name="Oval 16"/>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nvGrpSpPr>
            <p:cNvPr id="4" name="Group 17"/>
            <p:cNvGrpSpPr>
              <a:grpSpLocks/>
            </p:cNvGrpSpPr>
            <p:nvPr/>
          </p:nvGrpSpPr>
          <p:grpSpPr bwMode="auto">
            <a:xfrm rot="-2006157">
              <a:off x="1152" y="2736"/>
              <a:ext cx="472" cy="288"/>
              <a:chOff x="1152" y="2599"/>
              <a:chExt cx="472" cy="288"/>
            </a:xfrm>
          </p:grpSpPr>
          <p:sp>
            <p:nvSpPr>
              <p:cNvPr id="1140" name="Text Box 18"/>
              <p:cNvSpPr txBox="1">
                <a:spLocks noChangeArrowheads="1"/>
              </p:cNvSpPr>
              <p:nvPr/>
            </p:nvSpPr>
            <p:spPr bwMode="auto">
              <a:xfrm>
                <a:off x="1152" y="259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H</a:t>
                </a:r>
              </a:p>
            </p:txBody>
          </p:sp>
          <p:sp>
            <p:nvSpPr>
              <p:cNvPr id="1141" name="Line 19"/>
              <p:cNvSpPr>
                <a:spLocks noChangeShapeType="1"/>
              </p:cNvSpPr>
              <p:nvPr/>
            </p:nvSpPr>
            <p:spPr bwMode="auto">
              <a:xfrm>
                <a:off x="1384" y="274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8" name="Group 20"/>
          <p:cNvGrpSpPr>
            <a:grpSpLocks/>
          </p:cNvGrpSpPr>
          <p:nvPr/>
        </p:nvGrpSpPr>
        <p:grpSpPr bwMode="auto">
          <a:xfrm>
            <a:off x="1295400" y="1689100"/>
            <a:ext cx="1371600" cy="241300"/>
            <a:chOff x="816" y="1344"/>
            <a:chExt cx="864" cy="152"/>
          </a:xfrm>
        </p:grpSpPr>
        <p:grpSp>
          <p:nvGrpSpPr>
            <p:cNvPr id="1129" name="Group 21"/>
            <p:cNvGrpSpPr>
              <a:grpSpLocks/>
            </p:cNvGrpSpPr>
            <p:nvPr/>
          </p:nvGrpSpPr>
          <p:grpSpPr bwMode="auto">
            <a:xfrm>
              <a:off x="816" y="1344"/>
              <a:ext cx="240" cy="152"/>
              <a:chOff x="816" y="1344"/>
              <a:chExt cx="240" cy="152"/>
            </a:xfrm>
          </p:grpSpPr>
          <p:sp>
            <p:nvSpPr>
              <p:cNvPr id="1133" name="Line 22"/>
              <p:cNvSpPr>
                <a:spLocks noChangeShapeType="1"/>
              </p:cNvSpPr>
              <p:nvPr/>
            </p:nvSpPr>
            <p:spPr bwMode="auto">
              <a:xfrm flipV="1">
                <a:off x="816" y="1344"/>
                <a:ext cx="240" cy="14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4" name="Line 23"/>
              <p:cNvSpPr>
                <a:spLocks noChangeShapeType="1"/>
              </p:cNvSpPr>
              <p:nvPr/>
            </p:nvSpPr>
            <p:spPr bwMode="auto">
              <a:xfrm>
                <a:off x="824" y="1400"/>
                <a:ext cx="96"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 name="Group 24"/>
            <p:cNvGrpSpPr>
              <a:grpSpLocks/>
            </p:cNvGrpSpPr>
            <p:nvPr/>
          </p:nvGrpSpPr>
          <p:grpSpPr bwMode="auto">
            <a:xfrm flipH="1">
              <a:off x="1440" y="1344"/>
              <a:ext cx="240" cy="152"/>
              <a:chOff x="816" y="1344"/>
              <a:chExt cx="240" cy="152"/>
            </a:xfrm>
          </p:grpSpPr>
          <p:sp>
            <p:nvSpPr>
              <p:cNvPr id="1131" name="Line 25"/>
              <p:cNvSpPr>
                <a:spLocks noChangeShapeType="1"/>
              </p:cNvSpPr>
              <p:nvPr/>
            </p:nvSpPr>
            <p:spPr bwMode="auto">
              <a:xfrm flipV="1">
                <a:off x="816" y="1344"/>
                <a:ext cx="240" cy="14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2" name="Line 26"/>
              <p:cNvSpPr>
                <a:spLocks noChangeShapeType="1"/>
              </p:cNvSpPr>
              <p:nvPr/>
            </p:nvSpPr>
            <p:spPr bwMode="auto">
              <a:xfrm>
                <a:off x="824" y="1400"/>
                <a:ext cx="96"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1" name="Group 27"/>
          <p:cNvGrpSpPr>
            <a:grpSpLocks/>
          </p:cNvGrpSpPr>
          <p:nvPr/>
        </p:nvGrpSpPr>
        <p:grpSpPr bwMode="auto">
          <a:xfrm>
            <a:off x="1854200" y="1612900"/>
            <a:ext cx="228600" cy="685800"/>
            <a:chOff x="1168" y="1296"/>
            <a:chExt cx="144" cy="432"/>
          </a:xfrm>
        </p:grpSpPr>
        <p:sp>
          <p:nvSpPr>
            <p:cNvPr id="1127" name="Line 28"/>
            <p:cNvSpPr>
              <a:spLocks noChangeShapeType="1"/>
            </p:cNvSpPr>
            <p:nvPr/>
          </p:nvSpPr>
          <p:spPr bwMode="auto">
            <a:xfrm flipV="1">
              <a:off x="1248" y="1296"/>
              <a:ext cx="0" cy="43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8" name="Line 29"/>
            <p:cNvSpPr>
              <a:spLocks noChangeShapeType="1"/>
            </p:cNvSpPr>
            <p:nvPr/>
          </p:nvSpPr>
          <p:spPr bwMode="auto">
            <a:xfrm>
              <a:off x="1168" y="1664"/>
              <a:ext cx="144"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74782" name="Text Box 30"/>
          <p:cNvSpPr txBox="1">
            <a:spLocks noChangeArrowheads="1"/>
          </p:cNvSpPr>
          <p:nvPr/>
        </p:nvSpPr>
        <p:spPr bwMode="auto">
          <a:xfrm>
            <a:off x="889000" y="2414588"/>
            <a:ext cx="2206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a:t>dipole moment</a:t>
            </a:r>
          </a:p>
          <a:p>
            <a:pPr algn="ctr"/>
            <a:r>
              <a:rPr lang="en-US" altLang="en-US" sz="2400"/>
              <a:t>polar molecule</a:t>
            </a:r>
          </a:p>
        </p:txBody>
      </p:sp>
      <p:grpSp>
        <p:nvGrpSpPr>
          <p:cNvPr id="12" name="Group 31"/>
          <p:cNvGrpSpPr>
            <a:grpSpLocks/>
          </p:cNvGrpSpPr>
          <p:nvPr/>
        </p:nvGrpSpPr>
        <p:grpSpPr bwMode="auto">
          <a:xfrm>
            <a:off x="5867400" y="1676400"/>
            <a:ext cx="1854200" cy="685800"/>
            <a:chOff x="3696" y="1336"/>
            <a:chExt cx="1168" cy="432"/>
          </a:xfrm>
        </p:grpSpPr>
        <p:grpSp>
          <p:nvGrpSpPr>
            <p:cNvPr id="1099" name="Group 32"/>
            <p:cNvGrpSpPr>
              <a:grpSpLocks/>
            </p:cNvGrpSpPr>
            <p:nvPr/>
          </p:nvGrpSpPr>
          <p:grpSpPr bwMode="auto">
            <a:xfrm rot="10800000">
              <a:off x="4192" y="1336"/>
              <a:ext cx="144" cy="48"/>
              <a:chOff x="3824" y="3888"/>
              <a:chExt cx="144" cy="48"/>
            </a:xfrm>
          </p:grpSpPr>
          <p:sp>
            <p:nvSpPr>
              <p:cNvPr id="1125" name="Oval 33"/>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26" name="Oval 34"/>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nvGrpSpPr>
            <p:cNvPr id="1100" name="Group 35"/>
            <p:cNvGrpSpPr>
              <a:grpSpLocks/>
            </p:cNvGrpSpPr>
            <p:nvPr/>
          </p:nvGrpSpPr>
          <p:grpSpPr bwMode="auto">
            <a:xfrm>
              <a:off x="3696" y="1343"/>
              <a:ext cx="1168" cy="425"/>
              <a:chOff x="3504" y="1543"/>
              <a:chExt cx="1168" cy="425"/>
            </a:xfrm>
          </p:grpSpPr>
          <p:sp>
            <p:nvSpPr>
              <p:cNvPr id="1101" name="Text Box 36"/>
              <p:cNvSpPr txBox="1">
                <a:spLocks noChangeArrowheads="1"/>
              </p:cNvSpPr>
              <p:nvPr/>
            </p:nvSpPr>
            <p:spPr bwMode="auto">
              <a:xfrm>
                <a:off x="3958" y="1543"/>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S</a:t>
                </a:r>
              </a:p>
            </p:txBody>
          </p:sp>
          <p:grpSp>
            <p:nvGrpSpPr>
              <p:cNvPr id="1102" name="Group 37"/>
              <p:cNvGrpSpPr>
                <a:grpSpLocks/>
              </p:cNvGrpSpPr>
              <p:nvPr/>
            </p:nvGrpSpPr>
            <p:grpSpPr bwMode="auto">
              <a:xfrm rot="-1902885">
                <a:off x="3504" y="1673"/>
                <a:ext cx="480" cy="295"/>
                <a:chOff x="3504" y="1536"/>
                <a:chExt cx="480" cy="295"/>
              </a:xfrm>
            </p:grpSpPr>
            <p:sp>
              <p:nvSpPr>
                <p:cNvPr id="1115" name="Text Box 38"/>
                <p:cNvSpPr txBox="1">
                  <a:spLocks noChangeArrowheads="1"/>
                </p:cNvSpPr>
                <p:nvPr/>
              </p:nvSpPr>
              <p:spPr bwMode="auto">
                <a:xfrm>
                  <a:off x="3504" y="1543"/>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O</a:t>
                  </a:r>
                </a:p>
              </p:txBody>
            </p:sp>
            <p:grpSp>
              <p:nvGrpSpPr>
                <p:cNvPr id="1116" name="Group 39"/>
                <p:cNvGrpSpPr>
                  <a:grpSpLocks/>
                </p:cNvGrpSpPr>
                <p:nvPr/>
              </p:nvGrpSpPr>
              <p:grpSpPr bwMode="auto">
                <a:xfrm>
                  <a:off x="3744" y="1665"/>
                  <a:ext cx="240" cy="44"/>
                  <a:chOff x="960" y="3712"/>
                  <a:chExt cx="240" cy="44"/>
                </a:xfrm>
              </p:grpSpPr>
              <p:sp>
                <p:nvSpPr>
                  <p:cNvPr id="1123" name="Line 40"/>
                  <p:cNvSpPr>
                    <a:spLocks noChangeShapeType="1"/>
                  </p:cNvSpPr>
                  <p:nvPr/>
                </p:nvSpPr>
                <p:spPr bwMode="auto">
                  <a:xfrm>
                    <a:off x="960" y="3756"/>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4" name="Line 41"/>
                  <p:cNvSpPr>
                    <a:spLocks noChangeShapeType="1"/>
                  </p:cNvSpPr>
                  <p:nvPr/>
                </p:nvSpPr>
                <p:spPr bwMode="auto">
                  <a:xfrm>
                    <a:off x="960" y="3712"/>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117" name="Group 42"/>
                <p:cNvGrpSpPr>
                  <a:grpSpLocks/>
                </p:cNvGrpSpPr>
                <p:nvPr/>
              </p:nvGrpSpPr>
              <p:grpSpPr bwMode="auto">
                <a:xfrm rot="10800000">
                  <a:off x="3568" y="1536"/>
                  <a:ext cx="144" cy="48"/>
                  <a:chOff x="3824" y="3888"/>
                  <a:chExt cx="144" cy="48"/>
                </a:xfrm>
              </p:grpSpPr>
              <p:sp>
                <p:nvSpPr>
                  <p:cNvPr id="1121" name="Oval 43"/>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22" name="Oval 44"/>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nvGrpSpPr>
                <p:cNvPr id="1118" name="Group 45"/>
                <p:cNvGrpSpPr>
                  <a:grpSpLocks/>
                </p:cNvGrpSpPr>
                <p:nvPr/>
              </p:nvGrpSpPr>
              <p:grpSpPr bwMode="auto">
                <a:xfrm rot="10800000">
                  <a:off x="3568" y="1776"/>
                  <a:ext cx="144" cy="48"/>
                  <a:chOff x="3824" y="3888"/>
                  <a:chExt cx="144" cy="48"/>
                </a:xfrm>
              </p:grpSpPr>
              <p:sp>
                <p:nvSpPr>
                  <p:cNvPr id="1119" name="Oval 46"/>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20" name="Oval 47"/>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grpSp>
            <p:nvGrpSpPr>
              <p:cNvPr id="1103" name="Group 48"/>
              <p:cNvGrpSpPr>
                <a:grpSpLocks/>
              </p:cNvGrpSpPr>
              <p:nvPr/>
            </p:nvGrpSpPr>
            <p:grpSpPr bwMode="auto">
              <a:xfrm rot="1828845">
                <a:off x="4177" y="1632"/>
                <a:ext cx="495" cy="294"/>
                <a:chOff x="4177" y="1536"/>
                <a:chExt cx="495" cy="294"/>
              </a:xfrm>
            </p:grpSpPr>
            <p:sp>
              <p:nvSpPr>
                <p:cNvPr id="1104" name="Line 49"/>
                <p:cNvSpPr>
                  <a:spLocks noChangeShapeType="1"/>
                </p:cNvSpPr>
                <p:nvPr/>
              </p:nvSpPr>
              <p:spPr bwMode="auto">
                <a:xfrm>
                  <a:off x="4177" y="1686"/>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05" name="Text Box 50"/>
                <p:cNvSpPr txBox="1">
                  <a:spLocks noChangeArrowheads="1"/>
                </p:cNvSpPr>
                <p:nvPr/>
              </p:nvSpPr>
              <p:spPr bwMode="auto">
                <a:xfrm>
                  <a:off x="4391" y="1542"/>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O</a:t>
                  </a:r>
                </a:p>
              </p:txBody>
            </p:sp>
            <p:grpSp>
              <p:nvGrpSpPr>
                <p:cNvPr id="1106" name="Group 51"/>
                <p:cNvGrpSpPr>
                  <a:grpSpLocks/>
                </p:cNvGrpSpPr>
                <p:nvPr/>
              </p:nvGrpSpPr>
              <p:grpSpPr bwMode="auto">
                <a:xfrm rot="10800000">
                  <a:off x="4448" y="1536"/>
                  <a:ext cx="144" cy="48"/>
                  <a:chOff x="3824" y="3888"/>
                  <a:chExt cx="144" cy="48"/>
                </a:xfrm>
              </p:grpSpPr>
              <p:sp>
                <p:nvSpPr>
                  <p:cNvPr id="1113" name="Oval 52"/>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14" name="Oval 53"/>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nvGrpSpPr>
                <p:cNvPr id="1107" name="Group 54"/>
                <p:cNvGrpSpPr>
                  <a:grpSpLocks/>
                </p:cNvGrpSpPr>
                <p:nvPr/>
              </p:nvGrpSpPr>
              <p:grpSpPr bwMode="auto">
                <a:xfrm rot="10800000">
                  <a:off x="4448" y="1776"/>
                  <a:ext cx="144" cy="48"/>
                  <a:chOff x="3824" y="3888"/>
                  <a:chExt cx="144" cy="48"/>
                </a:xfrm>
              </p:grpSpPr>
              <p:sp>
                <p:nvSpPr>
                  <p:cNvPr id="1111" name="Oval 55"/>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12" name="Oval 56"/>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nvGrpSpPr>
                <p:cNvPr id="1108" name="Group 57"/>
                <p:cNvGrpSpPr>
                  <a:grpSpLocks/>
                </p:cNvGrpSpPr>
                <p:nvPr/>
              </p:nvGrpSpPr>
              <p:grpSpPr bwMode="auto">
                <a:xfrm rot="5400000">
                  <a:off x="4576" y="1664"/>
                  <a:ext cx="144" cy="48"/>
                  <a:chOff x="3824" y="3888"/>
                  <a:chExt cx="144" cy="48"/>
                </a:xfrm>
              </p:grpSpPr>
              <p:sp>
                <p:nvSpPr>
                  <p:cNvPr id="1109" name="Oval 58"/>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10" name="Oval 59"/>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grpSp>
      </p:grpSp>
      <p:grpSp>
        <p:nvGrpSpPr>
          <p:cNvPr id="23" name="Group 60"/>
          <p:cNvGrpSpPr>
            <a:grpSpLocks/>
          </p:cNvGrpSpPr>
          <p:nvPr/>
        </p:nvGrpSpPr>
        <p:grpSpPr bwMode="auto">
          <a:xfrm>
            <a:off x="1143000" y="4484688"/>
            <a:ext cx="1828800" cy="468312"/>
            <a:chOff x="720" y="2825"/>
            <a:chExt cx="1152" cy="295"/>
          </a:xfrm>
        </p:grpSpPr>
        <p:sp>
          <p:nvSpPr>
            <p:cNvPr id="1078" name="Text Box 61"/>
            <p:cNvSpPr txBox="1">
              <a:spLocks noChangeArrowheads="1"/>
            </p:cNvSpPr>
            <p:nvPr/>
          </p:nvSpPr>
          <p:spPr bwMode="auto">
            <a:xfrm>
              <a:off x="1174" y="283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C</a:t>
              </a:r>
            </a:p>
          </p:txBody>
        </p:sp>
        <p:sp>
          <p:nvSpPr>
            <p:cNvPr id="1079" name="Text Box 62"/>
            <p:cNvSpPr txBox="1">
              <a:spLocks noChangeArrowheads="1"/>
            </p:cNvSpPr>
            <p:nvPr/>
          </p:nvSpPr>
          <p:spPr bwMode="auto">
            <a:xfrm>
              <a:off x="720" y="2832"/>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O</a:t>
              </a:r>
            </a:p>
          </p:txBody>
        </p:sp>
        <p:grpSp>
          <p:nvGrpSpPr>
            <p:cNvPr id="1080" name="Group 63"/>
            <p:cNvGrpSpPr>
              <a:grpSpLocks/>
            </p:cNvGrpSpPr>
            <p:nvPr/>
          </p:nvGrpSpPr>
          <p:grpSpPr bwMode="auto">
            <a:xfrm>
              <a:off x="960" y="2954"/>
              <a:ext cx="240" cy="44"/>
              <a:chOff x="960" y="3712"/>
              <a:chExt cx="240" cy="44"/>
            </a:xfrm>
          </p:grpSpPr>
          <p:sp>
            <p:nvSpPr>
              <p:cNvPr id="1097" name="Line 64"/>
              <p:cNvSpPr>
                <a:spLocks noChangeShapeType="1"/>
              </p:cNvSpPr>
              <p:nvPr/>
            </p:nvSpPr>
            <p:spPr bwMode="auto">
              <a:xfrm>
                <a:off x="960" y="3756"/>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98" name="Line 65"/>
              <p:cNvSpPr>
                <a:spLocks noChangeShapeType="1"/>
              </p:cNvSpPr>
              <p:nvPr/>
            </p:nvSpPr>
            <p:spPr bwMode="auto">
              <a:xfrm>
                <a:off x="960" y="3712"/>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81" name="Text Box 66"/>
            <p:cNvSpPr txBox="1">
              <a:spLocks noChangeArrowheads="1"/>
            </p:cNvSpPr>
            <p:nvPr/>
          </p:nvSpPr>
          <p:spPr bwMode="auto">
            <a:xfrm>
              <a:off x="1607" y="2831"/>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O</a:t>
              </a:r>
            </a:p>
          </p:txBody>
        </p:sp>
        <p:grpSp>
          <p:nvGrpSpPr>
            <p:cNvPr id="1082" name="Group 67"/>
            <p:cNvGrpSpPr>
              <a:grpSpLocks/>
            </p:cNvGrpSpPr>
            <p:nvPr/>
          </p:nvGrpSpPr>
          <p:grpSpPr bwMode="auto">
            <a:xfrm rot="10800000">
              <a:off x="784" y="2825"/>
              <a:ext cx="144" cy="48"/>
              <a:chOff x="3824" y="3888"/>
              <a:chExt cx="144" cy="48"/>
            </a:xfrm>
          </p:grpSpPr>
          <p:sp>
            <p:nvSpPr>
              <p:cNvPr id="1095" name="Oval 68"/>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96" name="Oval 69"/>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nvGrpSpPr>
            <p:cNvPr id="1083" name="Group 70"/>
            <p:cNvGrpSpPr>
              <a:grpSpLocks/>
            </p:cNvGrpSpPr>
            <p:nvPr/>
          </p:nvGrpSpPr>
          <p:grpSpPr bwMode="auto">
            <a:xfrm rot="10800000">
              <a:off x="784" y="3065"/>
              <a:ext cx="144" cy="48"/>
              <a:chOff x="3824" y="3888"/>
              <a:chExt cx="144" cy="48"/>
            </a:xfrm>
          </p:grpSpPr>
          <p:sp>
            <p:nvSpPr>
              <p:cNvPr id="1093" name="Oval 71"/>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94" name="Oval 72"/>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nvGrpSpPr>
            <p:cNvPr id="1084" name="Group 73"/>
            <p:cNvGrpSpPr>
              <a:grpSpLocks/>
            </p:cNvGrpSpPr>
            <p:nvPr/>
          </p:nvGrpSpPr>
          <p:grpSpPr bwMode="auto">
            <a:xfrm rot="10800000">
              <a:off x="1664" y="2825"/>
              <a:ext cx="144" cy="48"/>
              <a:chOff x="3824" y="3888"/>
              <a:chExt cx="144" cy="48"/>
            </a:xfrm>
          </p:grpSpPr>
          <p:sp>
            <p:nvSpPr>
              <p:cNvPr id="1091" name="Oval 74"/>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92" name="Oval 75"/>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nvGrpSpPr>
            <p:cNvPr id="1085" name="Group 76"/>
            <p:cNvGrpSpPr>
              <a:grpSpLocks/>
            </p:cNvGrpSpPr>
            <p:nvPr/>
          </p:nvGrpSpPr>
          <p:grpSpPr bwMode="auto">
            <a:xfrm rot="10800000">
              <a:off x="1664" y="3065"/>
              <a:ext cx="144" cy="48"/>
              <a:chOff x="3824" y="3888"/>
              <a:chExt cx="144" cy="48"/>
            </a:xfrm>
          </p:grpSpPr>
          <p:sp>
            <p:nvSpPr>
              <p:cNvPr id="1089" name="Oval 77"/>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090" name="Oval 78"/>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grpSp>
          <p:nvGrpSpPr>
            <p:cNvPr id="1086" name="Group 79"/>
            <p:cNvGrpSpPr>
              <a:grpSpLocks/>
            </p:cNvGrpSpPr>
            <p:nvPr/>
          </p:nvGrpSpPr>
          <p:grpSpPr bwMode="auto">
            <a:xfrm>
              <a:off x="1400" y="2952"/>
              <a:ext cx="240" cy="44"/>
              <a:chOff x="960" y="3712"/>
              <a:chExt cx="240" cy="44"/>
            </a:xfrm>
          </p:grpSpPr>
          <p:sp>
            <p:nvSpPr>
              <p:cNvPr id="1087" name="Line 80"/>
              <p:cNvSpPr>
                <a:spLocks noChangeShapeType="1"/>
              </p:cNvSpPr>
              <p:nvPr/>
            </p:nvSpPr>
            <p:spPr bwMode="auto">
              <a:xfrm>
                <a:off x="960" y="3756"/>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8" name="Line 81"/>
              <p:cNvSpPr>
                <a:spLocks noChangeShapeType="1"/>
              </p:cNvSpPr>
              <p:nvPr/>
            </p:nvSpPr>
            <p:spPr bwMode="auto">
              <a:xfrm>
                <a:off x="960" y="3712"/>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30" name="Group 82"/>
          <p:cNvGrpSpPr>
            <a:grpSpLocks/>
          </p:cNvGrpSpPr>
          <p:nvPr/>
        </p:nvGrpSpPr>
        <p:grpSpPr bwMode="auto">
          <a:xfrm>
            <a:off x="1244600" y="4191000"/>
            <a:ext cx="1574800" cy="228600"/>
            <a:chOff x="784" y="2640"/>
            <a:chExt cx="992" cy="144"/>
          </a:xfrm>
        </p:grpSpPr>
        <p:grpSp>
          <p:nvGrpSpPr>
            <p:cNvPr id="1072" name="Group 83"/>
            <p:cNvGrpSpPr>
              <a:grpSpLocks/>
            </p:cNvGrpSpPr>
            <p:nvPr/>
          </p:nvGrpSpPr>
          <p:grpSpPr bwMode="auto">
            <a:xfrm rot="-5400000">
              <a:off x="928" y="2496"/>
              <a:ext cx="144" cy="432"/>
              <a:chOff x="1168" y="1296"/>
              <a:chExt cx="144" cy="432"/>
            </a:xfrm>
          </p:grpSpPr>
          <p:sp>
            <p:nvSpPr>
              <p:cNvPr id="1076" name="Line 84"/>
              <p:cNvSpPr>
                <a:spLocks noChangeShapeType="1"/>
              </p:cNvSpPr>
              <p:nvPr/>
            </p:nvSpPr>
            <p:spPr bwMode="auto">
              <a:xfrm flipV="1">
                <a:off x="1248" y="1296"/>
                <a:ext cx="0" cy="43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77" name="Line 85"/>
              <p:cNvSpPr>
                <a:spLocks noChangeShapeType="1"/>
              </p:cNvSpPr>
              <p:nvPr/>
            </p:nvSpPr>
            <p:spPr bwMode="auto">
              <a:xfrm>
                <a:off x="1168" y="1664"/>
                <a:ext cx="14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73" name="Group 86"/>
            <p:cNvGrpSpPr>
              <a:grpSpLocks/>
            </p:cNvGrpSpPr>
            <p:nvPr/>
          </p:nvGrpSpPr>
          <p:grpSpPr bwMode="auto">
            <a:xfrm rot="5400000" flipH="1">
              <a:off x="1488" y="2496"/>
              <a:ext cx="144" cy="432"/>
              <a:chOff x="1168" y="1296"/>
              <a:chExt cx="144" cy="432"/>
            </a:xfrm>
          </p:grpSpPr>
          <p:sp>
            <p:nvSpPr>
              <p:cNvPr id="1074" name="Line 87"/>
              <p:cNvSpPr>
                <a:spLocks noChangeShapeType="1"/>
              </p:cNvSpPr>
              <p:nvPr/>
            </p:nvSpPr>
            <p:spPr bwMode="auto">
              <a:xfrm flipV="1">
                <a:off x="1248" y="1296"/>
                <a:ext cx="0" cy="43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75" name="Line 88"/>
              <p:cNvSpPr>
                <a:spLocks noChangeShapeType="1"/>
              </p:cNvSpPr>
              <p:nvPr/>
            </p:nvSpPr>
            <p:spPr bwMode="auto">
              <a:xfrm>
                <a:off x="1168" y="1664"/>
                <a:ext cx="14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74841" name="Text Box 89"/>
          <p:cNvSpPr txBox="1">
            <a:spLocks noChangeArrowheads="1"/>
          </p:cNvSpPr>
          <p:nvPr/>
        </p:nvSpPr>
        <p:spPr bwMode="auto">
          <a:xfrm>
            <a:off x="609600" y="5181600"/>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a:t>no dipole moment</a:t>
            </a:r>
          </a:p>
          <a:p>
            <a:pPr algn="ctr"/>
            <a:r>
              <a:rPr lang="en-US" altLang="en-US" sz="2400"/>
              <a:t>nonpolar molecule</a:t>
            </a:r>
          </a:p>
        </p:txBody>
      </p:sp>
      <p:grpSp>
        <p:nvGrpSpPr>
          <p:cNvPr id="1130" name="Group 90"/>
          <p:cNvGrpSpPr>
            <a:grpSpLocks/>
          </p:cNvGrpSpPr>
          <p:nvPr/>
        </p:nvGrpSpPr>
        <p:grpSpPr bwMode="auto">
          <a:xfrm>
            <a:off x="6083300" y="1638300"/>
            <a:ext cx="1358900" cy="266700"/>
            <a:chOff x="3640" y="1512"/>
            <a:chExt cx="856" cy="168"/>
          </a:xfrm>
        </p:grpSpPr>
        <p:grpSp>
          <p:nvGrpSpPr>
            <p:cNvPr id="1066" name="Group 91"/>
            <p:cNvGrpSpPr>
              <a:grpSpLocks/>
            </p:cNvGrpSpPr>
            <p:nvPr/>
          </p:nvGrpSpPr>
          <p:grpSpPr bwMode="auto">
            <a:xfrm flipH="1" flipV="1">
              <a:off x="3640" y="1528"/>
              <a:ext cx="240" cy="152"/>
              <a:chOff x="816" y="1344"/>
              <a:chExt cx="240" cy="152"/>
            </a:xfrm>
          </p:grpSpPr>
          <p:sp>
            <p:nvSpPr>
              <p:cNvPr id="1070" name="Line 92"/>
              <p:cNvSpPr>
                <a:spLocks noChangeShapeType="1"/>
              </p:cNvSpPr>
              <p:nvPr/>
            </p:nvSpPr>
            <p:spPr bwMode="auto">
              <a:xfrm flipV="1">
                <a:off x="816" y="1344"/>
                <a:ext cx="240" cy="14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71" name="Line 93"/>
              <p:cNvSpPr>
                <a:spLocks noChangeShapeType="1"/>
              </p:cNvSpPr>
              <p:nvPr/>
            </p:nvSpPr>
            <p:spPr bwMode="auto">
              <a:xfrm>
                <a:off x="824" y="1400"/>
                <a:ext cx="96"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67" name="Group 94"/>
            <p:cNvGrpSpPr>
              <a:grpSpLocks/>
            </p:cNvGrpSpPr>
            <p:nvPr/>
          </p:nvGrpSpPr>
          <p:grpSpPr bwMode="auto">
            <a:xfrm flipV="1">
              <a:off x="4256" y="1512"/>
              <a:ext cx="240" cy="152"/>
              <a:chOff x="816" y="1344"/>
              <a:chExt cx="240" cy="152"/>
            </a:xfrm>
          </p:grpSpPr>
          <p:sp>
            <p:nvSpPr>
              <p:cNvPr id="1068" name="Line 95"/>
              <p:cNvSpPr>
                <a:spLocks noChangeShapeType="1"/>
              </p:cNvSpPr>
              <p:nvPr/>
            </p:nvSpPr>
            <p:spPr bwMode="auto">
              <a:xfrm flipV="1">
                <a:off x="816" y="1344"/>
                <a:ext cx="240" cy="14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69" name="Line 96"/>
              <p:cNvSpPr>
                <a:spLocks noChangeShapeType="1"/>
              </p:cNvSpPr>
              <p:nvPr/>
            </p:nvSpPr>
            <p:spPr bwMode="auto">
              <a:xfrm>
                <a:off x="824" y="1400"/>
                <a:ext cx="96"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138" name="Group 97"/>
          <p:cNvGrpSpPr>
            <a:grpSpLocks/>
          </p:cNvGrpSpPr>
          <p:nvPr/>
        </p:nvGrpSpPr>
        <p:grpSpPr bwMode="auto">
          <a:xfrm flipV="1">
            <a:off x="6654800" y="1524000"/>
            <a:ext cx="228600" cy="685800"/>
            <a:chOff x="1168" y="1296"/>
            <a:chExt cx="144" cy="432"/>
          </a:xfrm>
        </p:grpSpPr>
        <p:sp>
          <p:nvSpPr>
            <p:cNvPr id="1064" name="Line 98"/>
            <p:cNvSpPr>
              <a:spLocks noChangeShapeType="1"/>
            </p:cNvSpPr>
            <p:nvPr/>
          </p:nvSpPr>
          <p:spPr bwMode="auto">
            <a:xfrm flipV="1">
              <a:off x="1248" y="1296"/>
              <a:ext cx="0" cy="43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65" name="Line 99"/>
            <p:cNvSpPr>
              <a:spLocks noChangeShapeType="1"/>
            </p:cNvSpPr>
            <p:nvPr/>
          </p:nvSpPr>
          <p:spPr bwMode="auto">
            <a:xfrm>
              <a:off x="1168" y="1664"/>
              <a:ext cx="144"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74852" name="Text Box 100"/>
          <p:cNvSpPr txBox="1">
            <a:spLocks noChangeArrowheads="1"/>
          </p:cNvSpPr>
          <p:nvPr/>
        </p:nvSpPr>
        <p:spPr bwMode="auto">
          <a:xfrm>
            <a:off x="5664200" y="2413000"/>
            <a:ext cx="2206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a:t>dipole moment</a:t>
            </a:r>
          </a:p>
          <a:p>
            <a:pPr algn="ctr"/>
            <a:r>
              <a:rPr lang="en-US" altLang="en-US" sz="2400"/>
              <a:t>polar molecule</a:t>
            </a:r>
          </a:p>
        </p:txBody>
      </p:sp>
      <p:grpSp>
        <p:nvGrpSpPr>
          <p:cNvPr id="1139" name="Group 101"/>
          <p:cNvGrpSpPr>
            <a:grpSpLocks/>
          </p:cNvGrpSpPr>
          <p:nvPr/>
        </p:nvGrpSpPr>
        <p:grpSpPr bwMode="auto">
          <a:xfrm>
            <a:off x="5943600" y="3581400"/>
            <a:ext cx="1890713" cy="1930400"/>
            <a:chOff x="3728" y="2400"/>
            <a:chExt cx="1191" cy="1216"/>
          </a:xfrm>
        </p:grpSpPr>
        <p:sp>
          <p:nvSpPr>
            <p:cNvPr id="1055" name="Text Box 102"/>
            <p:cNvSpPr txBox="1">
              <a:spLocks noChangeArrowheads="1"/>
            </p:cNvSpPr>
            <p:nvPr/>
          </p:nvSpPr>
          <p:spPr bwMode="auto">
            <a:xfrm>
              <a:off x="4192" y="285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C</a:t>
              </a:r>
            </a:p>
          </p:txBody>
        </p:sp>
        <p:sp>
          <p:nvSpPr>
            <p:cNvPr id="1056" name="Text Box 103"/>
            <p:cNvSpPr txBox="1">
              <a:spLocks noChangeArrowheads="1"/>
            </p:cNvSpPr>
            <p:nvPr/>
          </p:nvSpPr>
          <p:spPr bwMode="auto">
            <a:xfrm>
              <a:off x="4192" y="240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H</a:t>
              </a:r>
            </a:p>
          </p:txBody>
        </p:sp>
        <p:sp>
          <p:nvSpPr>
            <p:cNvPr id="1057" name="Text Box 104"/>
            <p:cNvSpPr txBox="1">
              <a:spLocks noChangeArrowheads="1"/>
            </p:cNvSpPr>
            <p:nvPr/>
          </p:nvSpPr>
          <p:spPr bwMode="auto">
            <a:xfrm>
              <a:off x="4192" y="332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H</a:t>
              </a:r>
            </a:p>
          </p:txBody>
        </p:sp>
        <p:sp>
          <p:nvSpPr>
            <p:cNvPr id="1058" name="Text Box 105"/>
            <p:cNvSpPr txBox="1">
              <a:spLocks noChangeArrowheads="1"/>
            </p:cNvSpPr>
            <p:nvPr/>
          </p:nvSpPr>
          <p:spPr bwMode="auto">
            <a:xfrm>
              <a:off x="4664" y="285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H</a:t>
              </a:r>
            </a:p>
          </p:txBody>
        </p:sp>
        <p:sp>
          <p:nvSpPr>
            <p:cNvPr id="1059" name="Text Box 106"/>
            <p:cNvSpPr txBox="1">
              <a:spLocks noChangeArrowheads="1"/>
            </p:cNvSpPr>
            <p:nvPr/>
          </p:nvSpPr>
          <p:spPr bwMode="auto">
            <a:xfrm>
              <a:off x="3728" y="285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a:t>H</a:t>
              </a:r>
            </a:p>
          </p:txBody>
        </p:sp>
        <p:sp>
          <p:nvSpPr>
            <p:cNvPr id="1060" name="Line 107"/>
            <p:cNvSpPr>
              <a:spLocks noChangeShapeType="1"/>
            </p:cNvSpPr>
            <p:nvPr/>
          </p:nvSpPr>
          <p:spPr bwMode="auto">
            <a:xfrm>
              <a:off x="4464" y="3001"/>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1" name="Line 108"/>
            <p:cNvSpPr>
              <a:spLocks noChangeShapeType="1"/>
            </p:cNvSpPr>
            <p:nvPr/>
          </p:nvSpPr>
          <p:spPr bwMode="auto">
            <a:xfrm>
              <a:off x="3936" y="3001"/>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2" name="Line 109"/>
            <p:cNvSpPr>
              <a:spLocks noChangeShapeType="1"/>
            </p:cNvSpPr>
            <p:nvPr/>
          </p:nvSpPr>
          <p:spPr bwMode="auto">
            <a:xfrm rot="5400000">
              <a:off x="4200" y="324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3" name="Line 110"/>
            <p:cNvSpPr>
              <a:spLocks noChangeShapeType="1"/>
            </p:cNvSpPr>
            <p:nvPr/>
          </p:nvSpPr>
          <p:spPr bwMode="auto">
            <a:xfrm rot="5400000">
              <a:off x="4200" y="2760"/>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149" name="Group 111"/>
          <p:cNvGrpSpPr>
            <a:grpSpLocks/>
          </p:cNvGrpSpPr>
          <p:nvPr/>
        </p:nvGrpSpPr>
        <p:grpSpPr bwMode="auto">
          <a:xfrm>
            <a:off x="6096000" y="3657600"/>
            <a:ext cx="1600200" cy="1676400"/>
            <a:chOff x="3840" y="2304"/>
            <a:chExt cx="1008" cy="1056"/>
          </a:xfrm>
        </p:grpSpPr>
        <p:grpSp>
          <p:nvGrpSpPr>
            <p:cNvPr id="1043" name="Group 112"/>
            <p:cNvGrpSpPr>
              <a:grpSpLocks/>
            </p:cNvGrpSpPr>
            <p:nvPr/>
          </p:nvGrpSpPr>
          <p:grpSpPr bwMode="auto">
            <a:xfrm rot="-5400000">
              <a:off x="4560" y="2488"/>
              <a:ext cx="144" cy="432"/>
              <a:chOff x="1168" y="1296"/>
              <a:chExt cx="144" cy="432"/>
            </a:xfrm>
          </p:grpSpPr>
          <p:sp>
            <p:nvSpPr>
              <p:cNvPr id="1053" name="Line 113"/>
              <p:cNvSpPr>
                <a:spLocks noChangeShapeType="1"/>
              </p:cNvSpPr>
              <p:nvPr/>
            </p:nvSpPr>
            <p:spPr bwMode="auto">
              <a:xfrm flipV="1">
                <a:off x="1248" y="1296"/>
                <a:ext cx="0" cy="43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54" name="Line 114"/>
              <p:cNvSpPr>
                <a:spLocks noChangeShapeType="1"/>
              </p:cNvSpPr>
              <p:nvPr/>
            </p:nvSpPr>
            <p:spPr bwMode="auto">
              <a:xfrm>
                <a:off x="1168" y="1664"/>
                <a:ext cx="14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44" name="Group 115"/>
            <p:cNvGrpSpPr>
              <a:grpSpLocks/>
            </p:cNvGrpSpPr>
            <p:nvPr/>
          </p:nvGrpSpPr>
          <p:grpSpPr bwMode="auto">
            <a:xfrm rot="5400000" flipH="1">
              <a:off x="3984" y="2808"/>
              <a:ext cx="144" cy="432"/>
              <a:chOff x="1168" y="1296"/>
              <a:chExt cx="144" cy="432"/>
            </a:xfrm>
          </p:grpSpPr>
          <p:sp>
            <p:nvSpPr>
              <p:cNvPr id="1051" name="Line 116"/>
              <p:cNvSpPr>
                <a:spLocks noChangeShapeType="1"/>
              </p:cNvSpPr>
              <p:nvPr/>
            </p:nvSpPr>
            <p:spPr bwMode="auto">
              <a:xfrm flipV="1">
                <a:off x="1248" y="1296"/>
                <a:ext cx="0" cy="43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52" name="Line 117"/>
              <p:cNvSpPr>
                <a:spLocks noChangeShapeType="1"/>
              </p:cNvSpPr>
              <p:nvPr/>
            </p:nvSpPr>
            <p:spPr bwMode="auto">
              <a:xfrm>
                <a:off x="1168" y="1664"/>
                <a:ext cx="14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45" name="Group 118"/>
            <p:cNvGrpSpPr>
              <a:grpSpLocks/>
            </p:cNvGrpSpPr>
            <p:nvPr/>
          </p:nvGrpSpPr>
          <p:grpSpPr bwMode="auto">
            <a:xfrm rot="10800000">
              <a:off x="4080" y="2304"/>
              <a:ext cx="144" cy="432"/>
              <a:chOff x="1168" y="1296"/>
              <a:chExt cx="144" cy="432"/>
            </a:xfrm>
          </p:grpSpPr>
          <p:sp>
            <p:nvSpPr>
              <p:cNvPr id="1049" name="Line 119"/>
              <p:cNvSpPr>
                <a:spLocks noChangeShapeType="1"/>
              </p:cNvSpPr>
              <p:nvPr/>
            </p:nvSpPr>
            <p:spPr bwMode="auto">
              <a:xfrm flipV="1">
                <a:off x="1248" y="1296"/>
                <a:ext cx="0" cy="43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50" name="Line 120"/>
              <p:cNvSpPr>
                <a:spLocks noChangeShapeType="1"/>
              </p:cNvSpPr>
              <p:nvPr/>
            </p:nvSpPr>
            <p:spPr bwMode="auto">
              <a:xfrm>
                <a:off x="1168" y="1664"/>
                <a:ext cx="14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46" name="Group 121"/>
            <p:cNvGrpSpPr>
              <a:grpSpLocks/>
            </p:cNvGrpSpPr>
            <p:nvPr/>
          </p:nvGrpSpPr>
          <p:grpSpPr bwMode="auto">
            <a:xfrm rot="10800000" flipV="1">
              <a:off x="4416" y="2928"/>
              <a:ext cx="144" cy="432"/>
              <a:chOff x="1168" y="1296"/>
              <a:chExt cx="144" cy="432"/>
            </a:xfrm>
          </p:grpSpPr>
          <p:sp>
            <p:nvSpPr>
              <p:cNvPr id="1047" name="Line 122"/>
              <p:cNvSpPr>
                <a:spLocks noChangeShapeType="1"/>
              </p:cNvSpPr>
              <p:nvPr/>
            </p:nvSpPr>
            <p:spPr bwMode="auto">
              <a:xfrm flipV="1">
                <a:off x="1248" y="1296"/>
                <a:ext cx="0" cy="43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48" name="Line 123"/>
              <p:cNvSpPr>
                <a:spLocks noChangeShapeType="1"/>
              </p:cNvSpPr>
              <p:nvPr/>
            </p:nvSpPr>
            <p:spPr bwMode="auto">
              <a:xfrm>
                <a:off x="1168" y="1664"/>
                <a:ext cx="14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74876" name="Text Box 124"/>
          <p:cNvSpPr txBox="1">
            <a:spLocks noChangeArrowheads="1"/>
          </p:cNvSpPr>
          <p:nvPr/>
        </p:nvSpPr>
        <p:spPr bwMode="auto">
          <a:xfrm>
            <a:off x="5473700" y="5537200"/>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a:t>no dipole moment</a:t>
            </a:r>
          </a:p>
          <a:p>
            <a:pPr algn="ctr"/>
            <a:r>
              <a:rPr lang="en-US" altLang="en-US" sz="2400"/>
              <a:t>nonpolar molecule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82"/>
                                        </p:tgtEl>
                                        <p:attrNameLst>
                                          <p:attrName>style.visibility</p:attrName>
                                        </p:attrNameLst>
                                      </p:cBhvr>
                                      <p:to>
                                        <p:strVal val="visible"/>
                                      </p:to>
                                    </p:set>
                                    <p:anim calcmode="lin" valueType="num">
                                      <p:cBhvr additive="base">
                                        <p:cTn id="19" dur="500" fill="hold"/>
                                        <p:tgtEl>
                                          <p:spTgt spid="74782"/>
                                        </p:tgtEl>
                                        <p:attrNameLst>
                                          <p:attrName>ppt_x</p:attrName>
                                        </p:attrNameLst>
                                      </p:cBhvr>
                                      <p:tavLst>
                                        <p:tav tm="0">
                                          <p:val>
                                            <p:strVal val="0-#ppt_w/2"/>
                                          </p:val>
                                        </p:tav>
                                        <p:tav tm="100000">
                                          <p:val>
                                            <p:strVal val="#ppt_x"/>
                                          </p:val>
                                        </p:tav>
                                      </p:tavLst>
                                    </p:anim>
                                    <p:anim calcmode="lin" valueType="num">
                                      <p:cBhvr additive="base">
                                        <p:cTn id="20" dur="500" fill="hold"/>
                                        <p:tgtEl>
                                          <p:spTgt spid="7478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3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4841"/>
                                        </p:tgtEl>
                                        <p:attrNameLst>
                                          <p:attrName>style.visibility</p:attrName>
                                        </p:attrNameLst>
                                      </p:cBhvr>
                                      <p:to>
                                        <p:strVal val="visible"/>
                                      </p:to>
                                    </p:set>
                                    <p:anim calcmode="lin" valueType="num">
                                      <p:cBhvr additive="base">
                                        <p:cTn id="33" dur="500" fill="hold"/>
                                        <p:tgtEl>
                                          <p:spTgt spid="74841"/>
                                        </p:tgtEl>
                                        <p:attrNameLst>
                                          <p:attrName>ppt_x</p:attrName>
                                        </p:attrNameLst>
                                      </p:cBhvr>
                                      <p:tavLst>
                                        <p:tav tm="0">
                                          <p:val>
                                            <p:strVal val="0-#ppt_w/2"/>
                                          </p:val>
                                        </p:tav>
                                        <p:tav tm="100000">
                                          <p:val>
                                            <p:strVal val="#ppt_x"/>
                                          </p:val>
                                        </p:tav>
                                      </p:tavLst>
                                    </p:anim>
                                    <p:anim calcmode="lin" valueType="num">
                                      <p:cBhvr additive="base">
                                        <p:cTn id="34" dur="500" fill="hold"/>
                                        <p:tgtEl>
                                          <p:spTgt spid="74841"/>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13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113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4852"/>
                                        </p:tgtEl>
                                        <p:attrNameLst>
                                          <p:attrName>style.visibility</p:attrName>
                                        </p:attrNameLst>
                                      </p:cBhvr>
                                      <p:to>
                                        <p:strVal val="visible"/>
                                      </p:to>
                                    </p:set>
                                    <p:anim calcmode="lin" valueType="num">
                                      <p:cBhvr additive="base">
                                        <p:cTn id="51" dur="500" fill="hold"/>
                                        <p:tgtEl>
                                          <p:spTgt spid="74852"/>
                                        </p:tgtEl>
                                        <p:attrNameLst>
                                          <p:attrName>ppt_x</p:attrName>
                                        </p:attrNameLst>
                                      </p:cBhvr>
                                      <p:tavLst>
                                        <p:tav tm="0">
                                          <p:val>
                                            <p:strVal val="1+#ppt_w/2"/>
                                          </p:val>
                                        </p:tav>
                                        <p:tav tm="100000">
                                          <p:val>
                                            <p:strVal val="#ppt_x"/>
                                          </p:val>
                                        </p:tav>
                                      </p:tavLst>
                                    </p:anim>
                                    <p:anim calcmode="lin" valueType="num">
                                      <p:cBhvr additive="base">
                                        <p:cTn id="52" dur="500" fill="hold"/>
                                        <p:tgtEl>
                                          <p:spTgt spid="74852"/>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113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499"/>
                                          </p:stCondLst>
                                        </p:cTn>
                                        <p:tgtEl>
                                          <p:spTgt spid="114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74876"/>
                                        </p:tgtEl>
                                        <p:attrNameLst>
                                          <p:attrName>style.visibility</p:attrName>
                                        </p:attrNameLst>
                                      </p:cBhvr>
                                      <p:to>
                                        <p:strVal val="visible"/>
                                      </p:to>
                                    </p:set>
                                    <p:anim calcmode="lin" valueType="num">
                                      <p:cBhvr additive="base">
                                        <p:cTn id="65" dur="500" fill="hold"/>
                                        <p:tgtEl>
                                          <p:spTgt spid="74876"/>
                                        </p:tgtEl>
                                        <p:attrNameLst>
                                          <p:attrName>ppt_x</p:attrName>
                                        </p:attrNameLst>
                                      </p:cBhvr>
                                      <p:tavLst>
                                        <p:tav tm="0">
                                          <p:val>
                                            <p:strVal val="1+#ppt_w/2"/>
                                          </p:val>
                                        </p:tav>
                                        <p:tav tm="100000">
                                          <p:val>
                                            <p:strVal val="#ppt_x"/>
                                          </p:val>
                                        </p:tav>
                                      </p:tavLst>
                                    </p:anim>
                                    <p:anim calcmode="lin" valueType="num">
                                      <p:cBhvr additive="base">
                                        <p:cTn id="66" dur="500" fill="hold"/>
                                        <p:tgtEl>
                                          <p:spTgt spid="748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2" grpId="0" autoUpdateAnimBg="0"/>
      <p:bldP spid="74841" grpId="0" autoUpdateAnimBg="0"/>
      <p:bldP spid="74852" grpId="0" autoUpdateAnimBg="0"/>
      <p:bldP spid="7487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0" y="0"/>
            <a:ext cx="9144000" cy="762000"/>
          </a:xfrm>
        </p:spPr>
        <p:txBody>
          <a:bodyPr/>
          <a:lstStyle/>
          <a:p>
            <a:pPr>
              <a:defRPr/>
            </a:pPr>
            <a:r>
              <a:rPr lang="en-US" dirty="0" smtClean="0">
                <a:solidFill>
                  <a:srgbClr val="66FFFF"/>
                </a:solidFill>
                <a:effectLst>
                  <a:outerShdw blurRad="38100" dist="38100" dir="2700000" algn="tl">
                    <a:srgbClr val="000000"/>
                  </a:outerShdw>
                </a:effectLst>
              </a:rPr>
              <a:t>1. </a:t>
            </a:r>
            <a:r>
              <a:rPr lang="en-US" dirty="0">
                <a:solidFill>
                  <a:srgbClr val="66FFFF"/>
                </a:solidFill>
                <a:effectLst>
                  <a:outerShdw blurRad="38100" dist="38100" dir="2700000" algn="tl">
                    <a:srgbClr val="000000"/>
                  </a:outerShdw>
                </a:effectLst>
              </a:rPr>
              <a:t>Dipole - Dipole </a:t>
            </a:r>
            <a:r>
              <a:rPr lang="en-US" dirty="0" smtClean="0">
                <a:solidFill>
                  <a:srgbClr val="66FFFF"/>
                </a:solidFill>
                <a:effectLst>
                  <a:outerShdw blurRad="38100" dist="38100" dir="2700000" algn="tl">
                    <a:srgbClr val="000000"/>
                  </a:outerShdw>
                </a:effectLst>
              </a:rPr>
              <a:t>interactions</a:t>
            </a:r>
            <a:endParaRPr lang="en-US" dirty="0">
              <a:solidFill>
                <a:srgbClr val="66FFFF"/>
              </a:solidFill>
              <a:effectLst>
                <a:outerShdw blurRad="38100" dist="38100" dir="2700000" algn="tl">
                  <a:srgbClr val="000000"/>
                </a:outerShdw>
              </a:effectLst>
            </a:endParaRPr>
          </a:p>
        </p:txBody>
      </p:sp>
      <p:sp>
        <p:nvSpPr>
          <p:cNvPr id="219139" name="Rectangle 3"/>
          <p:cNvSpPr>
            <a:spLocks noGrp="1" noChangeArrowheads="1"/>
          </p:cNvSpPr>
          <p:nvPr>
            <p:ph type="body" idx="1"/>
          </p:nvPr>
        </p:nvSpPr>
        <p:spPr>
          <a:xfrm>
            <a:off x="285750" y="1214438"/>
            <a:ext cx="6172200" cy="1447800"/>
          </a:xfrm>
        </p:spPr>
        <p:txBody>
          <a:bodyPr/>
          <a:lstStyle/>
          <a:p>
            <a:pPr marL="184150" indent="-184150">
              <a:lnSpc>
                <a:spcPct val="95000"/>
              </a:lnSpc>
              <a:spcBef>
                <a:spcPct val="0"/>
              </a:spcBef>
            </a:pPr>
            <a:r>
              <a:rPr lang="en-US" altLang="en-US" sz="2400" b="1" smtClean="0">
                <a:solidFill>
                  <a:srgbClr val="FFFF00"/>
                </a:solidFill>
              </a:rPr>
              <a:t>Polar molecules </a:t>
            </a:r>
            <a:r>
              <a:rPr lang="en-US" altLang="en-US" sz="2400" smtClean="0"/>
              <a:t>have  a permanent dipole that is, permanent separation of charge. </a:t>
            </a:r>
          </a:p>
          <a:p>
            <a:pPr marL="184150" indent="-184150">
              <a:lnSpc>
                <a:spcPct val="95000"/>
              </a:lnSpc>
              <a:spcBef>
                <a:spcPct val="0"/>
              </a:spcBef>
            </a:pPr>
            <a:r>
              <a:rPr lang="en-US" altLang="en-US" sz="2400" smtClean="0"/>
              <a:t>As a result, Molecules are attracted to each other in a compound by these +ve and -ve ends . This is called Permanent dipole – dipole interactions</a:t>
            </a:r>
            <a:endParaRPr lang="en-US" altLang="en-US" sz="2400" smtClean="0">
              <a:sym typeface="Symbol" pitchFamily="18" charset="2"/>
            </a:endParaRPr>
          </a:p>
          <a:p>
            <a:pPr marL="184150" indent="-184150">
              <a:lnSpc>
                <a:spcPct val="95000"/>
              </a:lnSpc>
              <a:spcBef>
                <a:spcPct val="0"/>
              </a:spcBef>
            </a:pPr>
            <a:endParaRPr lang="en-US" altLang="en-US" sz="2400" smtClean="0"/>
          </a:p>
        </p:txBody>
      </p:sp>
      <p:grpSp>
        <p:nvGrpSpPr>
          <p:cNvPr id="2" name="Group 42"/>
          <p:cNvGrpSpPr>
            <a:grpSpLocks/>
          </p:cNvGrpSpPr>
          <p:nvPr/>
        </p:nvGrpSpPr>
        <p:grpSpPr bwMode="auto">
          <a:xfrm>
            <a:off x="6553200" y="914400"/>
            <a:ext cx="2438400" cy="2438400"/>
            <a:chOff x="4128" y="240"/>
            <a:chExt cx="1536" cy="1536"/>
          </a:xfrm>
        </p:grpSpPr>
        <p:pic>
          <p:nvPicPr>
            <p:cNvPr id="8223" name="Picture 5" descr="polarizedionic"/>
            <p:cNvPicPr>
              <a:picLocks noChangeAspect="1" noChangeArrowheads="1"/>
            </p:cNvPicPr>
            <p:nvPr/>
          </p:nvPicPr>
          <p:blipFill>
            <a:blip r:embed="rId3">
              <a:lum bright="-6000"/>
              <a:extLst>
                <a:ext uri="{28A0092B-C50C-407E-A947-70E740481C1C}">
                  <a14:useLocalDpi xmlns:a14="http://schemas.microsoft.com/office/drawing/2010/main" val="0"/>
                </a:ext>
              </a:extLst>
            </a:blip>
            <a:srcRect l="4124" b="8000"/>
            <a:stretch>
              <a:fillRect/>
            </a:stretch>
          </p:blipFill>
          <p:spPr bwMode="auto">
            <a:xfrm>
              <a:off x="4128" y="257"/>
              <a:ext cx="1536" cy="15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224" name="Group 6"/>
            <p:cNvGrpSpPr>
              <a:grpSpLocks/>
            </p:cNvGrpSpPr>
            <p:nvPr/>
          </p:nvGrpSpPr>
          <p:grpSpPr bwMode="auto">
            <a:xfrm>
              <a:off x="4368" y="1392"/>
              <a:ext cx="1104" cy="384"/>
              <a:chOff x="4224" y="1632"/>
              <a:chExt cx="1104" cy="384"/>
            </a:xfrm>
          </p:grpSpPr>
          <p:sp>
            <p:nvSpPr>
              <p:cNvPr id="8228" name="Text Box 7"/>
              <p:cNvSpPr txBox="1">
                <a:spLocks noChangeArrowheads="1"/>
              </p:cNvSpPr>
              <p:nvPr/>
            </p:nvSpPr>
            <p:spPr bwMode="auto">
              <a:xfrm>
                <a:off x="4224" y="1632"/>
                <a:ext cx="48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000" b="1">
                    <a:solidFill>
                      <a:schemeClr val="bg1"/>
                    </a:solidFill>
                    <a:sym typeface="Symbol" pitchFamily="18" charset="2"/>
                  </a:rPr>
                  <a:t>H</a:t>
                </a:r>
                <a:endParaRPr lang="en-US" altLang="en-US" sz="4000" b="1">
                  <a:solidFill>
                    <a:schemeClr val="bg1"/>
                  </a:solidFill>
                </a:endParaRPr>
              </a:p>
            </p:txBody>
          </p:sp>
          <p:sp>
            <p:nvSpPr>
              <p:cNvPr id="8229" name="Text Box 8"/>
              <p:cNvSpPr txBox="1">
                <a:spLocks noChangeArrowheads="1"/>
              </p:cNvSpPr>
              <p:nvPr/>
            </p:nvSpPr>
            <p:spPr bwMode="auto">
              <a:xfrm>
                <a:off x="4848" y="1632"/>
                <a:ext cx="48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000" b="1">
                    <a:solidFill>
                      <a:schemeClr val="bg1"/>
                    </a:solidFill>
                    <a:sym typeface="Symbol" pitchFamily="18" charset="2"/>
                  </a:rPr>
                  <a:t>Cl</a:t>
                </a:r>
                <a:endParaRPr lang="en-US" altLang="en-US" sz="4000" b="1">
                  <a:solidFill>
                    <a:schemeClr val="bg1"/>
                  </a:solidFill>
                </a:endParaRPr>
              </a:p>
            </p:txBody>
          </p:sp>
          <p:sp>
            <p:nvSpPr>
              <p:cNvPr id="8230" name="Line 9"/>
              <p:cNvSpPr>
                <a:spLocks noChangeShapeType="1"/>
              </p:cNvSpPr>
              <p:nvPr/>
            </p:nvSpPr>
            <p:spPr bwMode="auto">
              <a:xfrm>
                <a:off x="4512" y="1824"/>
                <a:ext cx="288" cy="0"/>
              </a:xfrm>
              <a:prstGeom prst="line">
                <a:avLst/>
              </a:prstGeom>
              <a:noFill/>
              <a:ln w="76200">
                <a:solidFill>
                  <a:srgbClr val="0000CC"/>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GB"/>
              </a:p>
            </p:txBody>
          </p:sp>
        </p:grpSp>
        <p:grpSp>
          <p:nvGrpSpPr>
            <p:cNvPr id="8225" name="Group 10"/>
            <p:cNvGrpSpPr>
              <a:grpSpLocks/>
            </p:cNvGrpSpPr>
            <p:nvPr/>
          </p:nvGrpSpPr>
          <p:grpSpPr bwMode="auto">
            <a:xfrm>
              <a:off x="4416" y="240"/>
              <a:ext cx="1104" cy="384"/>
              <a:chOff x="4272" y="480"/>
              <a:chExt cx="1104" cy="384"/>
            </a:xfrm>
          </p:grpSpPr>
          <p:sp>
            <p:nvSpPr>
              <p:cNvPr id="8226" name="Text Box 11"/>
              <p:cNvSpPr txBox="1">
                <a:spLocks noChangeArrowheads="1"/>
              </p:cNvSpPr>
              <p:nvPr/>
            </p:nvSpPr>
            <p:spPr bwMode="auto">
              <a:xfrm>
                <a:off x="4272" y="480"/>
                <a:ext cx="48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000" b="1">
                    <a:solidFill>
                      <a:srgbClr val="FF0000"/>
                    </a:solidFill>
                    <a:sym typeface="Symbol" pitchFamily="18" charset="2"/>
                  </a:rPr>
                  <a:t></a:t>
                </a:r>
                <a:r>
                  <a:rPr lang="en-US" altLang="en-US" sz="4000" b="1" baseline="30000">
                    <a:solidFill>
                      <a:srgbClr val="FF0000"/>
                    </a:solidFill>
                    <a:sym typeface="Symbol" pitchFamily="18" charset="2"/>
                  </a:rPr>
                  <a:t>+</a:t>
                </a:r>
                <a:endParaRPr lang="en-US" altLang="en-US" sz="4000" b="1">
                  <a:solidFill>
                    <a:srgbClr val="FF0000"/>
                  </a:solidFill>
                </a:endParaRPr>
              </a:p>
            </p:txBody>
          </p:sp>
          <p:sp>
            <p:nvSpPr>
              <p:cNvPr id="8227" name="Text Box 12"/>
              <p:cNvSpPr txBox="1">
                <a:spLocks noChangeArrowheads="1"/>
              </p:cNvSpPr>
              <p:nvPr/>
            </p:nvSpPr>
            <p:spPr bwMode="auto">
              <a:xfrm>
                <a:off x="4896" y="480"/>
                <a:ext cx="48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000" b="1">
                    <a:solidFill>
                      <a:srgbClr val="FF0000"/>
                    </a:solidFill>
                    <a:sym typeface="Symbol" pitchFamily="18" charset="2"/>
                  </a:rPr>
                  <a:t></a:t>
                </a:r>
                <a:r>
                  <a:rPr lang="en-US" altLang="en-US" sz="4000" b="1" baseline="30000">
                    <a:solidFill>
                      <a:srgbClr val="FF0000"/>
                    </a:solidFill>
                    <a:sym typeface="Symbol" pitchFamily="18" charset="2"/>
                  </a:rPr>
                  <a:t>–</a:t>
                </a:r>
                <a:endParaRPr lang="en-US" altLang="en-US" sz="4000" b="1">
                  <a:solidFill>
                    <a:srgbClr val="FF0000"/>
                  </a:solidFill>
                </a:endParaRPr>
              </a:p>
            </p:txBody>
          </p:sp>
        </p:grpSp>
      </p:grpSp>
      <p:sp>
        <p:nvSpPr>
          <p:cNvPr id="219149" name="Rectangle 13"/>
          <p:cNvSpPr>
            <a:spLocks noChangeArrowheads="1"/>
          </p:cNvSpPr>
          <p:nvPr/>
        </p:nvSpPr>
        <p:spPr bwMode="auto">
          <a:xfrm>
            <a:off x="304800" y="3352800"/>
            <a:ext cx="8534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7813" indent="-27781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5000"/>
              </a:lnSpc>
            </a:pPr>
            <a:endParaRPr lang="en-US" altLang="en-US">
              <a:sym typeface="Symbol" pitchFamily="18" charset="2"/>
            </a:endParaRPr>
          </a:p>
        </p:txBody>
      </p:sp>
      <p:grpSp>
        <p:nvGrpSpPr>
          <p:cNvPr id="5" name="Group 33"/>
          <p:cNvGrpSpPr>
            <a:grpSpLocks/>
          </p:cNvGrpSpPr>
          <p:nvPr/>
        </p:nvGrpSpPr>
        <p:grpSpPr bwMode="auto">
          <a:xfrm rot="-1598707">
            <a:off x="2409825" y="5546725"/>
            <a:ext cx="1155700" cy="762000"/>
            <a:chOff x="1288" y="3600"/>
            <a:chExt cx="728" cy="480"/>
          </a:xfrm>
        </p:grpSpPr>
        <p:sp>
          <p:nvSpPr>
            <p:cNvPr id="8219" name="Oval 17"/>
            <p:cNvSpPr>
              <a:spLocks noChangeArrowheads="1"/>
            </p:cNvSpPr>
            <p:nvPr/>
          </p:nvSpPr>
          <p:spPr bwMode="auto">
            <a:xfrm>
              <a:off x="1296" y="3696"/>
              <a:ext cx="240" cy="240"/>
            </a:xfrm>
            <a:prstGeom prst="ellipse">
              <a:avLst/>
            </a:prstGeom>
            <a:solidFill>
              <a:srgbClr val="FF7C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220" name="Oval 18"/>
            <p:cNvSpPr>
              <a:spLocks noChangeArrowheads="1"/>
            </p:cNvSpPr>
            <p:nvPr/>
          </p:nvSpPr>
          <p:spPr bwMode="auto">
            <a:xfrm>
              <a:off x="1536" y="3600"/>
              <a:ext cx="480" cy="4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221" name="Text Box 19"/>
            <p:cNvSpPr txBox="1">
              <a:spLocks noChangeArrowheads="1"/>
            </p:cNvSpPr>
            <p:nvPr/>
          </p:nvSpPr>
          <p:spPr bwMode="auto">
            <a:xfrm>
              <a:off x="1288" y="3679"/>
              <a:ext cx="2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ym typeface="Symbol" pitchFamily="18" charset="2"/>
                </a:rPr>
                <a:t></a:t>
              </a:r>
              <a:r>
                <a:rPr lang="en-US" altLang="en-US" b="1" baseline="30000">
                  <a:sym typeface="Symbol" pitchFamily="18" charset="2"/>
                </a:rPr>
                <a:t>+</a:t>
              </a:r>
              <a:endParaRPr lang="en-US" altLang="en-US"/>
            </a:p>
          </p:txBody>
        </p:sp>
        <p:sp>
          <p:nvSpPr>
            <p:cNvPr id="8222" name="Text Box 20"/>
            <p:cNvSpPr txBox="1">
              <a:spLocks noChangeArrowheads="1"/>
            </p:cNvSpPr>
            <p:nvPr/>
          </p:nvSpPr>
          <p:spPr bwMode="auto">
            <a:xfrm>
              <a:off x="1680" y="3648"/>
              <a:ext cx="2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ym typeface="Symbol" pitchFamily="18" charset="2"/>
                </a:rPr>
                <a:t></a:t>
              </a:r>
              <a:r>
                <a:rPr lang="en-US" altLang="en-US" b="1" baseline="30000">
                  <a:sym typeface="Symbol" pitchFamily="18" charset="2"/>
                </a:rPr>
                <a:t>–</a:t>
              </a:r>
              <a:endParaRPr lang="en-US" altLang="en-US"/>
            </a:p>
          </p:txBody>
        </p:sp>
      </p:grpSp>
      <p:grpSp>
        <p:nvGrpSpPr>
          <p:cNvPr id="6" name="Group 35"/>
          <p:cNvGrpSpPr>
            <a:grpSpLocks/>
          </p:cNvGrpSpPr>
          <p:nvPr/>
        </p:nvGrpSpPr>
        <p:grpSpPr bwMode="auto">
          <a:xfrm>
            <a:off x="3336925" y="4629150"/>
            <a:ext cx="1143000" cy="762000"/>
            <a:chOff x="2016" y="3120"/>
            <a:chExt cx="720" cy="480"/>
          </a:xfrm>
        </p:grpSpPr>
        <p:sp>
          <p:nvSpPr>
            <p:cNvPr id="8215" name="Oval 21"/>
            <p:cNvSpPr>
              <a:spLocks noChangeArrowheads="1"/>
            </p:cNvSpPr>
            <p:nvPr/>
          </p:nvSpPr>
          <p:spPr bwMode="auto">
            <a:xfrm>
              <a:off x="2016" y="3216"/>
              <a:ext cx="240" cy="240"/>
            </a:xfrm>
            <a:prstGeom prst="ellipse">
              <a:avLst/>
            </a:prstGeom>
            <a:solidFill>
              <a:srgbClr val="FF7C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216" name="Oval 22"/>
            <p:cNvSpPr>
              <a:spLocks noChangeArrowheads="1"/>
            </p:cNvSpPr>
            <p:nvPr/>
          </p:nvSpPr>
          <p:spPr bwMode="auto">
            <a:xfrm>
              <a:off x="2256" y="3120"/>
              <a:ext cx="480" cy="4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217" name="Text Box 23"/>
            <p:cNvSpPr txBox="1">
              <a:spLocks noChangeArrowheads="1"/>
            </p:cNvSpPr>
            <p:nvPr/>
          </p:nvSpPr>
          <p:spPr bwMode="auto">
            <a:xfrm>
              <a:off x="2016" y="3168"/>
              <a:ext cx="2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ym typeface="Symbol" pitchFamily="18" charset="2"/>
                </a:rPr>
                <a:t></a:t>
              </a:r>
              <a:r>
                <a:rPr lang="en-US" altLang="en-US" b="1" baseline="30000">
                  <a:sym typeface="Symbol" pitchFamily="18" charset="2"/>
                </a:rPr>
                <a:t>+</a:t>
              </a:r>
              <a:endParaRPr lang="en-US" altLang="en-US"/>
            </a:p>
          </p:txBody>
        </p:sp>
        <p:sp>
          <p:nvSpPr>
            <p:cNvPr id="8218" name="Text Box 24"/>
            <p:cNvSpPr txBox="1">
              <a:spLocks noChangeArrowheads="1"/>
            </p:cNvSpPr>
            <p:nvPr/>
          </p:nvSpPr>
          <p:spPr bwMode="auto">
            <a:xfrm>
              <a:off x="2400" y="3168"/>
              <a:ext cx="2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ym typeface="Symbol" pitchFamily="18" charset="2"/>
                </a:rPr>
                <a:t></a:t>
              </a:r>
              <a:r>
                <a:rPr lang="en-US" altLang="en-US" b="1" baseline="30000">
                  <a:sym typeface="Symbol" pitchFamily="18" charset="2"/>
                </a:rPr>
                <a:t>–</a:t>
              </a:r>
              <a:endParaRPr lang="en-US" altLang="en-US"/>
            </a:p>
          </p:txBody>
        </p:sp>
      </p:grpSp>
      <p:grpSp>
        <p:nvGrpSpPr>
          <p:cNvPr id="7" name="Group 34"/>
          <p:cNvGrpSpPr>
            <a:grpSpLocks/>
          </p:cNvGrpSpPr>
          <p:nvPr/>
        </p:nvGrpSpPr>
        <p:grpSpPr bwMode="auto">
          <a:xfrm rot="1138810">
            <a:off x="4098925" y="5619750"/>
            <a:ext cx="1143000" cy="762000"/>
            <a:chOff x="2448" y="3744"/>
            <a:chExt cx="720" cy="480"/>
          </a:xfrm>
        </p:grpSpPr>
        <p:sp>
          <p:nvSpPr>
            <p:cNvPr id="8211" name="Oval 25"/>
            <p:cNvSpPr>
              <a:spLocks noChangeArrowheads="1"/>
            </p:cNvSpPr>
            <p:nvPr/>
          </p:nvSpPr>
          <p:spPr bwMode="auto">
            <a:xfrm>
              <a:off x="2448" y="3840"/>
              <a:ext cx="240" cy="240"/>
            </a:xfrm>
            <a:prstGeom prst="ellipse">
              <a:avLst/>
            </a:prstGeom>
            <a:solidFill>
              <a:srgbClr val="FF7C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212" name="Oval 26"/>
            <p:cNvSpPr>
              <a:spLocks noChangeArrowheads="1"/>
            </p:cNvSpPr>
            <p:nvPr/>
          </p:nvSpPr>
          <p:spPr bwMode="auto">
            <a:xfrm>
              <a:off x="2688" y="3744"/>
              <a:ext cx="480" cy="4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213" name="Text Box 27"/>
            <p:cNvSpPr txBox="1">
              <a:spLocks noChangeArrowheads="1"/>
            </p:cNvSpPr>
            <p:nvPr/>
          </p:nvSpPr>
          <p:spPr bwMode="auto">
            <a:xfrm>
              <a:off x="2448" y="3792"/>
              <a:ext cx="2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ym typeface="Symbol" pitchFamily="18" charset="2"/>
                </a:rPr>
                <a:t></a:t>
              </a:r>
              <a:r>
                <a:rPr lang="en-US" altLang="en-US" b="1" baseline="30000">
                  <a:sym typeface="Symbol" pitchFamily="18" charset="2"/>
                </a:rPr>
                <a:t>+</a:t>
              </a:r>
              <a:endParaRPr lang="en-US" altLang="en-US"/>
            </a:p>
          </p:txBody>
        </p:sp>
        <p:sp>
          <p:nvSpPr>
            <p:cNvPr id="8214" name="Text Box 28"/>
            <p:cNvSpPr txBox="1">
              <a:spLocks noChangeArrowheads="1"/>
            </p:cNvSpPr>
            <p:nvPr/>
          </p:nvSpPr>
          <p:spPr bwMode="auto">
            <a:xfrm>
              <a:off x="2832" y="3792"/>
              <a:ext cx="2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ym typeface="Symbol" pitchFamily="18" charset="2"/>
                </a:rPr>
                <a:t></a:t>
              </a:r>
              <a:r>
                <a:rPr lang="en-US" altLang="en-US" b="1" baseline="30000">
                  <a:sym typeface="Symbol" pitchFamily="18" charset="2"/>
                </a:rPr>
                <a:t>–</a:t>
              </a:r>
              <a:endParaRPr lang="en-US" altLang="en-US"/>
            </a:p>
          </p:txBody>
        </p:sp>
      </p:grpSp>
      <p:grpSp>
        <p:nvGrpSpPr>
          <p:cNvPr id="8" name="Group 36"/>
          <p:cNvGrpSpPr>
            <a:grpSpLocks/>
          </p:cNvGrpSpPr>
          <p:nvPr/>
        </p:nvGrpSpPr>
        <p:grpSpPr bwMode="auto">
          <a:xfrm>
            <a:off x="5013325" y="4933950"/>
            <a:ext cx="1143000" cy="762000"/>
            <a:chOff x="2976" y="3312"/>
            <a:chExt cx="720" cy="480"/>
          </a:xfrm>
        </p:grpSpPr>
        <p:sp>
          <p:nvSpPr>
            <p:cNvPr id="8207" name="Oval 29"/>
            <p:cNvSpPr>
              <a:spLocks noChangeArrowheads="1"/>
            </p:cNvSpPr>
            <p:nvPr/>
          </p:nvSpPr>
          <p:spPr bwMode="auto">
            <a:xfrm>
              <a:off x="2976" y="3408"/>
              <a:ext cx="240" cy="240"/>
            </a:xfrm>
            <a:prstGeom prst="ellipse">
              <a:avLst/>
            </a:prstGeom>
            <a:solidFill>
              <a:srgbClr val="FF7C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208" name="Oval 30"/>
            <p:cNvSpPr>
              <a:spLocks noChangeArrowheads="1"/>
            </p:cNvSpPr>
            <p:nvPr/>
          </p:nvSpPr>
          <p:spPr bwMode="auto">
            <a:xfrm>
              <a:off x="3216" y="3312"/>
              <a:ext cx="480" cy="4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209" name="Text Box 31"/>
            <p:cNvSpPr txBox="1">
              <a:spLocks noChangeArrowheads="1"/>
            </p:cNvSpPr>
            <p:nvPr/>
          </p:nvSpPr>
          <p:spPr bwMode="auto">
            <a:xfrm>
              <a:off x="2976" y="3360"/>
              <a:ext cx="2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ym typeface="Symbol" pitchFamily="18" charset="2"/>
                </a:rPr>
                <a:t></a:t>
              </a:r>
              <a:r>
                <a:rPr lang="en-US" altLang="en-US" b="1" baseline="30000">
                  <a:sym typeface="Symbol" pitchFamily="18" charset="2"/>
                </a:rPr>
                <a:t>+</a:t>
              </a:r>
              <a:endParaRPr lang="en-US" altLang="en-US"/>
            </a:p>
          </p:txBody>
        </p:sp>
        <p:sp>
          <p:nvSpPr>
            <p:cNvPr id="8210" name="Text Box 32"/>
            <p:cNvSpPr txBox="1">
              <a:spLocks noChangeArrowheads="1"/>
            </p:cNvSpPr>
            <p:nvPr/>
          </p:nvSpPr>
          <p:spPr bwMode="auto">
            <a:xfrm>
              <a:off x="3360" y="3360"/>
              <a:ext cx="2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ym typeface="Symbol" pitchFamily="18" charset="2"/>
                </a:rPr>
                <a:t></a:t>
              </a:r>
              <a:r>
                <a:rPr lang="en-US" altLang="en-US" b="1" baseline="30000">
                  <a:sym typeface="Symbol" pitchFamily="18" charset="2"/>
                </a:rPr>
                <a:t>–</a:t>
              </a:r>
              <a:endParaRPr lang="en-US" altLang="en-US"/>
            </a:p>
          </p:txBody>
        </p:sp>
      </p:grpSp>
      <p:sp>
        <p:nvSpPr>
          <p:cNvPr id="219173" name="Line 37"/>
          <p:cNvSpPr>
            <a:spLocks noChangeShapeType="1"/>
          </p:cNvSpPr>
          <p:nvPr/>
        </p:nvSpPr>
        <p:spPr bwMode="auto">
          <a:xfrm flipV="1">
            <a:off x="3336925" y="5162550"/>
            <a:ext cx="152400" cy="381000"/>
          </a:xfrm>
          <a:prstGeom prst="line">
            <a:avLst/>
          </a:prstGeom>
          <a:noFill/>
          <a:ln w="28575">
            <a:solidFill>
              <a:schemeClr val="tx1"/>
            </a:solidFill>
            <a:round/>
            <a:headEnd type="triangle" w="sm" len="med"/>
            <a:tailEnd type="triangle" w="sm"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219174" name="Line 38"/>
          <p:cNvSpPr>
            <a:spLocks noChangeShapeType="1"/>
          </p:cNvSpPr>
          <p:nvPr/>
        </p:nvSpPr>
        <p:spPr bwMode="auto">
          <a:xfrm flipH="1" flipV="1">
            <a:off x="4327525" y="5162550"/>
            <a:ext cx="76200" cy="381000"/>
          </a:xfrm>
          <a:prstGeom prst="line">
            <a:avLst/>
          </a:prstGeom>
          <a:noFill/>
          <a:ln w="28575">
            <a:solidFill>
              <a:schemeClr val="tx1"/>
            </a:solidFill>
            <a:round/>
            <a:headEnd type="triangle" w="sm" len="med"/>
            <a:tailEnd type="triangle" w="sm"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219175" name="Line 39"/>
          <p:cNvSpPr>
            <a:spLocks noChangeShapeType="1"/>
          </p:cNvSpPr>
          <p:nvPr/>
        </p:nvSpPr>
        <p:spPr bwMode="auto">
          <a:xfrm flipV="1">
            <a:off x="5089525" y="5391150"/>
            <a:ext cx="152400" cy="381000"/>
          </a:xfrm>
          <a:prstGeom prst="line">
            <a:avLst/>
          </a:prstGeom>
          <a:noFill/>
          <a:ln w="28575">
            <a:solidFill>
              <a:schemeClr val="tx1"/>
            </a:solidFill>
            <a:round/>
            <a:headEnd type="triangle" w="sm" len="med"/>
            <a:tailEnd type="triangle" w="sm"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219176" name="Line 40"/>
          <p:cNvSpPr>
            <a:spLocks noChangeShapeType="1"/>
          </p:cNvSpPr>
          <p:nvPr/>
        </p:nvSpPr>
        <p:spPr bwMode="auto">
          <a:xfrm flipV="1">
            <a:off x="3489325" y="5772150"/>
            <a:ext cx="609600" cy="0"/>
          </a:xfrm>
          <a:prstGeom prst="line">
            <a:avLst/>
          </a:prstGeom>
          <a:noFill/>
          <a:ln w="28575">
            <a:solidFill>
              <a:schemeClr val="tx1"/>
            </a:solidFill>
            <a:round/>
            <a:headEnd type="triangle" w="sm" len="med"/>
            <a:tailEnd type="triangle" w="sm"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
        <p:nvSpPr>
          <p:cNvPr id="219177" name="Line 41"/>
          <p:cNvSpPr>
            <a:spLocks noChangeShapeType="1"/>
          </p:cNvSpPr>
          <p:nvPr/>
        </p:nvSpPr>
        <p:spPr bwMode="auto">
          <a:xfrm>
            <a:off x="4479925" y="4933950"/>
            <a:ext cx="533400" cy="228600"/>
          </a:xfrm>
          <a:prstGeom prst="line">
            <a:avLst/>
          </a:prstGeom>
          <a:noFill/>
          <a:ln w="28575">
            <a:solidFill>
              <a:schemeClr val="tx1"/>
            </a:solidFill>
            <a:round/>
            <a:headEnd type="triangle" w="sm" len="med"/>
            <a:tailEnd type="triangle" w="sm" len="med"/>
          </a:ln>
          <a:extLst>
            <a:ext uri="{909E8E84-426E-40DD-AFC4-6F175D3DCCD1}">
              <a14:hiddenFill xmlns:a14="http://schemas.microsoft.com/office/drawing/2010/main">
                <a:noFill/>
              </a14:hiddenFill>
            </a:ext>
          </a:extLst>
        </p:spPr>
        <p:txBody>
          <a:bodyPr lIns="0" tIns="0" rIns="0" bIns="0" anchor="ctr">
            <a:spAutoFit/>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wipe(left)">
                                      <p:cBhvr>
                                        <p:cTn id="7" dur="500"/>
                                        <p:tgtEl>
                                          <p:spTgt spid="219139">
                                            <p:txEl>
                                              <p:pRg st="0" end="0"/>
                                            </p:txEl>
                                          </p:spTgt>
                                        </p:tgtEl>
                                      </p:cBhvr>
                                    </p:animEffect>
                                  </p:childTnLst>
                                  <p:subTnLst>
                                    <p:animClr clrSpc="rgb" dir="cw">
                                      <p:cBhvr override="childStyle">
                                        <p:cTn dur="1" fill="hold" display="0" masterRel="nextClick" afterEffect="1"/>
                                        <p:tgtEl>
                                          <p:spTgt spid="219139">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9139">
                                            <p:txEl>
                                              <p:pRg st="1" end="1"/>
                                            </p:txEl>
                                          </p:spTgt>
                                        </p:tgtEl>
                                        <p:attrNameLst>
                                          <p:attrName>style.visibility</p:attrName>
                                        </p:attrNameLst>
                                      </p:cBhvr>
                                      <p:to>
                                        <p:strVal val="visible"/>
                                      </p:to>
                                    </p:set>
                                    <p:animEffect transition="in" filter="wipe(left)">
                                      <p:cBhvr>
                                        <p:cTn id="17" dur="500"/>
                                        <p:tgtEl>
                                          <p:spTgt spid="219139">
                                            <p:txEl>
                                              <p:pRg st="1" end="1"/>
                                            </p:txEl>
                                          </p:spTgt>
                                        </p:tgtEl>
                                      </p:cBhvr>
                                    </p:animEffect>
                                  </p:childTnLst>
                                  <p:subTnLst>
                                    <p:animClr clrSpc="rgb" dir="cw">
                                      <p:cBhvr override="childStyle">
                                        <p:cTn dur="1" fill="hold" display="0" masterRel="nextClick" afterEffect="1"/>
                                        <p:tgtEl>
                                          <p:spTgt spid="219139">
                                            <p:txEl>
                                              <p:pRg st="1" end="1"/>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nodePh="1">
                                  <p:stCondLst>
                                    <p:cond delay="0"/>
                                  </p:stCondLst>
                                  <p:endCondLst>
                                    <p:cond evt="begin" delay="0">
                                      <p:tn val="20"/>
                                    </p:cond>
                                  </p:endCondLst>
                                  <p:childTnLst>
                                    <p:set>
                                      <p:cBhvr>
                                        <p:cTn id="21" dur="1" fill="hold">
                                          <p:stCondLst>
                                            <p:cond delay="0"/>
                                          </p:stCondLst>
                                        </p:cTn>
                                        <p:tgtEl>
                                          <p:spTgt spid="219149">
                                            <p:txEl>
                                              <p:pRg st="0" end="0"/>
                                            </p:txEl>
                                          </p:spTgt>
                                        </p:tgtEl>
                                        <p:attrNameLst>
                                          <p:attrName>style.visibility</p:attrName>
                                        </p:attrNameLst>
                                      </p:cBhvr>
                                      <p:to>
                                        <p:strVal val="visible"/>
                                      </p:to>
                                    </p:set>
                                    <p:animEffect transition="in" filter="wipe(left)">
                                      <p:cBhvr>
                                        <p:cTn id="22" dur="500"/>
                                        <p:tgtEl>
                                          <p:spTgt spid="219149">
                                            <p:txEl>
                                              <p:pRg st="0" end="0"/>
                                            </p:txEl>
                                          </p:spTgt>
                                        </p:tgtEl>
                                      </p:cBhvr>
                                    </p:animEffect>
                                  </p:childTnLst>
                                  <p:subTnLst>
                                    <p:animClr clrSpc="rgb" dir="cw">
                                      <p:cBhvr override="childStyle">
                                        <p:cTn dur="1" fill="hold" display="0" masterRel="nextClick" afterEffect="1"/>
                                        <p:tgtEl>
                                          <p:spTgt spid="219149">
                                            <p:txEl>
                                              <p:pRg st="0" end="0"/>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out)">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out)">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19173"/>
                                        </p:tgtEl>
                                        <p:attrNameLst>
                                          <p:attrName>style.visibility</p:attrName>
                                        </p:attrNameLst>
                                      </p:cBhvr>
                                      <p:to>
                                        <p:strVal val="visible"/>
                                      </p:to>
                                    </p:set>
                                    <p:animEffect transition="in" filter="box(out)">
                                      <p:cBhvr>
                                        <p:cTn id="37" dur="500"/>
                                        <p:tgtEl>
                                          <p:spTgt spid="2191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out)">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19176"/>
                                        </p:tgtEl>
                                        <p:attrNameLst>
                                          <p:attrName>style.visibility</p:attrName>
                                        </p:attrNameLst>
                                      </p:cBhvr>
                                      <p:to>
                                        <p:strVal val="visible"/>
                                      </p:to>
                                    </p:set>
                                    <p:animEffect transition="in" filter="box(out)">
                                      <p:cBhvr>
                                        <p:cTn id="47" dur="500"/>
                                        <p:tgtEl>
                                          <p:spTgt spid="2191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19174"/>
                                        </p:tgtEl>
                                        <p:attrNameLst>
                                          <p:attrName>style.visibility</p:attrName>
                                        </p:attrNameLst>
                                      </p:cBhvr>
                                      <p:to>
                                        <p:strVal val="visible"/>
                                      </p:to>
                                    </p:set>
                                    <p:animEffect transition="in" filter="box(out)">
                                      <p:cBhvr>
                                        <p:cTn id="52" dur="500"/>
                                        <p:tgtEl>
                                          <p:spTgt spid="21917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ox(out)">
                                      <p:cBhvr>
                                        <p:cTn id="57" dur="500"/>
                                        <p:tgtEl>
                                          <p:spTgt spid="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19177"/>
                                        </p:tgtEl>
                                        <p:attrNameLst>
                                          <p:attrName>style.visibility</p:attrName>
                                        </p:attrNameLst>
                                      </p:cBhvr>
                                      <p:to>
                                        <p:strVal val="visible"/>
                                      </p:to>
                                    </p:set>
                                    <p:animEffect transition="in" filter="box(out)">
                                      <p:cBhvr>
                                        <p:cTn id="62" dur="500"/>
                                        <p:tgtEl>
                                          <p:spTgt spid="21917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219175"/>
                                        </p:tgtEl>
                                        <p:attrNameLst>
                                          <p:attrName>style.visibility</p:attrName>
                                        </p:attrNameLst>
                                      </p:cBhvr>
                                      <p:to>
                                        <p:strVal val="visible"/>
                                      </p:to>
                                    </p:set>
                                    <p:animEffect transition="in" filter="box(out)">
                                      <p:cBhvr>
                                        <p:cTn id="67" dur="500"/>
                                        <p:tgtEl>
                                          <p:spTgt spid="219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P spid="219149" grpId="0" build="p" autoUpdateAnimBg="0"/>
      <p:bldP spid="219173" grpId="0" animBg="1"/>
      <p:bldP spid="219174" grpId="0" animBg="1"/>
      <p:bldP spid="219175" grpId="0" animBg="1"/>
      <p:bldP spid="219176" grpId="0" animBg="1"/>
      <p:bldP spid="2191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143000"/>
          </a:xfrm>
        </p:spPr>
        <p:txBody>
          <a:bodyPr/>
          <a:lstStyle/>
          <a:p>
            <a:pPr>
              <a:defRPr/>
            </a:pPr>
            <a:r>
              <a:rPr lang="en-US" dirty="0" smtClean="0">
                <a:solidFill>
                  <a:srgbClr val="66FFFF"/>
                </a:solidFill>
                <a:effectLst>
                  <a:outerShdw blurRad="38100" dist="38100" dir="2700000" algn="tl">
                    <a:srgbClr val="000000"/>
                  </a:outerShdw>
                </a:effectLst>
              </a:rPr>
              <a:t>Dipole - Dipole interactions</a:t>
            </a:r>
            <a:endParaRPr lang="en-GB" dirty="0"/>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285" t="8839" r="29283" b="10663"/>
          <a:stretch>
            <a:fillRect/>
          </a:stretch>
        </p:blipFill>
        <p:spPr>
          <a:xfrm>
            <a:off x="2500313" y="1285875"/>
            <a:ext cx="4357687" cy="5148263"/>
          </a:xfrm>
          <a:noFill/>
        </p:spPr>
      </p:pic>
      <p:sp>
        <p:nvSpPr>
          <p:cNvPr id="7" name="TextBox 6"/>
          <p:cNvSpPr txBox="1">
            <a:spLocks noChangeArrowheads="1"/>
          </p:cNvSpPr>
          <p:nvPr/>
        </p:nvSpPr>
        <p:spPr bwMode="auto">
          <a:xfrm>
            <a:off x="357188" y="1571625"/>
            <a:ext cx="20716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800">
                <a:solidFill>
                  <a:srgbClr val="FFFF00"/>
                </a:solidFill>
              </a:rPr>
              <a:t>What about the forces between non-polar molecules?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14313"/>
            <a:ext cx="9358313" cy="1143001"/>
          </a:xfrm>
        </p:spPr>
        <p:txBody>
          <a:bodyPr/>
          <a:lstStyle/>
          <a:p>
            <a:r>
              <a:rPr lang="en-GB" altLang="en-US" sz="3600" b="1" smtClean="0">
                <a:solidFill>
                  <a:srgbClr val="66FFFF"/>
                </a:solidFill>
              </a:rPr>
              <a:t>2. London forces (van der Waals forces)</a:t>
            </a:r>
            <a:endParaRPr lang="en-GB" altLang="en-US" sz="3600" smtClean="0">
              <a:solidFill>
                <a:srgbClr val="66FFFF"/>
              </a:solidFill>
            </a:endParaRPr>
          </a:p>
        </p:txBody>
      </p:sp>
      <p:sp>
        <p:nvSpPr>
          <p:cNvPr id="10243" name="Content Placeholder 4"/>
          <p:cNvSpPr>
            <a:spLocks noGrp="1"/>
          </p:cNvSpPr>
          <p:nvPr>
            <p:ph idx="1"/>
          </p:nvPr>
        </p:nvSpPr>
        <p:spPr>
          <a:xfrm>
            <a:off x="500063" y="714375"/>
            <a:ext cx="8229600" cy="4525963"/>
          </a:xfrm>
        </p:spPr>
        <p:txBody>
          <a:bodyPr/>
          <a:lstStyle/>
          <a:p>
            <a:r>
              <a:rPr lang="en-GB" altLang="en-US" sz="2400" smtClean="0"/>
              <a:t>In a symmetrical molecule like hydrogen, however, there doesn't seem to be any electrical distortion to produce positive or negative parts. But that's only true on average.</a:t>
            </a:r>
          </a:p>
          <a:p>
            <a:endParaRPr lang="en-GB" altLang="en-US" sz="2400" smtClean="0"/>
          </a:p>
          <a:p>
            <a:r>
              <a:rPr lang="en-GB" altLang="en-US" sz="2400" smtClean="0"/>
              <a:t>But the electrons are mobile, and at any one instant they might find themselves towards one end of the molecule, making that end -. The other end will be temporarily short of electrons and so becomes +.</a:t>
            </a:r>
          </a:p>
          <a:p>
            <a:endParaRPr lang="en-GB" altLang="en-US" sz="2400" smtClean="0"/>
          </a:p>
          <a:p>
            <a:r>
              <a:rPr lang="en-GB" altLang="en-US" sz="2400" smtClean="0"/>
              <a:t>An instant later the electrons may well have moved up to the other end, reversing the polarity of the molecule.</a:t>
            </a:r>
          </a:p>
          <a:p>
            <a:endParaRPr lang="en-GB" altLang="en-US" sz="2400" smtClean="0"/>
          </a:p>
        </p:txBody>
      </p:sp>
      <p:pic>
        <p:nvPicPr>
          <p:cNvPr id="10244" name="Picture 4" descr="http://www.chemguide.co.uk/atoms/bonding/fluctuate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2000250"/>
            <a:ext cx="2057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http://www.chemguide.co.uk/atoms/bonding/fluctuat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4000500"/>
            <a:ext cx="2286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http://www.chemguide.co.uk/atoms/bonding/fluctuat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5715000"/>
            <a:ext cx="243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1735</Words>
  <Application>Microsoft Office PowerPoint</Application>
  <PresentationFormat>On-screen Show (4:3)</PresentationFormat>
  <Paragraphs>282</Paragraphs>
  <Slides>52</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Arial</vt:lpstr>
      <vt:lpstr>Times New Roman</vt:lpstr>
      <vt:lpstr>Microsoft Sans Serif</vt:lpstr>
      <vt:lpstr>Symbol</vt:lpstr>
      <vt:lpstr>Wingdings</vt:lpstr>
      <vt:lpstr>Comic Sans MS</vt:lpstr>
      <vt:lpstr>Tahoma</vt:lpstr>
      <vt:lpstr>Default Design</vt:lpstr>
      <vt:lpstr>Microsoft Clip Gallery</vt:lpstr>
      <vt:lpstr>Intermolecular forces</vt:lpstr>
      <vt:lpstr>BIG picture</vt:lpstr>
      <vt:lpstr>Molecular forces (Task 1)</vt:lpstr>
      <vt:lpstr>PowerPoint Presentation</vt:lpstr>
      <vt:lpstr>PowerPoint Presentation</vt:lpstr>
      <vt:lpstr>PowerPoint Presentation</vt:lpstr>
      <vt:lpstr>1. Dipole - Dipole interactions</vt:lpstr>
      <vt:lpstr>Dipole - Dipole interactions</vt:lpstr>
      <vt:lpstr>2. London forces (van der Waals forces)</vt:lpstr>
      <vt:lpstr>PowerPoint Presentation</vt:lpstr>
      <vt:lpstr>London forces</vt:lpstr>
      <vt:lpstr> London Forces –   Instantaneous dipole – induced dipole interactions </vt:lpstr>
      <vt:lpstr>London dispersion forces –  Instantaneous dipole – instantaneous dipole interactions</vt:lpstr>
      <vt:lpstr>PowerPoint Presentation</vt:lpstr>
      <vt:lpstr>PowerPoint Presentation</vt:lpstr>
      <vt:lpstr>PowerPoint Presentation</vt:lpstr>
      <vt:lpstr>PowerPoint Presentation</vt:lpstr>
      <vt:lpstr>PowerPoint Presentation</vt:lpstr>
      <vt:lpstr>3. Hydrogen bonds</vt:lpstr>
      <vt:lpstr>Hydrogen bonds</vt:lpstr>
      <vt:lpstr>Hydrogen bonds</vt:lpstr>
      <vt:lpstr>Hydrogen bonds</vt:lpstr>
      <vt:lpstr>Hydrogen bonds</vt:lpstr>
      <vt:lpstr>The boiling point of hydrides</vt:lpstr>
      <vt:lpstr>PowerPoint Presentation</vt:lpstr>
      <vt:lpstr>PowerPoint Presentation</vt:lpstr>
      <vt:lpstr>Standard Enthalpy of vaporisation?</vt:lpstr>
      <vt:lpstr>PowerPoint Presentation</vt:lpstr>
      <vt:lpstr>PowerPoint Presentation</vt:lpstr>
      <vt:lpstr>PowerPoint Presentation</vt:lpstr>
      <vt:lpstr>PowerPoint Presentation</vt:lpstr>
      <vt:lpstr>Intermolecular Hydrogen Bonds in Proteins</vt:lpstr>
      <vt:lpstr>Question</vt:lpstr>
      <vt:lpstr>Questions</vt:lpstr>
      <vt:lpstr>Answers</vt:lpstr>
      <vt:lpstr>Task 1: Review</vt:lpstr>
      <vt:lpstr>Trends in alkanes (Task 2)</vt:lpstr>
      <vt:lpstr>PowerPoint Presentation</vt:lpstr>
      <vt:lpstr>PowerPoint Presentation</vt:lpstr>
      <vt:lpstr>Question</vt:lpstr>
      <vt:lpstr>Explain the difference in BP and MP</vt:lpstr>
      <vt:lpstr>Why do the two fuels in the picture exist as gas and liquid?</vt:lpstr>
      <vt:lpstr>Volatility in alkanes</vt:lpstr>
      <vt:lpstr>Explain the difference in BP</vt:lpstr>
      <vt:lpstr>Hydrogen bonding in alcohols</vt:lpstr>
      <vt:lpstr>Explain the trend of the graph</vt:lpstr>
      <vt:lpstr>Question</vt:lpstr>
      <vt:lpstr>Question</vt:lpstr>
      <vt:lpstr>Task 2: Review</vt:lpstr>
      <vt:lpstr>Homework</vt:lpstr>
      <vt:lpstr>Review of lesson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number: Title (from syllabus sheet)</dc:title>
  <dc:creator>Michael</dc:creator>
  <cp:lastModifiedBy>Magna Carta School</cp:lastModifiedBy>
  <cp:revision>52</cp:revision>
  <dcterms:created xsi:type="dcterms:W3CDTF">2002-02-17T22:22:16Z</dcterms:created>
  <dcterms:modified xsi:type="dcterms:W3CDTF">2014-01-27T11:05:27Z</dcterms:modified>
</cp:coreProperties>
</file>