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73" r:id="rId11"/>
    <p:sldId id="274" r:id="rId12"/>
    <p:sldId id="265" r:id="rId13"/>
    <p:sldId id="275" r:id="rId14"/>
    <p:sldId id="269" r:id="rId15"/>
    <p:sldId id="266" r:id="rId16"/>
    <p:sldId id="268" r:id="rId17"/>
    <p:sldId id="267" r:id="rId18"/>
    <p:sldId id="270" r:id="rId19"/>
    <p:sldId id="272" r:id="rId20"/>
    <p:sldId id="271" r:id="rId21"/>
    <p:sldId id="276" r:id="rId22"/>
    <p:sldId id="277" r:id="rId23"/>
    <p:sldId id="278" r:id="rId24"/>
    <p:sldId id="279" r:id="rId25"/>
    <p:sldId id="280" r:id="rId26"/>
    <p:sldId id="281" r:id="rId27"/>
    <p:sldId id="288"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10840-0AC9-4184-9312-7738EB146750}" type="datetimeFigureOut">
              <a:rPr lang="en-GB" smtClean="0"/>
              <a:t>20/11/2012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C1C7A-8234-4E76-953D-3F7AAA8197E3}" type="slidenum">
              <a:rPr lang="en-GB" smtClean="0"/>
              <a:t>‹#›</a:t>
            </a:fld>
            <a:endParaRPr lang="en-GB"/>
          </a:p>
        </p:txBody>
      </p:sp>
    </p:spTree>
    <p:extLst>
      <p:ext uri="{BB962C8B-B14F-4D97-AF65-F5344CB8AC3E}">
        <p14:creationId xmlns:p14="http://schemas.microsoft.com/office/powerpoint/2010/main" val="288878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6C1C7A-8234-4E76-953D-3F7AAA8197E3}" type="slidenum">
              <a:rPr lang="en-GB" smtClean="0"/>
              <a:t>26</a:t>
            </a:fld>
            <a:endParaRPr lang="en-GB"/>
          </a:p>
        </p:txBody>
      </p:sp>
    </p:spTree>
    <p:extLst>
      <p:ext uri="{BB962C8B-B14F-4D97-AF65-F5344CB8AC3E}">
        <p14:creationId xmlns:p14="http://schemas.microsoft.com/office/powerpoint/2010/main" val="426891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C6D37-6AFF-40B2-B319-4A486C57A4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761CDA-B7C7-4218-A9C8-5218EC2BA3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3A15A6-514E-4C06-B5DE-E594A7EB34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4BA395-15C3-4312-930E-59EE0D455A2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3B29FA-7C5A-4AA5-9592-69BAA99236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B299E7-C2ED-4C32-9AFB-5E288C2C778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2FEBD8-09E8-4F56-A1F5-041B1EEF6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0CAD82-6E9B-4D4B-A4A5-16682E54D1F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C0CC0D-04C6-4C1D-AF8B-AF726D25BA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E02BF5-2605-4323-B2C5-FFF54D4464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1E395-7DB2-4C47-9491-703684AF0F8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fld id="{4E217FB6-6893-4005-96EA-6821D57414F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lJ-tTN3PlA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hemistry.slss.ie/resources/downloads/ch_pr_ionicmovement.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hemguide.co.uk/atoms/bonding/ionic.html#to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15888"/>
            <a:ext cx="7772400" cy="576262"/>
          </a:xfrm>
          <a:solidFill>
            <a:schemeClr val="accent1"/>
          </a:solidFill>
        </p:spPr>
        <p:txBody>
          <a:bodyPr/>
          <a:lstStyle/>
          <a:p>
            <a:r>
              <a:rPr lang="en-US" sz="3200" b="1" u="sng">
                <a:solidFill>
                  <a:srgbClr val="FF0000"/>
                </a:solidFill>
                <a:effectLst>
                  <a:outerShdw blurRad="38100" dist="38100" dir="2700000" algn="tl">
                    <a:srgbClr val="000000"/>
                  </a:outerShdw>
                </a:effectLst>
                <a:latin typeface="Eras Bold ITC" pitchFamily="34" charset="0"/>
              </a:rPr>
              <a:t>1.6 </a:t>
            </a:r>
            <a:r>
              <a:rPr lang="en-US" sz="3200" b="1" u="sng">
                <a:solidFill>
                  <a:srgbClr val="FF0000"/>
                </a:solidFill>
                <a:effectLst>
                  <a:outerShdw blurRad="38100" dist="38100" dir="2700000" algn="tl">
                    <a:srgbClr val="000000"/>
                  </a:outerShdw>
                </a:effectLst>
              </a:rPr>
              <a:t>Bonding</a:t>
            </a:r>
          </a:p>
        </p:txBody>
      </p:sp>
      <p:sp>
        <p:nvSpPr>
          <p:cNvPr id="2053" name="Text Box 5"/>
          <p:cNvSpPr txBox="1">
            <a:spLocks noChangeArrowheads="1"/>
          </p:cNvSpPr>
          <p:nvPr/>
        </p:nvSpPr>
        <p:spPr bwMode="auto">
          <a:xfrm>
            <a:off x="179388" y="765175"/>
            <a:ext cx="8497887" cy="3208338"/>
          </a:xfrm>
          <a:prstGeom prst="rect">
            <a:avLst/>
          </a:prstGeom>
          <a:noFill/>
          <a:ln w="9525">
            <a:noFill/>
            <a:miter lim="800000"/>
            <a:headEnd/>
            <a:tailEnd/>
          </a:ln>
          <a:effectLst/>
        </p:spPr>
        <p:txBody>
          <a:bodyPr>
            <a:spAutoFit/>
          </a:bodyPr>
          <a:lstStyle/>
          <a:p>
            <a:pPr marL="357188" indent="-357188">
              <a:spcBef>
                <a:spcPct val="50000"/>
              </a:spcBef>
              <a:tabLst>
                <a:tab pos="357188" algn="l"/>
              </a:tabLst>
            </a:pPr>
            <a:r>
              <a:rPr lang="en-GB" sz="2000" b="1" u="sng">
                <a:solidFill>
                  <a:srgbClr val="FFFF00"/>
                </a:solidFill>
                <a:effectLst>
                  <a:outerShdw blurRad="38100" dist="38100" dir="2700000" algn="tl">
                    <a:srgbClr val="FFFFFF"/>
                  </a:outerShdw>
                </a:effectLst>
              </a:rPr>
              <a:t>Ionic bonding</a:t>
            </a:r>
            <a:endParaRPr lang="en-GB" sz="1000" b="1" u="sng">
              <a:solidFill>
                <a:srgbClr val="FFFF00"/>
              </a:solidFill>
              <a:effectLst>
                <a:outerShdw blurRad="38100" dist="38100" dir="2700000" algn="tl">
                  <a:srgbClr val="FFFFFF"/>
                </a:outerShdw>
              </a:effectLst>
            </a:endParaRPr>
          </a:p>
          <a:p>
            <a:pPr marL="357188" indent="-357188">
              <a:tabLst>
                <a:tab pos="357188" algn="l"/>
              </a:tabLst>
            </a:pPr>
            <a:endParaRPr lang="en-GB" sz="800" b="1">
              <a:solidFill>
                <a:schemeClr val="accent1"/>
              </a:solidFill>
              <a:effectLst>
                <a:outerShdw blurRad="38100" dist="38100" dir="2700000" algn="tl">
                  <a:srgbClr val="FFFFFF"/>
                </a:outerShdw>
              </a:effectLst>
            </a:endParaRPr>
          </a:p>
          <a:p>
            <a:pPr marL="357188" indent="-357188">
              <a:tabLst>
                <a:tab pos="357188" algn="l"/>
              </a:tabLst>
            </a:pPr>
            <a:r>
              <a:rPr lang="en-GB" sz="1600" b="1">
                <a:solidFill>
                  <a:schemeClr val="bg1"/>
                </a:solidFill>
                <a:effectLst/>
              </a:rPr>
              <a:t>a.	recall and interpret evidence for the existence of ions, limited to physical properties of ionic compounds, electron density maps and the migration of ions, eg electrolysis of aqueous copper chromate(VI)</a:t>
            </a:r>
          </a:p>
          <a:p>
            <a:pPr marL="357188" indent="-357188">
              <a:tabLst>
                <a:tab pos="357188" algn="l"/>
              </a:tabLst>
            </a:pPr>
            <a:r>
              <a:rPr lang="en-GB" sz="1600" b="1">
                <a:solidFill>
                  <a:schemeClr val="bg1"/>
                </a:solidFill>
                <a:effectLst/>
              </a:rPr>
              <a:t>b.	describe the formation of ions in terms of electron loss or gain</a:t>
            </a:r>
          </a:p>
          <a:p>
            <a:pPr marL="357188" indent="-357188">
              <a:tabLst>
                <a:tab pos="357188" algn="l"/>
              </a:tabLst>
            </a:pPr>
            <a:r>
              <a:rPr lang="en-GB" sz="1600" b="1">
                <a:solidFill>
                  <a:schemeClr val="bg1"/>
                </a:solidFill>
                <a:effectLst/>
              </a:rPr>
              <a:t>c.	draw electron configuration diagrams of cations and anions using dots or crosses to represent electrons </a:t>
            </a:r>
          </a:p>
          <a:p>
            <a:pPr marL="357188" indent="-357188">
              <a:tabLst>
                <a:tab pos="357188" algn="l"/>
              </a:tabLst>
            </a:pPr>
            <a:r>
              <a:rPr lang="en-GB" sz="1600" b="1">
                <a:solidFill>
                  <a:schemeClr val="bg1"/>
                </a:solidFill>
                <a:effectLst/>
              </a:rPr>
              <a:t>d.	describe ionic crystals as giant lattices of ions</a:t>
            </a:r>
          </a:p>
          <a:p>
            <a:pPr marL="357188" indent="-357188">
              <a:tabLst>
                <a:tab pos="357188" algn="l"/>
              </a:tabLst>
            </a:pPr>
            <a:r>
              <a:rPr lang="en-GB" sz="1600" b="1">
                <a:solidFill>
                  <a:schemeClr val="bg1"/>
                </a:solidFill>
                <a:effectLst/>
              </a:rPr>
              <a:t>e.	describe ionic bonding as the result of strong net electrostatic attraction between ions</a:t>
            </a:r>
          </a:p>
          <a:p>
            <a:pPr marL="357188" indent="-357188">
              <a:tabLst>
                <a:tab pos="357188" algn="l"/>
              </a:tabLst>
            </a:pPr>
            <a:r>
              <a:rPr lang="en-GB" sz="1600" b="1">
                <a:solidFill>
                  <a:schemeClr val="bg1"/>
                </a:solidFill>
                <a:effectLst/>
              </a:rPr>
              <a:t>f.	recall trends in ionic radii down a group and for a set of isoelectronic ions, eg N</a:t>
            </a:r>
            <a:r>
              <a:rPr lang="en-GB" sz="1600" b="1" baseline="30000">
                <a:solidFill>
                  <a:schemeClr val="bg1"/>
                </a:solidFill>
                <a:effectLst/>
              </a:rPr>
              <a:t>3-</a:t>
            </a:r>
            <a:r>
              <a:rPr lang="en-GB" sz="1600" b="1">
                <a:solidFill>
                  <a:schemeClr val="bg1"/>
                </a:solidFill>
                <a:effectLst/>
              </a:rPr>
              <a:t> to Al</a:t>
            </a:r>
            <a:r>
              <a:rPr lang="en-GB" sz="1600" b="1" baseline="30000">
                <a:solidFill>
                  <a:schemeClr val="bg1"/>
                </a:solidFill>
                <a:effectLst/>
              </a:rPr>
              <a:t>3+</a:t>
            </a:r>
          </a:p>
        </p:txBody>
      </p:sp>
      <p:sp>
        <p:nvSpPr>
          <p:cNvPr id="2054" name="Rectangle 6"/>
          <p:cNvSpPr>
            <a:spLocks noChangeArrowheads="1"/>
          </p:cNvSpPr>
          <p:nvPr/>
        </p:nvSpPr>
        <p:spPr bwMode="auto">
          <a:xfrm>
            <a:off x="179388" y="1196975"/>
            <a:ext cx="8496300" cy="2735263"/>
          </a:xfrm>
          <a:prstGeom prst="rect">
            <a:avLst/>
          </a:prstGeom>
          <a:noFill/>
          <a:ln w="9525">
            <a:solidFill>
              <a:schemeClr val="accent1"/>
            </a:solidFill>
            <a:miter lim="800000"/>
            <a:headEnd/>
            <a:tailEnd/>
          </a:ln>
          <a:effectLst/>
        </p:spPr>
        <p:txBody>
          <a:bodyPr wrap="none" anchor="ctr"/>
          <a:lstStyle/>
          <a:p>
            <a:pPr algn="ctr"/>
            <a:endParaRPr lang="en-GB">
              <a:solidFill>
                <a:schemeClr val="bg1"/>
              </a:solidFill>
              <a:effectLst>
                <a:outerShdw blurRad="38100" dist="38100" dir="2700000" algn="tl">
                  <a:srgbClr val="808080"/>
                </a:outerShdw>
              </a:effectLst>
            </a:endParaRPr>
          </a:p>
        </p:txBody>
      </p:sp>
      <p:sp>
        <p:nvSpPr>
          <p:cNvPr id="2055" name="Text Box 7"/>
          <p:cNvSpPr txBox="1">
            <a:spLocks noChangeArrowheads="1"/>
          </p:cNvSpPr>
          <p:nvPr/>
        </p:nvSpPr>
        <p:spPr bwMode="auto">
          <a:xfrm>
            <a:off x="1187450" y="4005263"/>
            <a:ext cx="7272338" cy="2225675"/>
          </a:xfrm>
          <a:prstGeom prst="rect">
            <a:avLst/>
          </a:prstGeom>
          <a:noFill/>
          <a:ln w="9525">
            <a:noFill/>
            <a:miter lim="800000"/>
            <a:headEnd/>
            <a:tailEnd/>
          </a:ln>
          <a:effectLst/>
        </p:spPr>
        <p:txBody>
          <a:bodyPr>
            <a:spAutoFit/>
          </a:bodyPr>
          <a:lstStyle/>
          <a:p>
            <a:pPr marL="342900" indent="-342900">
              <a:spcBef>
                <a:spcPct val="50000"/>
              </a:spcBef>
            </a:pPr>
            <a:r>
              <a:rPr lang="en-GB" sz="2000" b="1">
                <a:solidFill>
                  <a:schemeClr val="accent1"/>
                </a:solidFill>
                <a:effectLst/>
              </a:rPr>
              <a:t>Connector:</a:t>
            </a:r>
          </a:p>
          <a:p>
            <a:pPr marL="342900" indent="-342900">
              <a:spcBef>
                <a:spcPct val="50000"/>
              </a:spcBef>
              <a:buFontTx/>
              <a:buAutoNum type="arabicPeriod"/>
            </a:pPr>
            <a:r>
              <a:rPr lang="en-GB" sz="2000" b="1">
                <a:solidFill>
                  <a:schemeClr val="accent1"/>
                </a:solidFill>
                <a:effectLst/>
              </a:rPr>
              <a:t>What elements typically form ionic bonds?</a:t>
            </a:r>
          </a:p>
          <a:p>
            <a:pPr marL="342900" indent="-342900">
              <a:spcBef>
                <a:spcPct val="50000"/>
              </a:spcBef>
              <a:buFontTx/>
              <a:buAutoNum type="arabicPeriod"/>
            </a:pPr>
            <a:r>
              <a:rPr lang="en-GB" sz="2000" b="1">
                <a:solidFill>
                  <a:schemeClr val="accent1"/>
                </a:solidFill>
                <a:effectLst/>
              </a:rPr>
              <a:t>Why do they do this?</a:t>
            </a:r>
          </a:p>
          <a:p>
            <a:pPr marL="342900" indent="-342900">
              <a:spcBef>
                <a:spcPct val="50000"/>
              </a:spcBef>
              <a:buFontTx/>
              <a:buAutoNum type="arabicPeriod"/>
            </a:pPr>
            <a:r>
              <a:rPr lang="en-GB" sz="2000" b="1">
                <a:solidFill>
                  <a:schemeClr val="accent1"/>
                </a:solidFill>
                <a:effectLst/>
              </a:rPr>
              <a:t>What type of structure is usually formed?</a:t>
            </a:r>
          </a:p>
          <a:p>
            <a:pPr marL="342900" indent="-342900">
              <a:spcBef>
                <a:spcPct val="50000"/>
              </a:spcBef>
              <a:buFontTx/>
              <a:buAutoNum type="arabicPeriod"/>
            </a:pPr>
            <a:r>
              <a:rPr lang="en-GB" sz="2000" b="1">
                <a:solidFill>
                  <a:schemeClr val="accent1"/>
                </a:solidFill>
                <a:effectLst/>
              </a:rPr>
              <a:t>What force is present in such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Questions</a:t>
            </a:r>
          </a:p>
        </p:txBody>
      </p:sp>
      <p:sp>
        <p:nvSpPr>
          <p:cNvPr id="23555" name="Rectangle 3"/>
          <p:cNvSpPr>
            <a:spLocks noGrp="1" noChangeArrowheads="1"/>
          </p:cNvSpPr>
          <p:nvPr>
            <p:ph type="body" idx="1"/>
          </p:nvPr>
        </p:nvSpPr>
        <p:spPr/>
        <p:txBody>
          <a:bodyPr/>
          <a:lstStyle/>
          <a:p>
            <a:endParaRPr lang="en-GB"/>
          </a:p>
        </p:txBody>
      </p:sp>
      <p:pic>
        <p:nvPicPr>
          <p:cNvPr id="23556" name="Picture 4"/>
          <p:cNvPicPr>
            <a:picLocks noChangeAspect="1" noChangeArrowheads="1"/>
          </p:cNvPicPr>
          <p:nvPr/>
        </p:nvPicPr>
        <p:blipFill>
          <a:blip r:embed="rId2" cstate="print"/>
          <a:srcRect l="3125" t="13585" r="3125" b="15538"/>
          <a:stretch>
            <a:fillRect/>
          </a:stretch>
        </p:blipFill>
        <p:spPr bwMode="auto">
          <a:xfrm>
            <a:off x="539750" y="1557338"/>
            <a:ext cx="7956550" cy="451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Answers</a:t>
            </a:r>
          </a:p>
        </p:txBody>
      </p:sp>
      <p:sp>
        <p:nvSpPr>
          <p:cNvPr id="24579" name="Rectangle 3"/>
          <p:cNvSpPr>
            <a:spLocks noGrp="1" noChangeArrowheads="1"/>
          </p:cNvSpPr>
          <p:nvPr>
            <p:ph type="body" idx="1"/>
          </p:nvPr>
        </p:nvSpPr>
        <p:spPr/>
        <p:txBody>
          <a:bodyPr/>
          <a:lstStyle/>
          <a:p>
            <a:endParaRPr lang="en-GB"/>
          </a:p>
        </p:txBody>
      </p:sp>
      <p:pic>
        <p:nvPicPr>
          <p:cNvPr id="24580" name="Picture 4"/>
          <p:cNvPicPr>
            <a:picLocks noChangeAspect="1" noChangeArrowheads="1"/>
          </p:cNvPicPr>
          <p:nvPr/>
        </p:nvPicPr>
        <p:blipFill>
          <a:blip r:embed="rId2" cstate="print"/>
          <a:srcRect l="21941" t="31293" r="22688" b="38194"/>
          <a:stretch>
            <a:fillRect/>
          </a:stretch>
        </p:blipFill>
        <p:spPr bwMode="auto">
          <a:xfrm>
            <a:off x="395288" y="1557338"/>
            <a:ext cx="8353425" cy="3452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Giant Ionic Lattice</a:t>
            </a:r>
          </a:p>
        </p:txBody>
      </p:sp>
      <p:sp>
        <p:nvSpPr>
          <p:cNvPr id="12291" name="Rectangle 3"/>
          <p:cNvSpPr>
            <a:spLocks noGrp="1" noChangeArrowheads="1"/>
          </p:cNvSpPr>
          <p:nvPr>
            <p:ph type="body" idx="1"/>
          </p:nvPr>
        </p:nvSpPr>
        <p:spPr/>
        <p:txBody>
          <a:bodyPr/>
          <a:lstStyle/>
          <a:p>
            <a:endParaRPr lang="en-GB"/>
          </a:p>
        </p:txBody>
      </p:sp>
      <p:pic>
        <p:nvPicPr>
          <p:cNvPr id="12292" name="Picture 4"/>
          <p:cNvPicPr>
            <a:picLocks noChangeAspect="1" noChangeArrowheads="1"/>
          </p:cNvPicPr>
          <p:nvPr/>
        </p:nvPicPr>
        <p:blipFill>
          <a:blip r:embed="rId2" cstate="print"/>
          <a:srcRect l="3125" t="33269" r="4964" b="38194"/>
          <a:stretch>
            <a:fillRect/>
          </a:stretch>
        </p:blipFill>
        <p:spPr bwMode="auto">
          <a:xfrm>
            <a:off x="107950" y="1700213"/>
            <a:ext cx="8964613" cy="2087562"/>
          </a:xfrm>
          <a:prstGeom prst="rect">
            <a:avLst/>
          </a:prstGeom>
          <a:noFill/>
          <a:ln w="9525">
            <a:noFill/>
            <a:miter lim="800000"/>
            <a:headEnd/>
            <a:tailEnd/>
          </a:ln>
          <a:effectLst/>
        </p:spPr>
      </p:pic>
      <p:sp>
        <p:nvSpPr>
          <p:cNvPr id="12293" name="Rectangle 5"/>
          <p:cNvSpPr>
            <a:spLocks noChangeArrowheads="1"/>
          </p:cNvSpPr>
          <p:nvPr/>
        </p:nvSpPr>
        <p:spPr bwMode="auto">
          <a:xfrm>
            <a:off x="323850" y="4076700"/>
            <a:ext cx="3816350" cy="2016125"/>
          </a:xfrm>
          <a:prstGeom prst="rect">
            <a:avLst/>
          </a:prstGeom>
          <a:solidFill>
            <a:schemeClr val="accent1"/>
          </a:solidFill>
          <a:ln w="9525">
            <a:solidFill>
              <a:schemeClr val="tx1"/>
            </a:solidFill>
            <a:miter lim="800000"/>
            <a:headEnd/>
            <a:tailEnd/>
          </a:ln>
          <a:effectLst/>
        </p:spPr>
        <p:txBody>
          <a:bodyPr wrap="none" anchor="ctr"/>
          <a:lstStyle/>
          <a:p>
            <a:pPr algn="ctr"/>
            <a:r>
              <a:rPr lang="en-US" b="1">
                <a:effectLst/>
              </a:rPr>
              <a:t>As you can see above, when an</a:t>
            </a:r>
          </a:p>
          <a:p>
            <a:pPr algn="ctr"/>
            <a:r>
              <a:rPr lang="en-US" b="1">
                <a:effectLst/>
              </a:rPr>
              <a:t>ionic compound is formed, its</a:t>
            </a:r>
          </a:p>
          <a:p>
            <a:pPr algn="ctr"/>
            <a:r>
              <a:rPr lang="en-US" b="1">
                <a:effectLst/>
              </a:rPr>
              <a:t>properties are normally</a:t>
            </a:r>
          </a:p>
          <a:p>
            <a:pPr algn="ctr"/>
            <a:r>
              <a:rPr lang="en-US" b="1">
                <a:effectLst/>
              </a:rPr>
              <a:t>different from those of the</a:t>
            </a:r>
          </a:p>
          <a:p>
            <a:pPr algn="ctr"/>
            <a:r>
              <a:rPr lang="en-US" b="1">
                <a:effectLst/>
              </a:rPr>
              <a:t>elements it is made out of</a:t>
            </a:r>
          </a:p>
          <a:p>
            <a:pPr algn="ctr"/>
            <a:endParaRPr lang="en-US" b="1">
              <a:effectLst/>
            </a:endParaRPr>
          </a:p>
        </p:txBody>
      </p:sp>
      <p:sp>
        <p:nvSpPr>
          <p:cNvPr id="12294" name="Rectangle 6"/>
          <p:cNvSpPr>
            <a:spLocks noChangeArrowheads="1"/>
          </p:cNvSpPr>
          <p:nvPr/>
        </p:nvSpPr>
        <p:spPr bwMode="auto">
          <a:xfrm>
            <a:off x="4787900" y="4149725"/>
            <a:ext cx="3816350" cy="2232025"/>
          </a:xfrm>
          <a:prstGeom prst="rect">
            <a:avLst/>
          </a:prstGeom>
          <a:solidFill>
            <a:srgbClr val="FFFF99"/>
          </a:solidFill>
          <a:ln w="9525">
            <a:solidFill>
              <a:schemeClr val="tx1"/>
            </a:solidFill>
            <a:miter lim="800000"/>
            <a:headEnd/>
            <a:tailEnd/>
          </a:ln>
          <a:effectLst/>
        </p:spPr>
        <p:txBody>
          <a:bodyPr wrap="none" anchor="ctr"/>
          <a:lstStyle/>
          <a:p>
            <a:pPr algn="ctr"/>
            <a:r>
              <a:rPr lang="en-US" b="1">
                <a:effectLst/>
              </a:rPr>
              <a:t>Difference is due to fact that the</a:t>
            </a:r>
          </a:p>
          <a:p>
            <a:pPr algn="ctr"/>
            <a:r>
              <a:rPr lang="en-US" b="1">
                <a:effectLst/>
              </a:rPr>
              <a:t>Compound is made out of two</a:t>
            </a:r>
          </a:p>
          <a:p>
            <a:pPr algn="ctr"/>
            <a:r>
              <a:rPr lang="en-US" b="1">
                <a:effectLst/>
              </a:rPr>
              <a:t>Different ions. While sodium</a:t>
            </a:r>
          </a:p>
          <a:p>
            <a:pPr algn="ctr"/>
            <a:r>
              <a:rPr lang="en-US" b="1">
                <a:effectLst/>
              </a:rPr>
              <a:t>Is a solid made up of a lattice</a:t>
            </a:r>
          </a:p>
          <a:p>
            <a:pPr algn="ctr"/>
            <a:r>
              <a:rPr lang="en-US" b="1">
                <a:effectLst/>
              </a:rPr>
              <a:t> of the same metal, and chlorine </a:t>
            </a:r>
          </a:p>
          <a:p>
            <a:pPr algn="ctr"/>
            <a:r>
              <a:rPr lang="en-US" b="1">
                <a:effectLst/>
              </a:rPr>
              <a:t>is a gas made out of diatomic</a:t>
            </a:r>
          </a:p>
          <a:p>
            <a:pPr algn="ctr"/>
            <a:r>
              <a:rPr lang="en-US" b="1">
                <a:effectLst/>
              </a:rPr>
              <a:t>Molecules.</a:t>
            </a:r>
          </a:p>
          <a:p>
            <a:pPr algn="ctr"/>
            <a:endParaRPr lang="en-US" b="1">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a:solidFill>
                  <a:srgbClr val="FF0000"/>
                </a:solidFill>
                <a:effectLst>
                  <a:outerShdw blurRad="38100" dist="38100" dir="2700000" algn="tl">
                    <a:srgbClr val="FFFFFF"/>
                  </a:outerShdw>
                </a:effectLst>
                <a:latin typeface="Eras Bold ITC" pitchFamily="34" charset="0"/>
              </a:rPr>
              <a:t>Trends in Atomic Radii</a:t>
            </a:r>
          </a:p>
        </p:txBody>
      </p:sp>
      <p:sp>
        <p:nvSpPr>
          <p:cNvPr id="26629" name="Text Box 5"/>
          <p:cNvSpPr txBox="1">
            <a:spLocks noChangeArrowheads="1"/>
          </p:cNvSpPr>
          <p:nvPr/>
        </p:nvSpPr>
        <p:spPr bwMode="auto">
          <a:xfrm>
            <a:off x="1187450" y="1700213"/>
            <a:ext cx="6408738" cy="1320800"/>
          </a:xfrm>
          <a:prstGeom prst="rect">
            <a:avLst/>
          </a:prstGeom>
          <a:noFill/>
          <a:ln w="9525">
            <a:solidFill>
              <a:schemeClr val="accent1"/>
            </a:solidFill>
            <a:miter lim="800000"/>
            <a:headEnd/>
            <a:tailEnd/>
          </a:ln>
          <a:effectLst/>
        </p:spPr>
        <p:txBody>
          <a:bodyPr>
            <a:spAutoFit/>
          </a:bodyPr>
          <a:lstStyle/>
          <a:p>
            <a:pPr>
              <a:spcBef>
                <a:spcPct val="50000"/>
              </a:spcBef>
            </a:pPr>
            <a:r>
              <a:rPr lang="en-GB" sz="2000" b="1">
                <a:solidFill>
                  <a:schemeClr val="bg1"/>
                </a:solidFill>
                <a:effectLst>
                  <a:outerShdw blurRad="38100" dist="38100" dir="2700000" algn="tl">
                    <a:srgbClr val="808080"/>
                  </a:outerShdw>
                </a:effectLst>
              </a:rPr>
              <a:t>Describe and explain the change in size between:</a:t>
            </a:r>
          </a:p>
          <a:p>
            <a:pPr marL="1255713" lvl="2" indent="-341313">
              <a:spcBef>
                <a:spcPct val="50000"/>
              </a:spcBef>
              <a:buFontTx/>
              <a:buChar char="•"/>
            </a:pPr>
            <a:r>
              <a:rPr lang="en-GB" sz="2000" b="1">
                <a:solidFill>
                  <a:schemeClr val="bg1"/>
                </a:solidFill>
                <a:effectLst>
                  <a:outerShdw blurRad="38100" dist="38100" dir="2700000" algn="tl">
                    <a:srgbClr val="808080"/>
                  </a:outerShdw>
                </a:effectLst>
              </a:rPr>
              <a:t>A metal atom and its ion.</a:t>
            </a:r>
          </a:p>
          <a:p>
            <a:pPr marL="1255713" lvl="2" indent="-341313">
              <a:spcBef>
                <a:spcPct val="50000"/>
              </a:spcBef>
              <a:buFontTx/>
              <a:buChar char="•"/>
            </a:pPr>
            <a:r>
              <a:rPr lang="en-GB" sz="2000" b="1">
                <a:solidFill>
                  <a:schemeClr val="bg1"/>
                </a:solidFill>
                <a:effectLst>
                  <a:outerShdw blurRad="38100" dist="38100" dir="2700000" algn="tl">
                    <a:srgbClr val="808080"/>
                  </a:outerShdw>
                </a:effectLst>
              </a:rPr>
              <a:t>A non-metal atom and its 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Trends in Atomic Radii</a:t>
            </a:r>
          </a:p>
        </p:txBody>
      </p:sp>
      <p:sp>
        <p:nvSpPr>
          <p:cNvPr id="16387" name="Rectangle 3"/>
          <p:cNvSpPr>
            <a:spLocks noGrp="1" noChangeArrowheads="1"/>
          </p:cNvSpPr>
          <p:nvPr>
            <p:ph type="body" idx="1"/>
          </p:nvPr>
        </p:nvSpPr>
        <p:spPr/>
        <p:txBody>
          <a:bodyPr/>
          <a:lstStyle/>
          <a:p>
            <a:r>
              <a:rPr lang="en-US" sz="2400">
                <a:solidFill>
                  <a:schemeClr val="accent1"/>
                </a:solidFill>
              </a:rPr>
              <a:t>The ionic radius is the radius of an ion in a crystal and is used to describe the size of ions.</a:t>
            </a:r>
          </a:p>
        </p:txBody>
      </p:sp>
      <p:pic>
        <p:nvPicPr>
          <p:cNvPr id="16388" name="Picture 4"/>
          <p:cNvPicPr>
            <a:picLocks noChangeAspect="1" noChangeArrowheads="1"/>
          </p:cNvPicPr>
          <p:nvPr/>
        </p:nvPicPr>
        <p:blipFill>
          <a:blip r:embed="rId2" cstate="print"/>
          <a:srcRect l="3125" t="25391" r="50732" b="35243"/>
          <a:stretch>
            <a:fillRect/>
          </a:stretch>
        </p:blipFill>
        <p:spPr bwMode="auto">
          <a:xfrm>
            <a:off x="250825" y="2924175"/>
            <a:ext cx="4535488" cy="2901950"/>
          </a:xfrm>
          <a:prstGeom prst="rect">
            <a:avLst/>
          </a:prstGeom>
          <a:noFill/>
          <a:ln w="9525">
            <a:noFill/>
            <a:miter lim="800000"/>
            <a:headEnd/>
            <a:tailEnd/>
          </a:ln>
          <a:effectLst/>
        </p:spPr>
      </p:pic>
      <p:sp>
        <p:nvSpPr>
          <p:cNvPr id="16389" name="Rectangle 5"/>
          <p:cNvSpPr>
            <a:spLocks noChangeArrowheads="1"/>
          </p:cNvSpPr>
          <p:nvPr/>
        </p:nvSpPr>
        <p:spPr bwMode="auto">
          <a:xfrm>
            <a:off x="5149850" y="2781300"/>
            <a:ext cx="3743325" cy="1223963"/>
          </a:xfrm>
          <a:prstGeom prst="rect">
            <a:avLst/>
          </a:prstGeom>
          <a:solidFill>
            <a:schemeClr val="accent1"/>
          </a:solidFill>
          <a:ln w="9525">
            <a:solidFill>
              <a:schemeClr val="tx1"/>
            </a:solidFill>
            <a:miter lim="800000"/>
            <a:headEnd/>
            <a:tailEnd/>
          </a:ln>
          <a:effectLst/>
        </p:spPr>
        <p:txBody>
          <a:bodyPr wrap="none" anchor="ctr"/>
          <a:lstStyle/>
          <a:p>
            <a:pPr algn="ctr"/>
            <a:r>
              <a:rPr lang="en-US" b="1">
                <a:effectLst/>
              </a:rPr>
              <a:t>How can you explain this change</a:t>
            </a:r>
          </a:p>
          <a:p>
            <a:pPr algn="ctr"/>
            <a:r>
              <a:rPr lang="en-US" b="1">
                <a:effectLst/>
              </a:rPr>
              <a:t>in radii when metals and</a:t>
            </a:r>
          </a:p>
          <a:p>
            <a:pPr algn="ctr"/>
            <a:r>
              <a:rPr lang="en-US" b="1">
                <a:effectLst/>
              </a:rPr>
              <a:t>non-metals become ions?</a:t>
            </a:r>
          </a:p>
        </p:txBody>
      </p:sp>
      <p:sp>
        <p:nvSpPr>
          <p:cNvPr id="16390" name="AutoShape 6"/>
          <p:cNvSpPr>
            <a:spLocks noChangeArrowheads="1"/>
          </p:cNvSpPr>
          <p:nvPr/>
        </p:nvSpPr>
        <p:spPr bwMode="auto">
          <a:xfrm rot="-917959">
            <a:off x="4643438" y="3284538"/>
            <a:ext cx="647700" cy="108108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GB"/>
          </a:p>
        </p:txBody>
      </p:sp>
      <p:sp>
        <p:nvSpPr>
          <p:cNvPr id="16391" name="AutoShape 7"/>
          <p:cNvSpPr>
            <a:spLocks noChangeArrowheads="1"/>
          </p:cNvSpPr>
          <p:nvPr/>
        </p:nvSpPr>
        <p:spPr bwMode="auto">
          <a:xfrm rot="5400000">
            <a:off x="6660357" y="3788569"/>
            <a:ext cx="647700" cy="108108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GB"/>
          </a:p>
        </p:txBody>
      </p:sp>
      <p:sp>
        <p:nvSpPr>
          <p:cNvPr id="16392" name="Rectangle 8"/>
          <p:cNvSpPr>
            <a:spLocks noChangeArrowheads="1"/>
          </p:cNvSpPr>
          <p:nvPr/>
        </p:nvSpPr>
        <p:spPr bwMode="auto">
          <a:xfrm>
            <a:off x="4932363" y="4652963"/>
            <a:ext cx="4032250" cy="2205037"/>
          </a:xfrm>
          <a:prstGeom prst="rect">
            <a:avLst/>
          </a:prstGeom>
          <a:solidFill>
            <a:srgbClr val="FFFF99"/>
          </a:solidFill>
          <a:ln w="9525">
            <a:solidFill>
              <a:schemeClr val="tx1"/>
            </a:solidFill>
            <a:miter lim="800000"/>
            <a:headEnd/>
            <a:tailEnd/>
          </a:ln>
          <a:effectLst/>
        </p:spPr>
        <p:txBody>
          <a:bodyPr wrap="none" anchor="ctr"/>
          <a:lstStyle/>
          <a:p>
            <a:pPr algn="ctr"/>
            <a:r>
              <a:rPr lang="en-US" sz="1700" b="1">
                <a:effectLst/>
              </a:rPr>
              <a:t>The radius of a positive ion is</a:t>
            </a:r>
          </a:p>
          <a:p>
            <a:pPr algn="ctr"/>
            <a:r>
              <a:rPr lang="en-US" sz="1700" b="1">
                <a:effectLst/>
              </a:rPr>
              <a:t>Smaller because remaining</a:t>
            </a:r>
          </a:p>
          <a:p>
            <a:pPr algn="ctr"/>
            <a:r>
              <a:rPr lang="en-US" sz="1700" b="1">
                <a:effectLst/>
              </a:rPr>
              <a:t>Electrons are more strongly</a:t>
            </a:r>
          </a:p>
          <a:p>
            <a:pPr algn="ctr"/>
            <a:r>
              <a:rPr lang="en-US" sz="1700" b="1">
                <a:effectLst/>
              </a:rPr>
              <a:t>Attracted to the positive nucleus.</a:t>
            </a:r>
          </a:p>
          <a:p>
            <a:pPr algn="ctr"/>
            <a:endParaRPr lang="en-US" sz="1700" b="1">
              <a:effectLst/>
            </a:endParaRPr>
          </a:p>
          <a:p>
            <a:pPr algn="ctr"/>
            <a:r>
              <a:rPr lang="en-US" sz="1700" b="1">
                <a:effectLst/>
              </a:rPr>
              <a:t>In negative ions, the extra negative</a:t>
            </a:r>
          </a:p>
          <a:p>
            <a:pPr algn="ctr"/>
            <a:r>
              <a:rPr lang="en-US" sz="1700" b="1">
                <a:effectLst/>
              </a:rPr>
              <a:t>Charge means all electrons are less</a:t>
            </a:r>
          </a:p>
          <a:p>
            <a:pPr algn="ctr"/>
            <a:r>
              <a:rPr lang="en-US" sz="1700" b="1">
                <a:effectLst/>
              </a:rPr>
              <a:t>Tightly bound by the nucleus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Types of Lattice Structure</a:t>
            </a:r>
          </a:p>
        </p:txBody>
      </p:sp>
      <p:sp>
        <p:nvSpPr>
          <p:cNvPr id="13315" name="Rectangle 3"/>
          <p:cNvSpPr>
            <a:spLocks noGrp="1" noChangeArrowheads="1"/>
          </p:cNvSpPr>
          <p:nvPr>
            <p:ph type="body" idx="1"/>
          </p:nvPr>
        </p:nvSpPr>
        <p:spPr/>
        <p:txBody>
          <a:bodyPr/>
          <a:lstStyle/>
          <a:p>
            <a:r>
              <a:rPr lang="en-US" sz="2400">
                <a:solidFill>
                  <a:schemeClr val="accent1"/>
                </a:solidFill>
              </a:rPr>
              <a:t>When you pass x-rays through a crystal, they are scattered/diffracted by electrons in the atoms/ions in the structure.</a:t>
            </a:r>
          </a:p>
          <a:p>
            <a:endParaRPr lang="en-US" sz="2400">
              <a:solidFill>
                <a:schemeClr val="accent1"/>
              </a:solidFill>
            </a:endParaRPr>
          </a:p>
          <a:p>
            <a:r>
              <a:rPr lang="en-US" sz="2400">
                <a:solidFill>
                  <a:schemeClr val="accent1"/>
                </a:solidFill>
              </a:rPr>
              <a:t>They gives a diffraction pattern telling you about atom/ion arrangement.</a:t>
            </a:r>
          </a:p>
          <a:p>
            <a:endParaRPr lang="en-US" sz="2400">
              <a:solidFill>
                <a:schemeClr val="accent1"/>
              </a:solidFill>
            </a:endParaRPr>
          </a:p>
          <a:p>
            <a:r>
              <a:rPr lang="en-US" sz="2400">
                <a:solidFill>
                  <a:schemeClr val="accent1"/>
                </a:solidFill>
              </a:rPr>
              <a:t>These are called </a:t>
            </a:r>
            <a:r>
              <a:rPr lang="en-US" sz="2400" u="sng">
                <a:solidFill>
                  <a:srgbClr val="FFFF00"/>
                </a:solidFill>
              </a:rPr>
              <a:t>electron density maps</a:t>
            </a:r>
            <a:r>
              <a:rPr lang="en-US" sz="2400">
                <a:solidFill>
                  <a:schemeClr val="accent1"/>
                </a:solidFill>
              </a:rPr>
              <a:t> – showing where the probability of finding electrons is highest.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Types of Lattice Structure</a:t>
            </a:r>
          </a:p>
        </p:txBody>
      </p:sp>
      <p:sp>
        <p:nvSpPr>
          <p:cNvPr id="15364" name="Rectangle 4"/>
          <p:cNvSpPr>
            <a:spLocks noGrp="1" noChangeArrowheads="1"/>
          </p:cNvSpPr>
          <p:nvPr>
            <p:ph type="body" sz="half" idx="1"/>
          </p:nvPr>
        </p:nvSpPr>
        <p:spPr/>
        <p:txBody>
          <a:bodyPr/>
          <a:lstStyle/>
          <a:p>
            <a:endParaRPr lang="en-GB" sz="2400"/>
          </a:p>
        </p:txBody>
      </p:sp>
      <p:sp>
        <p:nvSpPr>
          <p:cNvPr id="15365" name="Rectangle 5"/>
          <p:cNvSpPr>
            <a:spLocks noGrp="1" noChangeArrowheads="1"/>
          </p:cNvSpPr>
          <p:nvPr>
            <p:ph type="body" sz="half" idx="2"/>
          </p:nvPr>
        </p:nvSpPr>
        <p:spPr>
          <a:xfrm>
            <a:off x="4648200" y="1600200"/>
            <a:ext cx="4038600" cy="4852988"/>
          </a:xfrm>
        </p:spPr>
        <p:txBody>
          <a:bodyPr/>
          <a:lstStyle/>
          <a:p>
            <a:r>
              <a:rPr lang="en-US" sz="2000">
                <a:solidFill>
                  <a:schemeClr val="accent1"/>
                </a:solidFill>
              </a:rPr>
              <a:t>Face-centered cubic structure</a:t>
            </a:r>
          </a:p>
          <a:p>
            <a:endParaRPr lang="en-US" sz="2000">
              <a:solidFill>
                <a:schemeClr val="accent1"/>
              </a:solidFill>
            </a:endParaRPr>
          </a:p>
          <a:p>
            <a:r>
              <a:rPr lang="en-US" sz="2000">
                <a:solidFill>
                  <a:schemeClr val="accent1"/>
                </a:solidFill>
              </a:rPr>
              <a:t>Coordination number = 6 (because each ion has 6 neighbours)</a:t>
            </a:r>
          </a:p>
          <a:p>
            <a:endParaRPr lang="en-US" sz="2000">
              <a:solidFill>
                <a:schemeClr val="accent1"/>
              </a:solidFill>
            </a:endParaRPr>
          </a:p>
          <a:p>
            <a:r>
              <a:rPr lang="en-US" sz="2000">
                <a:solidFill>
                  <a:schemeClr val="accent1"/>
                </a:solidFill>
              </a:rPr>
              <a:t>Because chloride ions are much bigger, the Na ions fit into the space between Cl ions.</a:t>
            </a:r>
          </a:p>
          <a:p>
            <a:endParaRPr lang="en-US" sz="2000">
              <a:solidFill>
                <a:schemeClr val="accent1"/>
              </a:solidFill>
            </a:endParaRPr>
          </a:p>
          <a:p>
            <a:r>
              <a:rPr lang="en-US" sz="2000">
                <a:solidFill>
                  <a:schemeClr val="accent1"/>
                </a:solidFill>
              </a:rPr>
              <a:t>This NaCl lattice is commonly found in ionic compounds – also called rock salt structure.</a:t>
            </a:r>
          </a:p>
        </p:txBody>
      </p:sp>
      <p:pic>
        <p:nvPicPr>
          <p:cNvPr id="15366" name="Picture 6"/>
          <p:cNvPicPr>
            <a:picLocks noChangeAspect="1" noChangeArrowheads="1"/>
          </p:cNvPicPr>
          <p:nvPr/>
        </p:nvPicPr>
        <p:blipFill>
          <a:blip r:embed="rId2" cstate="print"/>
          <a:srcRect l="3125" t="28342" r="38184" b="25391"/>
          <a:stretch>
            <a:fillRect/>
          </a:stretch>
        </p:blipFill>
        <p:spPr bwMode="auto">
          <a:xfrm>
            <a:off x="250825" y="1628775"/>
            <a:ext cx="4284663" cy="2532063"/>
          </a:xfrm>
          <a:prstGeom prst="rect">
            <a:avLst/>
          </a:prstGeom>
          <a:noFill/>
          <a:ln w="9525">
            <a:noFill/>
            <a:miter lim="800000"/>
            <a:headEnd/>
            <a:tailEnd/>
          </a:ln>
          <a:effectLst/>
        </p:spPr>
      </p:pic>
      <p:pic>
        <p:nvPicPr>
          <p:cNvPr id="15367" name="Picture 7"/>
          <p:cNvPicPr>
            <a:picLocks noChangeAspect="1" noChangeArrowheads="1"/>
          </p:cNvPicPr>
          <p:nvPr/>
        </p:nvPicPr>
        <p:blipFill>
          <a:blip r:embed="rId2" cstate="print"/>
          <a:srcRect l="65511" t="28342" r="8659" b="36220"/>
          <a:stretch>
            <a:fillRect/>
          </a:stretch>
        </p:blipFill>
        <p:spPr bwMode="auto">
          <a:xfrm>
            <a:off x="1258888" y="4265613"/>
            <a:ext cx="2519362" cy="2592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Types of Lattice Structure</a:t>
            </a:r>
          </a:p>
        </p:txBody>
      </p:sp>
      <p:sp>
        <p:nvSpPr>
          <p:cNvPr id="14340" name="Rectangle 4"/>
          <p:cNvSpPr>
            <a:spLocks noGrp="1" noChangeArrowheads="1"/>
          </p:cNvSpPr>
          <p:nvPr>
            <p:ph type="body" sz="half" idx="1"/>
          </p:nvPr>
        </p:nvSpPr>
        <p:spPr>
          <a:xfrm>
            <a:off x="457200" y="5589588"/>
            <a:ext cx="4546600" cy="1268412"/>
          </a:xfrm>
        </p:spPr>
        <p:txBody>
          <a:bodyPr/>
          <a:lstStyle/>
          <a:p>
            <a:r>
              <a:rPr lang="en-US" sz="2400">
                <a:solidFill>
                  <a:schemeClr val="accent1"/>
                </a:solidFill>
              </a:rPr>
              <a:t>Body-centered cubic structure.</a:t>
            </a:r>
          </a:p>
          <a:p>
            <a:r>
              <a:rPr lang="en-US" sz="2400">
                <a:solidFill>
                  <a:schemeClr val="accent1"/>
                </a:solidFill>
              </a:rPr>
              <a:t>Coordination number = 8</a:t>
            </a:r>
          </a:p>
        </p:txBody>
      </p:sp>
      <p:pic>
        <p:nvPicPr>
          <p:cNvPr id="14342" name="Picture 6"/>
          <p:cNvPicPr>
            <a:picLocks noChangeAspect="1" noChangeArrowheads="1"/>
          </p:cNvPicPr>
          <p:nvPr/>
        </p:nvPicPr>
        <p:blipFill>
          <a:blip r:embed="rId2" cstate="print"/>
          <a:srcRect l="7927" t="9636" r="5696" b="29318"/>
          <a:stretch>
            <a:fillRect/>
          </a:stretch>
        </p:blipFill>
        <p:spPr bwMode="auto">
          <a:xfrm>
            <a:off x="684213" y="1412875"/>
            <a:ext cx="7705725" cy="4084638"/>
          </a:xfrm>
          <a:prstGeom prst="rect">
            <a:avLst/>
          </a:prstGeom>
          <a:noFill/>
          <a:ln w="9525">
            <a:noFill/>
            <a:miter lim="800000"/>
            <a:headEnd/>
            <a:tailEnd/>
          </a:ln>
          <a:effectLst/>
        </p:spPr>
      </p:pic>
      <p:sp>
        <p:nvSpPr>
          <p:cNvPr id="14343" name="Line 7"/>
          <p:cNvSpPr>
            <a:spLocks noChangeShapeType="1"/>
          </p:cNvSpPr>
          <p:nvPr/>
        </p:nvSpPr>
        <p:spPr bwMode="auto">
          <a:xfrm flipV="1">
            <a:off x="3924300" y="5157788"/>
            <a:ext cx="3095625" cy="1295400"/>
          </a:xfrm>
          <a:prstGeom prst="line">
            <a:avLst/>
          </a:prstGeom>
          <a:noFill/>
          <a:ln w="79375">
            <a:solidFill>
              <a:srgbClr val="FF0000"/>
            </a:solidFill>
            <a:round/>
            <a:headEnd/>
            <a:tailEnd type="triangle" w="med" len="med"/>
          </a:ln>
          <a:effectLst/>
        </p:spPr>
        <p:txBody>
          <a:bodyPr/>
          <a:lstStyle/>
          <a:p>
            <a:endParaRPr lang="en-GB"/>
          </a:p>
        </p:txBody>
      </p:sp>
      <p:sp>
        <p:nvSpPr>
          <p:cNvPr id="14344" name="Text Box 8"/>
          <p:cNvSpPr txBox="1">
            <a:spLocks noChangeArrowheads="1"/>
          </p:cNvSpPr>
          <p:nvPr/>
        </p:nvSpPr>
        <p:spPr bwMode="auto">
          <a:xfrm>
            <a:off x="5489575" y="5805488"/>
            <a:ext cx="3619500" cy="915987"/>
          </a:xfrm>
          <a:prstGeom prst="rect">
            <a:avLst/>
          </a:prstGeom>
          <a:noFill/>
          <a:ln w="9525">
            <a:noFill/>
            <a:miter lim="800000"/>
            <a:headEnd/>
            <a:tailEnd/>
          </a:ln>
          <a:effectLst/>
        </p:spPr>
        <p:txBody>
          <a:bodyPr>
            <a:spAutoFit/>
          </a:bodyPr>
          <a:lstStyle/>
          <a:p>
            <a:r>
              <a:rPr lang="en-US">
                <a:solidFill>
                  <a:schemeClr val="accent1"/>
                </a:solidFill>
                <a:effectLst/>
              </a:rPr>
              <a:t>Cesium ion is much bigger than Na ion, so more chlorides can fit around it.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Ionic Compound Properties</a:t>
            </a:r>
          </a:p>
        </p:txBody>
      </p:sp>
      <p:sp>
        <p:nvSpPr>
          <p:cNvPr id="19459" name="Rectangle 3"/>
          <p:cNvSpPr>
            <a:spLocks noGrp="1" noChangeArrowheads="1"/>
          </p:cNvSpPr>
          <p:nvPr>
            <p:ph type="body" idx="1"/>
          </p:nvPr>
        </p:nvSpPr>
        <p:spPr/>
        <p:txBody>
          <a:bodyPr/>
          <a:lstStyle/>
          <a:p>
            <a:r>
              <a:rPr lang="en-US" sz="2400">
                <a:solidFill>
                  <a:srgbClr val="FFFF00"/>
                </a:solidFill>
              </a:rPr>
              <a:t>High melting and boiling points</a:t>
            </a:r>
            <a:r>
              <a:rPr lang="en-US" sz="2400">
                <a:solidFill>
                  <a:schemeClr val="accent1"/>
                </a:solidFill>
              </a:rPr>
              <a:t> because of the </a:t>
            </a:r>
            <a:r>
              <a:rPr lang="en-US" sz="2400">
                <a:solidFill>
                  <a:srgbClr val="FFFF00"/>
                </a:solidFill>
              </a:rPr>
              <a:t>large number of ionic bonds that need to be broken.</a:t>
            </a:r>
          </a:p>
          <a:p>
            <a:endParaRPr lang="en-US" sz="2400">
              <a:solidFill>
                <a:srgbClr val="FFFF00"/>
              </a:solidFill>
            </a:endParaRPr>
          </a:p>
          <a:p>
            <a:r>
              <a:rPr lang="en-US" sz="2400">
                <a:solidFill>
                  <a:schemeClr val="accent1"/>
                </a:solidFill>
              </a:rPr>
              <a:t>These need to be broken for the compound to break or melt.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Questions</a:t>
            </a:r>
          </a:p>
        </p:txBody>
      </p:sp>
      <p:sp>
        <p:nvSpPr>
          <p:cNvPr id="21510" name="Rectangle 6"/>
          <p:cNvSpPr>
            <a:spLocks noGrp="1" noChangeArrowheads="1"/>
          </p:cNvSpPr>
          <p:nvPr>
            <p:ph type="body" sz="half" idx="1"/>
          </p:nvPr>
        </p:nvSpPr>
        <p:spPr>
          <a:xfrm>
            <a:off x="323850" y="1600200"/>
            <a:ext cx="4330700" cy="4525963"/>
          </a:xfrm>
        </p:spPr>
        <p:txBody>
          <a:bodyPr/>
          <a:lstStyle/>
          <a:p>
            <a:pPr marL="533400" indent="-533400">
              <a:buFontTx/>
              <a:buAutoNum type="arabicPeriod"/>
            </a:pPr>
            <a:r>
              <a:rPr lang="en-US" sz="2400">
                <a:solidFill>
                  <a:schemeClr val="accent1"/>
                </a:solidFill>
              </a:rPr>
              <a:t>Look at the radii of the isoelectronic ions on the right. They all have the same number of electrons. Explain the difference in radii.</a:t>
            </a:r>
          </a:p>
        </p:txBody>
      </p:sp>
      <p:pic>
        <p:nvPicPr>
          <p:cNvPr id="21509" name="Picture 5"/>
          <p:cNvPicPr>
            <a:picLocks noChangeAspect="1" noChangeArrowheads="1"/>
          </p:cNvPicPr>
          <p:nvPr/>
        </p:nvPicPr>
        <p:blipFill>
          <a:blip r:embed="rId2" cstate="print"/>
          <a:srcRect l="50732" t="27365" r="3125" b="49023"/>
          <a:stretch>
            <a:fillRect/>
          </a:stretch>
        </p:blipFill>
        <p:spPr bwMode="auto">
          <a:xfrm>
            <a:off x="4643438" y="1557338"/>
            <a:ext cx="4500562" cy="1727200"/>
          </a:xfrm>
          <a:prstGeom prst="rect">
            <a:avLst/>
          </a:prstGeom>
          <a:noFill/>
          <a:ln w="9525">
            <a:noFill/>
            <a:miter lim="800000"/>
            <a:headEnd/>
            <a:tailEnd/>
          </a:ln>
          <a:effectLst/>
        </p:spPr>
      </p:pic>
      <p:pic>
        <p:nvPicPr>
          <p:cNvPr id="21512" name="Picture 8"/>
          <p:cNvPicPr>
            <a:picLocks noChangeAspect="1" noChangeArrowheads="1"/>
          </p:cNvPicPr>
          <p:nvPr/>
        </p:nvPicPr>
        <p:blipFill>
          <a:blip r:embed="rId3" cstate="print"/>
          <a:srcRect l="3125" t="18512" r="5696" b="23416"/>
          <a:stretch>
            <a:fillRect/>
          </a:stretch>
        </p:blipFill>
        <p:spPr bwMode="auto">
          <a:xfrm>
            <a:off x="1906588" y="3789363"/>
            <a:ext cx="6049962" cy="288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Bonding</a:t>
            </a:r>
          </a:p>
        </p:txBody>
      </p:sp>
      <p:sp>
        <p:nvSpPr>
          <p:cNvPr id="3075" name="Rectangle 3"/>
          <p:cNvSpPr>
            <a:spLocks noGrp="1" noChangeArrowheads="1"/>
          </p:cNvSpPr>
          <p:nvPr>
            <p:ph type="body" idx="1"/>
          </p:nvPr>
        </p:nvSpPr>
        <p:spPr/>
        <p:txBody>
          <a:bodyPr/>
          <a:lstStyle/>
          <a:p>
            <a:r>
              <a:rPr lang="en-US" sz="2400">
                <a:solidFill>
                  <a:schemeClr val="accent1"/>
                </a:solidFill>
              </a:rPr>
              <a:t>The definition of a Chemical Bond is the force that holds atoms together.</a:t>
            </a:r>
          </a:p>
          <a:p>
            <a:endParaRPr lang="en-US" sz="2400">
              <a:solidFill>
                <a:schemeClr val="accent1"/>
              </a:solidFill>
            </a:endParaRPr>
          </a:p>
          <a:p>
            <a:r>
              <a:rPr lang="en-US" sz="2400">
                <a:solidFill>
                  <a:schemeClr val="accent1"/>
                </a:solidFill>
              </a:rPr>
              <a:t>The physical and chemical properties of elements/compounds depends on the type of chemical bond involved.</a:t>
            </a:r>
          </a:p>
          <a:p>
            <a:endParaRPr lang="en-US" sz="2400">
              <a:solidFill>
                <a:schemeClr val="accent1"/>
              </a:solidFill>
            </a:endParaRPr>
          </a:p>
          <a:p>
            <a:endParaRPr lang="en-US" sz="240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1143000"/>
          </a:xfrm>
        </p:spPr>
        <p:txBody>
          <a:bodyPr/>
          <a:lstStyle/>
          <a:p>
            <a:r>
              <a:rPr lang="en-US">
                <a:solidFill>
                  <a:srgbClr val="FF0000"/>
                </a:solidFill>
                <a:effectLst>
                  <a:outerShdw blurRad="38100" dist="38100" dir="2700000" algn="tl">
                    <a:srgbClr val="FFFFFF"/>
                  </a:outerShdw>
                </a:effectLst>
                <a:latin typeface="Eras Bold ITC" pitchFamily="34" charset="0"/>
              </a:rPr>
              <a:t>Answers</a:t>
            </a:r>
          </a:p>
        </p:txBody>
      </p:sp>
      <p:sp>
        <p:nvSpPr>
          <p:cNvPr id="20483" name="Rectangle 3"/>
          <p:cNvSpPr>
            <a:spLocks noGrp="1" noChangeArrowheads="1"/>
          </p:cNvSpPr>
          <p:nvPr>
            <p:ph type="body" idx="1"/>
          </p:nvPr>
        </p:nvSpPr>
        <p:spPr/>
        <p:txBody>
          <a:bodyPr/>
          <a:lstStyle/>
          <a:p>
            <a:endParaRPr lang="en-GB"/>
          </a:p>
        </p:txBody>
      </p:sp>
      <p:pic>
        <p:nvPicPr>
          <p:cNvPr id="20484" name="Picture 4"/>
          <p:cNvPicPr>
            <a:picLocks noChangeAspect="1" noChangeArrowheads="1"/>
          </p:cNvPicPr>
          <p:nvPr/>
        </p:nvPicPr>
        <p:blipFill>
          <a:blip r:embed="rId2" cstate="print"/>
          <a:srcRect l="22688" t="32292" r="21941" b="31293"/>
          <a:stretch>
            <a:fillRect/>
          </a:stretch>
        </p:blipFill>
        <p:spPr bwMode="auto">
          <a:xfrm>
            <a:off x="468313" y="1628775"/>
            <a:ext cx="8207375" cy="404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sz="4000">
                <a:solidFill>
                  <a:srgbClr val="FF0000"/>
                </a:solidFill>
                <a:effectLst>
                  <a:outerShdw blurRad="38100" dist="38100" dir="2700000" algn="tl">
                    <a:srgbClr val="FFFFFF"/>
                  </a:outerShdw>
                </a:effectLst>
                <a:latin typeface="Eras Bold ITC" pitchFamily="34" charset="0"/>
              </a:rPr>
              <a:t>HSW:</a:t>
            </a:r>
            <a:br>
              <a:rPr lang="en-US" sz="4000">
                <a:solidFill>
                  <a:srgbClr val="FF0000"/>
                </a:solidFill>
                <a:effectLst>
                  <a:outerShdw blurRad="38100" dist="38100" dir="2700000" algn="tl">
                    <a:srgbClr val="FFFFFF"/>
                  </a:outerShdw>
                </a:effectLst>
                <a:latin typeface="Eras Bold ITC" pitchFamily="34" charset="0"/>
              </a:rPr>
            </a:br>
            <a:r>
              <a:rPr lang="en-US" sz="4000">
                <a:solidFill>
                  <a:srgbClr val="FF0000"/>
                </a:solidFill>
                <a:effectLst>
                  <a:outerShdw blurRad="38100" dist="38100" dir="2700000" algn="tl">
                    <a:srgbClr val="FFFFFF"/>
                  </a:outerShdw>
                </a:effectLst>
                <a:latin typeface="Eras Bold ITC" pitchFamily="34" charset="0"/>
              </a:rPr>
              <a:t>Evidence for Existence of Ions</a:t>
            </a:r>
          </a:p>
        </p:txBody>
      </p:sp>
      <p:sp>
        <p:nvSpPr>
          <p:cNvPr id="27651" name="Rectangle 3"/>
          <p:cNvSpPr>
            <a:spLocks noGrp="1" noChangeArrowheads="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Evidence</a:t>
            </a:r>
          </a:p>
        </p:txBody>
      </p:sp>
      <p:sp>
        <p:nvSpPr>
          <p:cNvPr id="28675" name="Rectangle 3"/>
          <p:cNvSpPr>
            <a:spLocks noGrp="1" noChangeArrowheads="1"/>
          </p:cNvSpPr>
          <p:nvPr>
            <p:ph type="body" idx="1"/>
          </p:nvPr>
        </p:nvSpPr>
        <p:spPr/>
        <p:txBody>
          <a:bodyPr/>
          <a:lstStyle/>
          <a:p>
            <a:pPr marL="609600" indent="-609600"/>
            <a:r>
              <a:rPr lang="en-US" sz="2400">
                <a:solidFill>
                  <a:schemeClr val="accent1"/>
                </a:solidFill>
              </a:rPr>
              <a:t>There are three distinct areas that can be used to describe the existence of ions:</a:t>
            </a:r>
          </a:p>
          <a:p>
            <a:pPr marL="609600" indent="-609600"/>
            <a:endParaRPr lang="en-US" sz="2400">
              <a:solidFill>
                <a:schemeClr val="accent1"/>
              </a:solidFill>
            </a:endParaRPr>
          </a:p>
          <a:p>
            <a:pPr marL="609600" indent="-609600">
              <a:buFontTx/>
              <a:buAutoNum type="arabicPeriod"/>
            </a:pPr>
            <a:r>
              <a:rPr lang="en-US" sz="2400">
                <a:solidFill>
                  <a:schemeClr val="accent1"/>
                </a:solidFill>
              </a:rPr>
              <a:t>Physical Properties</a:t>
            </a:r>
          </a:p>
          <a:p>
            <a:pPr marL="609600" indent="-609600">
              <a:buFontTx/>
              <a:buAutoNum type="arabicPeriod"/>
            </a:pPr>
            <a:endParaRPr lang="en-US" sz="2400">
              <a:solidFill>
                <a:schemeClr val="accent1"/>
              </a:solidFill>
            </a:endParaRPr>
          </a:p>
          <a:p>
            <a:pPr marL="609600" indent="-609600">
              <a:buFontTx/>
              <a:buAutoNum type="arabicPeriod"/>
            </a:pPr>
            <a:r>
              <a:rPr lang="en-US" sz="2400">
                <a:solidFill>
                  <a:schemeClr val="accent1"/>
                </a:solidFill>
              </a:rPr>
              <a:t>Electrolysis</a:t>
            </a:r>
          </a:p>
          <a:p>
            <a:pPr marL="609600" indent="-609600">
              <a:buFontTx/>
              <a:buAutoNum type="arabicPeriod"/>
            </a:pPr>
            <a:endParaRPr lang="en-US" sz="2400">
              <a:solidFill>
                <a:schemeClr val="accent1"/>
              </a:solidFill>
            </a:endParaRPr>
          </a:p>
          <a:p>
            <a:pPr marL="609600" indent="-609600">
              <a:buFontTx/>
              <a:buAutoNum type="arabicPeriod"/>
            </a:pPr>
            <a:r>
              <a:rPr lang="en-US" sz="2400">
                <a:solidFill>
                  <a:schemeClr val="accent1"/>
                </a:solidFill>
              </a:rPr>
              <a:t>Electron Density Maps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Physical Properties</a:t>
            </a:r>
          </a:p>
        </p:txBody>
      </p:sp>
      <p:sp>
        <p:nvSpPr>
          <p:cNvPr id="29699" name="Rectangle 3"/>
          <p:cNvSpPr>
            <a:spLocks noGrp="1" noChangeArrowheads="1"/>
          </p:cNvSpPr>
          <p:nvPr>
            <p:ph type="body" idx="1"/>
          </p:nvPr>
        </p:nvSpPr>
        <p:spPr/>
        <p:txBody>
          <a:bodyPr/>
          <a:lstStyle/>
          <a:p>
            <a:pPr marL="609600" indent="-609600"/>
            <a:r>
              <a:rPr lang="en-US" sz="2400">
                <a:solidFill>
                  <a:schemeClr val="accent1"/>
                </a:solidFill>
              </a:rPr>
              <a:t>The physical properties of ions can be explained through the existence of ions.</a:t>
            </a:r>
          </a:p>
          <a:p>
            <a:pPr marL="609600" indent="-609600"/>
            <a:endParaRPr lang="en-US" sz="2400">
              <a:solidFill>
                <a:schemeClr val="accent1"/>
              </a:solidFill>
            </a:endParaRPr>
          </a:p>
          <a:p>
            <a:pPr marL="609600" indent="-609600">
              <a:buFontTx/>
              <a:buAutoNum type="arabicPeriod"/>
            </a:pPr>
            <a:r>
              <a:rPr lang="en-US" sz="2400">
                <a:solidFill>
                  <a:schemeClr val="accent1"/>
                </a:solidFill>
              </a:rPr>
              <a:t>High melting/boiling points like metals – structures made up of particles held together very tightly; particles being oppositely charged ions would explain this property.</a:t>
            </a:r>
          </a:p>
          <a:p>
            <a:pPr marL="609600" indent="-609600">
              <a:buFontTx/>
              <a:buAutoNum type="arabicPeriod"/>
            </a:pPr>
            <a:endParaRPr lang="en-US" sz="2400">
              <a:solidFill>
                <a:schemeClr val="accent1"/>
              </a:solidFill>
            </a:endParaRPr>
          </a:p>
          <a:p>
            <a:pPr marL="609600" indent="-609600">
              <a:buFontTx/>
              <a:buAutoNum type="arabicPeriod"/>
            </a:pPr>
            <a:r>
              <a:rPr lang="en-US" sz="2400">
                <a:solidFill>
                  <a:schemeClr val="accent1"/>
                </a:solidFill>
              </a:rPr>
              <a:t>Ionic solids conduct electricity when molten, not solid – when in a lattice, ions held firmly. But when molten, ions free to move (electricity is a movement of charge)</a:t>
            </a:r>
          </a:p>
          <a:p>
            <a:pPr marL="609600" indent="-609600"/>
            <a:endParaRPr lang="en-US" sz="2400">
              <a:solidFill>
                <a:schemeClr val="accent1"/>
              </a:solidFill>
            </a:endParaRPr>
          </a:p>
          <a:p>
            <a:pPr marL="609600" indent="-609600"/>
            <a:endParaRPr lang="en-US" sz="240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22688" t="9636" r="22688" b="9636"/>
          <a:stretch>
            <a:fillRect/>
          </a:stretch>
        </p:blipFill>
        <p:spPr bwMode="auto">
          <a:xfrm>
            <a:off x="1409700" y="0"/>
            <a:ext cx="618648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Physical Properties</a:t>
            </a:r>
          </a:p>
        </p:txBody>
      </p:sp>
      <p:sp>
        <p:nvSpPr>
          <p:cNvPr id="31747" name="Rectangle 3"/>
          <p:cNvSpPr>
            <a:spLocks noGrp="1" noChangeArrowheads="1"/>
          </p:cNvSpPr>
          <p:nvPr>
            <p:ph type="body" idx="1"/>
          </p:nvPr>
        </p:nvSpPr>
        <p:spPr>
          <a:xfrm>
            <a:off x="457200" y="1341438"/>
            <a:ext cx="8686800" cy="5257800"/>
          </a:xfrm>
        </p:spPr>
        <p:txBody>
          <a:bodyPr/>
          <a:lstStyle/>
          <a:p>
            <a:r>
              <a:rPr lang="en-US" sz="2200">
                <a:solidFill>
                  <a:schemeClr val="accent1"/>
                </a:solidFill>
              </a:rPr>
              <a:t>Ionic substances differ from metal in that they are brittle – break easily when hit. Also metals are malleable and ductile.</a:t>
            </a:r>
          </a:p>
          <a:p>
            <a:pPr lvl="1"/>
            <a:r>
              <a:rPr lang="en-US" sz="2000">
                <a:solidFill>
                  <a:schemeClr val="accent1"/>
                </a:solidFill>
              </a:rPr>
              <a:t>The brittle behaviour can again be explained using the presence of ions.</a:t>
            </a:r>
          </a:p>
          <a:p>
            <a:pPr lvl="1"/>
            <a:r>
              <a:rPr lang="en-US" sz="2000">
                <a:solidFill>
                  <a:schemeClr val="accent1"/>
                </a:solidFill>
              </a:rPr>
              <a:t>A force in one layer of ions to shift relative to the other layers, putting ions of same charge together.</a:t>
            </a:r>
          </a:p>
          <a:p>
            <a:pPr lvl="1"/>
            <a:r>
              <a:rPr lang="en-US" sz="2000">
                <a:solidFill>
                  <a:schemeClr val="accent1"/>
                </a:solidFill>
              </a:rPr>
              <a:t>The resulting repulsion forces the layers apart, so making ionic substances shatter easily:</a:t>
            </a:r>
          </a:p>
        </p:txBody>
      </p:sp>
      <p:sp>
        <p:nvSpPr>
          <p:cNvPr id="31748" name="AutoShape 4"/>
          <p:cNvSpPr>
            <a:spLocks noChangeArrowheads="1"/>
          </p:cNvSpPr>
          <p:nvPr/>
        </p:nvSpPr>
        <p:spPr bwMode="auto">
          <a:xfrm>
            <a:off x="4498975" y="4981575"/>
            <a:ext cx="781050" cy="330200"/>
          </a:xfrm>
          <a:prstGeom prst="rightArrow">
            <a:avLst>
              <a:gd name="adj1" fmla="val 50000"/>
              <a:gd name="adj2" fmla="val 59135"/>
            </a:avLst>
          </a:prstGeom>
          <a:solidFill>
            <a:srgbClr val="FF9900"/>
          </a:solidFill>
          <a:ln w="9525">
            <a:solidFill>
              <a:srgbClr val="010067"/>
            </a:solidFill>
            <a:miter lim="800000"/>
            <a:headEnd/>
            <a:tailEnd/>
          </a:ln>
          <a:effectLst/>
        </p:spPr>
        <p:txBody>
          <a:bodyPr wrap="none" anchor="ctr"/>
          <a:lstStyle/>
          <a:p>
            <a:endParaRPr lang="en-GB"/>
          </a:p>
        </p:txBody>
      </p:sp>
      <p:grpSp>
        <p:nvGrpSpPr>
          <p:cNvPr id="31749" name="Group 5"/>
          <p:cNvGrpSpPr>
            <a:grpSpLocks/>
          </p:cNvGrpSpPr>
          <p:nvPr/>
        </p:nvGrpSpPr>
        <p:grpSpPr bwMode="auto">
          <a:xfrm>
            <a:off x="323850" y="4221163"/>
            <a:ext cx="992188" cy="846137"/>
            <a:chOff x="1289" y="2557"/>
            <a:chExt cx="625" cy="533"/>
          </a:xfrm>
        </p:grpSpPr>
        <p:sp>
          <p:nvSpPr>
            <p:cNvPr id="31750" name="AutoShape 6"/>
            <p:cNvSpPr>
              <a:spLocks noChangeArrowheads="1"/>
            </p:cNvSpPr>
            <p:nvPr/>
          </p:nvSpPr>
          <p:spPr bwMode="auto">
            <a:xfrm>
              <a:off x="1340" y="2882"/>
              <a:ext cx="556" cy="208"/>
            </a:xfrm>
            <a:prstGeom prst="rightArrow">
              <a:avLst>
                <a:gd name="adj1" fmla="val 50000"/>
                <a:gd name="adj2" fmla="val 66827"/>
              </a:avLst>
            </a:prstGeom>
            <a:gradFill rotWithShape="1">
              <a:gsLst>
                <a:gs pos="0">
                  <a:srgbClr val="FF6600"/>
                </a:gs>
                <a:gs pos="100000">
                  <a:srgbClr val="FF6600">
                    <a:gamma/>
                    <a:shade val="63529"/>
                    <a:invGamma/>
                  </a:srgbClr>
                </a:gs>
              </a:gsLst>
              <a:path path="rect">
                <a:fillToRect l="50000" t="50000" r="50000" b="50000"/>
              </a:path>
            </a:gradFill>
            <a:ln w="9525">
              <a:noFill/>
              <a:miter lim="800000"/>
              <a:headEnd/>
              <a:tailEnd/>
            </a:ln>
            <a:effectLst/>
          </p:spPr>
          <p:txBody>
            <a:bodyPr wrap="none" anchor="ctr"/>
            <a:lstStyle/>
            <a:p>
              <a:pPr algn="ctr" eaLnBrk="0" hangingPunct="0">
                <a:spcBef>
                  <a:spcPct val="50000"/>
                </a:spcBef>
              </a:pPr>
              <a:endParaRPr lang="en-GB" sz="2400">
                <a:solidFill>
                  <a:schemeClr val="bg1"/>
                </a:solidFill>
                <a:effectLst/>
              </a:endParaRPr>
            </a:p>
          </p:txBody>
        </p:sp>
        <p:sp>
          <p:nvSpPr>
            <p:cNvPr id="31751" name="Text Box 7"/>
            <p:cNvSpPr txBox="1">
              <a:spLocks noChangeArrowheads="1"/>
            </p:cNvSpPr>
            <p:nvPr/>
          </p:nvSpPr>
          <p:spPr bwMode="auto">
            <a:xfrm>
              <a:off x="1289" y="2557"/>
              <a:ext cx="625" cy="288"/>
            </a:xfrm>
            <a:prstGeom prst="rect">
              <a:avLst/>
            </a:prstGeom>
            <a:noFill/>
            <a:ln w="9525" algn="ctr">
              <a:noFill/>
              <a:miter lim="800000"/>
              <a:headEnd/>
              <a:tailEnd/>
            </a:ln>
            <a:effectLst/>
          </p:spPr>
          <p:txBody>
            <a:bodyPr>
              <a:spAutoFit/>
            </a:bodyPr>
            <a:lstStyle/>
            <a:p>
              <a:pPr algn="ctr" eaLnBrk="0" hangingPunct="0">
                <a:spcBef>
                  <a:spcPct val="50000"/>
                </a:spcBef>
              </a:pPr>
              <a:r>
                <a:rPr lang="en-GB" sz="2400" b="1">
                  <a:solidFill>
                    <a:schemeClr val="bg1"/>
                  </a:solidFill>
                  <a:effectLst/>
                </a:rPr>
                <a:t>force</a:t>
              </a:r>
            </a:p>
          </p:txBody>
        </p:sp>
      </p:grpSp>
      <p:sp>
        <p:nvSpPr>
          <p:cNvPr id="31752" name="Text Box 8"/>
          <p:cNvSpPr txBox="1">
            <a:spLocks noChangeArrowheads="1"/>
          </p:cNvSpPr>
          <p:nvPr/>
        </p:nvSpPr>
        <p:spPr bwMode="auto">
          <a:xfrm>
            <a:off x="7161213" y="5341938"/>
            <a:ext cx="1609725" cy="457200"/>
          </a:xfrm>
          <a:prstGeom prst="rect">
            <a:avLst/>
          </a:prstGeom>
          <a:noFill/>
          <a:ln w="38100" algn="ctr">
            <a:noFill/>
            <a:miter lim="800000"/>
            <a:headEnd/>
            <a:tailEnd/>
          </a:ln>
          <a:effectLst/>
        </p:spPr>
        <p:txBody>
          <a:bodyPr>
            <a:spAutoFit/>
          </a:bodyPr>
          <a:lstStyle/>
          <a:p>
            <a:pPr eaLnBrk="0" hangingPunct="0">
              <a:spcBef>
                <a:spcPct val="50000"/>
              </a:spcBef>
            </a:pPr>
            <a:r>
              <a:rPr lang="en-GB" sz="2400" b="1">
                <a:solidFill>
                  <a:schemeClr val="bg1"/>
                </a:solidFill>
                <a:effectLst/>
              </a:rPr>
              <a:t>repulsion</a:t>
            </a:r>
          </a:p>
        </p:txBody>
      </p:sp>
      <p:sp>
        <p:nvSpPr>
          <p:cNvPr id="31753" name="AutoShape 9"/>
          <p:cNvSpPr>
            <a:spLocks noChangeArrowheads="1"/>
          </p:cNvSpPr>
          <p:nvPr/>
        </p:nvSpPr>
        <p:spPr bwMode="auto">
          <a:xfrm rot="5400000">
            <a:off x="7996238" y="6135688"/>
            <a:ext cx="882650" cy="330200"/>
          </a:xfrm>
          <a:prstGeom prst="rightArrow">
            <a:avLst>
              <a:gd name="adj1" fmla="val 50000"/>
              <a:gd name="adj2" fmla="val 66827"/>
            </a:avLst>
          </a:prstGeom>
          <a:gradFill rotWithShape="1">
            <a:gsLst>
              <a:gs pos="0">
                <a:srgbClr val="FF6600"/>
              </a:gs>
              <a:gs pos="100000">
                <a:srgbClr val="FF6600">
                  <a:gamma/>
                  <a:shade val="63529"/>
                  <a:invGamma/>
                </a:srgbClr>
              </a:gs>
            </a:gsLst>
            <a:path path="rect">
              <a:fillToRect l="50000" t="50000" r="50000" b="50000"/>
            </a:path>
          </a:gradFill>
          <a:ln w="9525">
            <a:noFill/>
            <a:miter lim="800000"/>
            <a:headEnd/>
            <a:tailEnd/>
          </a:ln>
          <a:effectLst/>
        </p:spPr>
        <p:txBody>
          <a:bodyPr rot="10800000" vert="eaVert" wrap="none" anchor="ctr"/>
          <a:lstStyle/>
          <a:p>
            <a:pPr algn="ctr" eaLnBrk="0" hangingPunct="0">
              <a:spcBef>
                <a:spcPct val="50000"/>
              </a:spcBef>
            </a:pPr>
            <a:endParaRPr lang="en-GB" sz="2400">
              <a:solidFill>
                <a:srgbClr val="FF6600"/>
              </a:solidFill>
              <a:effectLst/>
            </a:endParaRPr>
          </a:p>
        </p:txBody>
      </p:sp>
      <p:sp>
        <p:nvSpPr>
          <p:cNvPr id="31754" name="AutoShape 10"/>
          <p:cNvSpPr>
            <a:spLocks noChangeArrowheads="1"/>
          </p:cNvSpPr>
          <p:nvPr/>
        </p:nvSpPr>
        <p:spPr bwMode="auto">
          <a:xfrm rot="16200000" flipV="1">
            <a:off x="7996238" y="4738688"/>
            <a:ext cx="882650" cy="330200"/>
          </a:xfrm>
          <a:prstGeom prst="rightArrow">
            <a:avLst>
              <a:gd name="adj1" fmla="val 50000"/>
              <a:gd name="adj2" fmla="val 66827"/>
            </a:avLst>
          </a:prstGeom>
          <a:gradFill rotWithShape="1">
            <a:gsLst>
              <a:gs pos="0">
                <a:srgbClr val="FF6600"/>
              </a:gs>
              <a:gs pos="100000">
                <a:srgbClr val="FF6600">
                  <a:gamma/>
                  <a:shade val="63529"/>
                  <a:invGamma/>
                </a:srgbClr>
              </a:gs>
            </a:gsLst>
            <a:path path="rect">
              <a:fillToRect l="50000" t="50000" r="50000" b="50000"/>
            </a:path>
          </a:gradFill>
          <a:ln w="9525">
            <a:noFill/>
            <a:miter lim="800000"/>
            <a:headEnd/>
            <a:tailEnd/>
          </a:ln>
          <a:effectLst/>
        </p:spPr>
        <p:txBody>
          <a:bodyPr rot="10800000" vert="eaVert" wrap="none" anchor="ctr"/>
          <a:lstStyle/>
          <a:p>
            <a:pPr algn="ctr" eaLnBrk="0" hangingPunct="0">
              <a:spcBef>
                <a:spcPct val="50000"/>
              </a:spcBef>
            </a:pPr>
            <a:endParaRPr lang="en-GB" sz="2400">
              <a:solidFill>
                <a:srgbClr val="FF6600"/>
              </a:solidFill>
              <a:effectLst/>
            </a:endParaRPr>
          </a:p>
        </p:txBody>
      </p:sp>
      <p:grpSp>
        <p:nvGrpSpPr>
          <p:cNvPr id="31755" name="Group 11"/>
          <p:cNvGrpSpPr>
            <a:grpSpLocks/>
          </p:cNvGrpSpPr>
          <p:nvPr/>
        </p:nvGrpSpPr>
        <p:grpSpPr bwMode="auto">
          <a:xfrm>
            <a:off x="1649413" y="4410075"/>
            <a:ext cx="1828800" cy="1820863"/>
            <a:chOff x="2577" y="721"/>
            <a:chExt cx="1152" cy="1147"/>
          </a:xfrm>
        </p:grpSpPr>
        <p:sp>
          <p:nvSpPr>
            <p:cNvPr id="31756" name="Oval 12"/>
            <p:cNvSpPr>
              <a:spLocks noChangeAspect="1" noChangeArrowheads="1"/>
            </p:cNvSpPr>
            <p:nvPr/>
          </p:nvSpPr>
          <p:spPr bwMode="auto">
            <a:xfrm>
              <a:off x="2619" y="764"/>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57" name="Oval 13"/>
            <p:cNvSpPr>
              <a:spLocks noChangeAspect="1" noChangeArrowheads="1"/>
            </p:cNvSpPr>
            <p:nvPr/>
          </p:nvSpPr>
          <p:spPr bwMode="auto">
            <a:xfrm flipV="1">
              <a:off x="2795" y="721"/>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58" name="Oval 14"/>
            <p:cNvSpPr>
              <a:spLocks noChangeAspect="1" noChangeArrowheads="1"/>
            </p:cNvSpPr>
            <p:nvPr/>
          </p:nvSpPr>
          <p:spPr bwMode="auto">
            <a:xfrm>
              <a:off x="3054" y="764"/>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59" name="Oval 15"/>
            <p:cNvSpPr>
              <a:spLocks noChangeAspect="1" noChangeArrowheads="1"/>
            </p:cNvSpPr>
            <p:nvPr/>
          </p:nvSpPr>
          <p:spPr bwMode="auto">
            <a:xfrm flipV="1">
              <a:off x="3229" y="722"/>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60" name="Oval 16"/>
            <p:cNvSpPr>
              <a:spLocks noChangeAspect="1" noChangeArrowheads="1"/>
            </p:cNvSpPr>
            <p:nvPr/>
          </p:nvSpPr>
          <p:spPr bwMode="auto">
            <a:xfrm>
              <a:off x="3488" y="764"/>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1" name="Oval 17"/>
            <p:cNvSpPr>
              <a:spLocks noChangeAspect="1" noChangeArrowheads="1"/>
            </p:cNvSpPr>
            <p:nvPr/>
          </p:nvSpPr>
          <p:spPr bwMode="auto">
            <a:xfrm>
              <a:off x="3271" y="980"/>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2" name="Oval 18"/>
            <p:cNvSpPr>
              <a:spLocks noChangeAspect="1" noChangeArrowheads="1"/>
            </p:cNvSpPr>
            <p:nvPr/>
          </p:nvSpPr>
          <p:spPr bwMode="auto">
            <a:xfrm flipV="1">
              <a:off x="2577" y="938"/>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63" name="Oval 19"/>
            <p:cNvSpPr>
              <a:spLocks noChangeAspect="1" noChangeArrowheads="1"/>
            </p:cNvSpPr>
            <p:nvPr/>
          </p:nvSpPr>
          <p:spPr bwMode="auto">
            <a:xfrm>
              <a:off x="2837" y="980"/>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4" name="Oval 20"/>
            <p:cNvSpPr>
              <a:spLocks noChangeAspect="1" noChangeArrowheads="1"/>
            </p:cNvSpPr>
            <p:nvPr/>
          </p:nvSpPr>
          <p:spPr bwMode="auto">
            <a:xfrm flipV="1">
              <a:off x="3012" y="938"/>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65" name="Oval 21"/>
            <p:cNvSpPr>
              <a:spLocks noChangeAspect="1" noChangeArrowheads="1"/>
            </p:cNvSpPr>
            <p:nvPr/>
          </p:nvSpPr>
          <p:spPr bwMode="auto">
            <a:xfrm flipV="1">
              <a:off x="3446" y="938"/>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66" name="Oval 22"/>
            <p:cNvSpPr>
              <a:spLocks noChangeAspect="1" noChangeArrowheads="1"/>
            </p:cNvSpPr>
            <p:nvPr/>
          </p:nvSpPr>
          <p:spPr bwMode="auto">
            <a:xfrm>
              <a:off x="2619" y="119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7" name="Oval 23"/>
            <p:cNvSpPr>
              <a:spLocks noChangeAspect="1" noChangeArrowheads="1"/>
            </p:cNvSpPr>
            <p:nvPr/>
          </p:nvSpPr>
          <p:spPr bwMode="auto">
            <a:xfrm>
              <a:off x="3054" y="119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8" name="Oval 24"/>
            <p:cNvSpPr>
              <a:spLocks noChangeAspect="1" noChangeArrowheads="1"/>
            </p:cNvSpPr>
            <p:nvPr/>
          </p:nvSpPr>
          <p:spPr bwMode="auto">
            <a:xfrm>
              <a:off x="3488" y="119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69" name="Oval 25"/>
            <p:cNvSpPr>
              <a:spLocks noChangeAspect="1" noChangeArrowheads="1"/>
            </p:cNvSpPr>
            <p:nvPr/>
          </p:nvSpPr>
          <p:spPr bwMode="auto">
            <a:xfrm>
              <a:off x="2837" y="1408"/>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70" name="Oval 26"/>
            <p:cNvSpPr>
              <a:spLocks noChangeAspect="1" noChangeArrowheads="1"/>
            </p:cNvSpPr>
            <p:nvPr/>
          </p:nvSpPr>
          <p:spPr bwMode="auto">
            <a:xfrm>
              <a:off x="3271" y="1408"/>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71" name="Oval 27"/>
            <p:cNvSpPr>
              <a:spLocks noChangeAspect="1" noChangeArrowheads="1"/>
            </p:cNvSpPr>
            <p:nvPr/>
          </p:nvSpPr>
          <p:spPr bwMode="auto">
            <a:xfrm>
              <a:off x="2619" y="162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72" name="Oval 28"/>
            <p:cNvSpPr>
              <a:spLocks noChangeAspect="1" noChangeArrowheads="1"/>
            </p:cNvSpPr>
            <p:nvPr/>
          </p:nvSpPr>
          <p:spPr bwMode="auto">
            <a:xfrm>
              <a:off x="3054" y="162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73" name="Oval 29"/>
            <p:cNvSpPr>
              <a:spLocks noChangeAspect="1" noChangeArrowheads="1"/>
            </p:cNvSpPr>
            <p:nvPr/>
          </p:nvSpPr>
          <p:spPr bwMode="auto">
            <a:xfrm>
              <a:off x="3488" y="162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74" name="Oval 30"/>
            <p:cNvSpPr>
              <a:spLocks noChangeAspect="1" noChangeArrowheads="1"/>
            </p:cNvSpPr>
            <p:nvPr/>
          </p:nvSpPr>
          <p:spPr bwMode="auto">
            <a:xfrm flipV="1">
              <a:off x="2795" y="115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75" name="Oval 31"/>
            <p:cNvSpPr>
              <a:spLocks noChangeAspect="1" noChangeArrowheads="1"/>
            </p:cNvSpPr>
            <p:nvPr/>
          </p:nvSpPr>
          <p:spPr bwMode="auto">
            <a:xfrm flipV="1">
              <a:off x="3229" y="115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76" name="Oval 32"/>
            <p:cNvSpPr>
              <a:spLocks noChangeAspect="1" noChangeArrowheads="1"/>
            </p:cNvSpPr>
            <p:nvPr/>
          </p:nvSpPr>
          <p:spPr bwMode="auto">
            <a:xfrm flipV="1">
              <a:off x="2577" y="1366"/>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77" name="Oval 33"/>
            <p:cNvSpPr>
              <a:spLocks noChangeAspect="1" noChangeArrowheads="1"/>
            </p:cNvSpPr>
            <p:nvPr/>
          </p:nvSpPr>
          <p:spPr bwMode="auto">
            <a:xfrm flipV="1">
              <a:off x="3012" y="136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78" name="Oval 34"/>
            <p:cNvSpPr>
              <a:spLocks noChangeAspect="1" noChangeArrowheads="1"/>
            </p:cNvSpPr>
            <p:nvPr/>
          </p:nvSpPr>
          <p:spPr bwMode="auto">
            <a:xfrm flipV="1">
              <a:off x="3446" y="1366"/>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79" name="Oval 35"/>
            <p:cNvSpPr>
              <a:spLocks noChangeAspect="1" noChangeArrowheads="1"/>
            </p:cNvSpPr>
            <p:nvPr/>
          </p:nvSpPr>
          <p:spPr bwMode="auto">
            <a:xfrm flipV="1">
              <a:off x="2795" y="1584"/>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80" name="Oval 36"/>
            <p:cNvSpPr>
              <a:spLocks noChangeAspect="1" noChangeArrowheads="1"/>
            </p:cNvSpPr>
            <p:nvPr/>
          </p:nvSpPr>
          <p:spPr bwMode="auto">
            <a:xfrm flipV="1">
              <a:off x="3229" y="158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grpSp>
      <p:grpSp>
        <p:nvGrpSpPr>
          <p:cNvPr id="31781" name="Group 37"/>
          <p:cNvGrpSpPr>
            <a:grpSpLocks/>
          </p:cNvGrpSpPr>
          <p:nvPr/>
        </p:nvGrpSpPr>
        <p:grpSpPr bwMode="auto">
          <a:xfrm>
            <a:off x="1617663" y="4322763"/>
            <a:ext cx="2270125" cy="1930400"/>
            <a:chOff x="1187" y="1148"/>
            <a:chExt cx="1430" cy="1216"/>
          </a:xfrm>
        </p:grpSpPr>
        <p:sp>
          <p:nvSpPr>
            <p:cNvPr id="31782" name="Rectangle 38"/>
            <p:cNvSpPr>
              <a:spLocks noChangeArrowheads="1"/>
            </p:cNvSpPr>
            <p:nvPr/>
          </p:nvSpPr>
          <p:spPr bwMode="auto">
            <a:xfrm>
              <a:off x="1187" y="1148"/>
              <a:ext cx="1430" cy="1216"/>
            </a:xfrm>
            <a:prstGeom prst="rect">
              <a:avLst/>
            </a:prstGeom>
            <a:solidFill>
              <a:schemeClr val="bg1"/>
            </a:solidFill>
            <a:ln w="9525">
              <a:noFill/>
              <a:miter lim="800000"/>
              <a:headEnd/>
              <a:tailEnd/>
            </a:ln>
            <a:effectLst/>
          </p:spPr>
          <p:txBody>
            <a:bodyPr wrap="none" anchor="ctr"/>
            <a:lstStyle/>
            <a:p>
              <a:endParaRPr lang="en-GB"/>
            </a:p>
          </p:txBody>
        </p:sp>
        <p:grpSp>
          <p:nvGrpSpPr>
            <p:cNvPr id="31783" name="Group 39"/>
            <p:cNvGrpSpPr>
              <a:grpSpLocks/>
            </p:cNvGrpSpPr>
            <p:nvPr/>
          </p:nvGrpSpPr>
          <p:grpSpPr bwMode="auto">
            <a:xfrm>
              <a:off x="1208" y="1202"/>
              <a:ext cx="1368" cy="1147"/>
              <a:chOff x="2377" y="736"/>
              <a:chExt cx="1368" cy="1147"/>
            </a:xfrm>
          </p:grpSpPr>
          <p:grpSp>
            <p:nvGrpSpPr>
              <p:cNvPr id="31784" name="Group 40"/>
              <p:cNvGrpSpPr>
                <a:grpSpLocks/>
              </p:cNvGrpSpPr>
              <p:nvPr/>
            </p:nvGrpSpPr>
            <p:grpSpPr bwMode="auto">
              <a:xfrm>
                <a:off x="2593" y="736"/>
                <a:ext cx="1152" cy="712"/>
                <a:chOff x="2593" y="736"/>
                <a:chExt cx="1152" cy="712"/>
              </a:xfrm>
            </p:grpSpPr>
            <p:sp>
              <p:nvSpPr>
                <p:cNvPr id="31785" name="Oval 41"/>
                <p:cNvSpPr>
                  <a:spLocks noChangeAspect="1" noChangeArrowheads="1"/>
                </p:cNvSpPr>
                <p:nvPr/>
              </p:nvSpPr>
              <p:spPr bwMode="auto">
                <a:xfrm>
                  <a:off x="2635"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86" name="Oval 42"/>
                <p:cNvSpPr>
                  <a:spLocks noChangeAspect="1" noChangeArrowheads="1"/>
                </p:cNvSpPr>
                <p:nvPr/>
              </p:nvSpPr>
              <p:spPr bwMode="auto">
                <a:xfrm flipV="1">
                  <a:off x="2811" y="736"/>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87" name="Oval 43"/>
                <p:cNvSpPr>
                  <a:spLocks noChangeAspect="1" noChangeArrowheads="1"/>
                </p:cNvSpPr>
                <p:nvPr/>
              </p:nvSpPr>
              <p:spPr bwMode="auto">
                <a:xfrm>
                  <a:off x="3070"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88" name="Oval 44"/>
                <p:cNvSpPr>
                  <a:spLocks noChangeAspect="1" noChangeArrowheads="1"/>
                </p:cNvSpPr>
                <p:nvPr/>
              </p:nvSpPr>
              <p:spPr bwMode="auto">
                <a:xfrm flipV="1">
                  <a:off x="3245" y="737"/>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89" name="Oval 45"/>
                <p:cNvSpPr>
                  <a:spLocks noChangeAspect="1" noChangeArrowheads="1"/>
                </p:cNvSpPr>
                <p:nvPr/>
              </p:nvSpPr>
              <p:spPr bwMode="auto">
                <a:xfrm>
                  <a:off x="3504"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0" name="Oval 46"/>
                <p:cNvSpPr>
                  <a:spLocks noChangeAspect="1" noChangeArrowheads="1"/>
                </p:cNvSpPr>
                <p:nvPr/>
              </p:nvSpPr>
              <p:spPr bwMode="auto">
                <a:xfrm>
                  <a:off x="3287" y="995"/>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1" name="Oval 47"/>
                <p:cNvSpPr>
                  <a:spLocks noChangeAspect="1" noChangeArrowheads="1"/>
                </p:cNvSpPr>
                <p:nvPr/>
              </p:nvSpPr>
              <p:spPr bwMode="auto">
                <a:xfrm flipV="1">
                  <a:off x="2593"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92" name="Oval 48"/>
                <p:cNvSpPr>
                  <a:spLocks noChangeAspect="1" noChangeArrowheads="1"/>
                </p:cNvSpPr>
                <p:nvPr/>
              </p:nvSpPr>
              <p:spPr bwMode="auto">
                <a:xfrm>
                  <a:off x="2853" y="995"/>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3" name="Oval 49"/>
                <p:cNvSpPr>
                  <a:spLocks noChangeAspect="1" noChangeArrowheads="1"/>
                </p:cNvSpPr>
                <p:nvPr/>
              </p:nvSpPr>
              <p:spPr bwMode="auto">
                <a:xfrm flipV="1">
                  <a:off x="3028"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94" name="Oval 50"/>
                <p:cNvSpPr>
                  <a:spLocks noChangeAspect="1" noChangeArrowheads="1"/>
                </p:cNvSpPr>
                <p:nvPr/>
              </p:nvSpPr>
              <p:spPr bwMode="auto">
                <a:xfrm flipV="1">
                  <a:off x="3462"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95" name="Oval 51"/>
                <p:cNvSpPr>
                  <a:spLocks noChangeAspect="1" noChangeArrowheads="1"/>
                </p:cNvSpPr>
                <p:nvPr/>
              </p:nvSpPr>
              <p:spPr bwMode="auto">
                <a:xfrm>
                  <a:off x="2635"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6" name="Oval 52"/>
                <p:cNvSpPr>
                  <a:spLocks noChangeAspect="1" noChangeArrowheads="1"/>
                </p:cNvSpPr>
                <p:nvPr/>
              </p:nvSpPr>
              <p:spPr bwMode="auto">
                <a:xfrm>
                  <a:off x="3070"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7" name="Oval 53"/>
                <p:cNvSpPr>
                  <a:spLocks noChangeAspect="1" noChangeArrowheads="1"/>
                </p:cNvSpPr>
                <p:nvPr/>
              </p:nvSpPr>
              <p:spPr bwMode="auto">
                <a:xfrm>
                  <a:off x="3504"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798" name="Oval 54"/>
                <p:cNvSpPr>
                  <a:spLocks noChangeAspect="1" noChangeArrowheads="1"/>
                </p:cNvSpPr>
                <p:nvPr/>
              </p:nvSpPr>
              <p:spPr bwMode="auto">
                <a:xfrm flipV="1">
                  <a:off x="2811" y="116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799" name="Oval 55"/>
                <p:cNvSpPr>
                  <a:spLocks noChangeAspect="1" noChangeArrowheads="1"/>
                </p:cNvSpPr>
                <p:nvPr/>
              </p:nvSpPr>
              <p:spPr bwMode="auto">
                <a:xfrm flipV="1">
                  <a:off x="3245" y="116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grpSp>
          <p:grpSp>
            <p:nvGrpSpPr>
              <p:cNvPr id="31800" name="Group 56"/>
              <p:cNvGrpSpPr>
                <a:grpSpLocks/>
              </p:cNvGrpSpPr>
              <p:nvPr/>
            </p:nvGrpSpPr>
            <p:grpSpPr bwMode="auto">
              <a:xfrm>
                <a:off x="2377" y="1380"/>
                <a:ext cx="1152" cy="503"/>
                <a:chOff x="2593" y="1380"/>
                <a:chExt cx="1152" cy="503"/>
              </a:xfrm>
            </p:grpSpPr>
            <p:sp>
              <p:nvSpPr>
                <p:cNvPr id="31801" name="Oval 57"/>
                <p:cNvSpPr>
                  <a:spLocks noChangeAspect="1" noChangeArrowheads="1"/>
                </p:cNvSpPr>
                <p:nvPr/>
              </p:nvSpPr>
              <p:spPr bwMode="auto">
                <a:xfrm>
                  <a:off x="2853" y="1423"/>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02" name="Oval 58"/>
                <p:cNvSpPr>
                  <a:spLocks noChangeAspect="1" noChangeArrowheads="1"/>
                </p:cNvSpPr>
                <p:nvPr/>
              </p:nvSpPr>
              <p:spPr bwMode="auto">
                <a:xfrm>
                  <a:off x="3287" y="1423"/>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03" name="Oval 59"/>
                <p:cNvSpPr>
                  <a:spLocks noChangeAspect="1" noChangeArrowheads="1"/>
                </p:cNvSpPr>
                <p:nvPr/>
              </p:nvSpPr>
              <p:spPr bwMode="auto">
                <a:xfrm>
                  <a:off x="2635"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04" name="Oval 60"/>
                <p:cNvSpPr>
                  <a:spLocks noChangeAspect="1" noChangeArrowheads="1"/>
                </p:cNvSpPr>
                <p:nvPr/>
              </p:nvSpPr>
              <p:spPr bwMode="auto">
                <a:xfrm>
                  <a:off x="3070"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05" name="Oval 61"/>
                <p:cNvSpPr>
                  <a:spLocks noChangeAspect="1" noChangeArrowheads="1"/>
                </p:cNvSpPr>
                <p:nvPr/>
              </p:nvSpPr>
              <p:spPr bwMode="auto">
                <a:xfrm>
                  <a:off x="3504"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06" name="Oval 62"/>
                <p:cNvSpPr>
                  <a:spLocks noChangeAspect="1" noChangeArrowheads="1"/>
                </p:cNvSpPr>
                <p:nvPr/>
              </p:nvSpPr>
              <p:spPr bwMode="auto">
                <a:xfrm flipV="1">
                  <a:off x="2593" y="1381"/>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07" name="Oval 63"/>
                <p:cNvSpPr>
                  <a:spLocks noChangeAspect="1" noChangeArrowheads="1"/>
                </p:cNvSpPr>
                <p:nvPr/>
              </p:nvSpPr>
              <p:spPr bwMode="auto">
                <a:xfrm flipV="1">
                  <a:off x="3028" y="138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08" name="Oval 64"/>
                <p:cNvSpPr>
                  <a:spLocks noChangeAspect="1" noChangeArrowheads="1"/>
                </p:cNvSpPr>
                <p:nvPr/>
              </p:nvSpPr>
              <p:spPr bwMode="auto">
                <a:xfrm flipV="1">
                  <a:off x="3462" y="1381"/>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09" name="Oval 65"/>
                <p:cNvSpPr>
                  <a:spLocks noChangeAspect="1" noChangeArrowheads="1"/>
                </p:cNvSpPr>
                <p:nvPr/>
              </p:nvSpPr>
              <p:spPr bwMode="auto">
                <a:xfrm flipV="1">
                  <a:off x="2811" y="1599"/>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10" name="Oval 66"/>
                <p:cNvSpPr>
                  <a:spLocks noChangeAspect="1" noChangeArrowheads="1"/>
                </p:cNvSpPr>
                <p:nvPr/>
              </p:nvSpPr>
              <p:spPr bwMode="auto">
                <a:xfrm flipV="1">
                  <a:off x="3245" y="160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grpSp>
        </p:grpSp>
      </p:grpSp>
      <p:grpSp>
        <p:nvGrpSpPr>
          <p:cNvPr id="31811" name="Group 67"/>
          <p:cNvGrpSpPr>
            <a:grpSpLocks/>
          </p:cNvGrpSpPr>
          <p:nvPr/>
        </p:nvGrpSpPr>
        <p:grpSpPr bwMode="auto">
          <a:xfrm>
            <a:off x="6122988" y="4276725"/>
            <a:ext cx="1828800" cy="1130300"/>
            <a:chOff x="2593" y="736"/>
            <a:chExt cx="1152" cy="712"/>
          </a:xfrm>
        </p:grpSpPr>
        <p:sp>
          <p:nvSpPr>
            <p:cNvPr id="31812" name="Oval 68"/>
            <p:cNvSpPr>
              <a:spLocks noChangeAspect="1" noChangeArrowheads="1"/>
            </p:cNvSpPr>
            <p:nvPr/>
          </p:nvSpPr>
          <p:spPr bwMode="auto">
            <a:xfrm>
              <a:off x="2635"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13" name="Oval 69"/>
            <p:cNvSpPr>
              <a:spLocks noChangeAspect="1" noChangeArrowheads="1"/>
            </p:cNvSpPr>
            <p:nvPr/>
          </p:nvSpPr>
          <p:spPr bwMode="auto">
            <a:xfrm flipV="1">
              <a:off x="2811" y="736"/>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14" name="Oval 70"/>
            <p:cNvSpPr>
              <a:spLocks noChangeAspect="1" noChangeArrowheads="1"/>
            </p:cNvSpPr>
            <p:nvPr/>
          </p:nvSpPr>
          <p:spPr bwMode="auto">
            <a:xfrm>
              <a:off x="3070"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15" name="Oval 71"/>
            <p:cNvSpPr>
              <a:spLocks noChangeAspect="1" noChangeArrowheads="1"/>
            </p:cNvSpPr>
            <p:nvPr/>
          </p:nvSpPr>
          <p:spPr bwMode="auto">
            <a:xfrm flipV="1">
              <a:off x="3245" y="737"/>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16" name="Oval 72"/>
            <p:cNvSpPr>
              <a:spLocks noChangeAspect="1" noChangeArrowheads="1"/>
            </p:cNvSpPr>
            <p:nvPr/>
          </p:nvSpPr>
          <p:spPr bwMode="auto">
            <a:xfrm>
              <a:off x="3504" y="779"/>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17" name="Oval 73"/>
            <p:cNvSpPr>
              <a:spLocks noChangeAspect="1" noChangeArrowheads="1"/>
            </p:cNvSpPr>
            <p:nvPr/>
          </p:nvSpPr>
          <p:spPr bwMode="auto">
            <a:xfrm>
              <a:off x="3287" y="995"/>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18" name="Oval 74"/>
            <p:cNvSpPr>
              <a:spLocks noChangeAspect="1" noChangeArrowheads="1"/>
            </p:cNvSpPr>
            <p:nvPr/>
          </p:nvSpPr>
          <p:spPr bwMode="auto">
            <a:xfrm flipV="1">
              <a:off x="2593"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19" name="Oval 75"/>
            <p:cNvSpPr>
              <a:spLocks noChangeAspect="1" noChangeArrowheads="1"/>
            </p:cNvSpPr>
            <p:nvPr/>
          </p:nvSpPr>
          <p:spPr bwMode="auto">
            <a:xfrm>
              <a:off x="2853" y="995"/>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20" name="Oval 76"/>
            <p:cNvSpPr>
              <a:spLocks noChangeAspect="1" noChangeArrowheads="1"/>
            </p:cNvSpPr>
            <p:nvPr/>
          </p:nvSpPr>
          <p:spPr bwMode="auto">
            <a:xfrm flipV="1">
              <a:off x="3028"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21" name="Oval 77"/>
            <p:cNvSpPr>
              <a:spLocks noChangeAspect="1" noChangeArrowheads="1"/>
            </p:cNvSpPr>
            <p:nvPr/>
          </p:nvSpPr>
          <p:spPr bwMode="auto">
            <a:xfrm flipV="1">
              <a:off x="3462" y="953"/>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22" name="Oval 78"/>
            <p:cNvSpPr>
              <a:spLocks noChangeAspect="1" noChangeArrowheads="1"/>
            </p:cNvSpPr>
            <p:nvPr/>
          </p:nvSpPr>
          <p:spPr bwMode="auto">
            <a:xfrm>
              <a:off x="2635"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23" name="Oval 79"/>
            <p:cNvSpPr>
              <a:spLocks noChangeAspect="1" noChangeArrowheads="1"/>
            </p:cNvSpPr>
            <p:nvPr/>
          </p:nvSpPr>
          <p:spPr bwMode="auto">
            <a:xfrm>
              <a:off x="3070"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24" name="Oval 80"/>
            <p:cNvSpPr>
              <a:spLocks noChangeAspect="1" noChangeArrowheads="1"/>
            </p:cNvSpPr>
            <p:nvPr/>
          </p:nvSpPr>
          <p:spPr bwMode="auto">
            <a:xfrm>
              <a:off x="3504" y="1207"/>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25" name="Oval 81"/>
            <p:cNvSpPr>
              <a:spLocks noChangeAspect="1" noChangeArrowheads="1"/>
            </p:cNvSpPr>
            <p:nvPr/>
          </p:nvSpPr>
          <p:spPr bwMode="auto">
            <a:xfrm flipV="1">
              <a:off x="2811" y="116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26" name="Oval 82"/>
            <p:cNvSpPr>
              <a:spLocks noChangeAspect="1" noChangeArrowheads="1"/>
            </p:cNvSpPr>
            <p:nvPr/>
          </p:nvSpPr>
          <p:spPr bwMode="auto">
            <a:xfrm flipV="1">
              <a:off x="3245" y="1165"/>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grpSp>
      <p:grpSp>
        <p:nvGrpSpPr>
          <p:cNvPr id="31827" name="Group 83"/>
          <p:cNvGrpSpPr>
            <a:grpSpLocks/>
          </p:cNvGrpSpPr>
          <p:nvPr/>
        </p:nvGrpSpPr>
        <p:grpSpPr bwMode="auto">
          <a:xfrm>
            <a:off x="5726113" y="5767388"/>
            <a:ext cx="1828800" cy="798512"/>
            <a:chOff x="2593" y="1380"/>
            <a:chExt cx="1152" cy="503"/>
          </a:xfrm>
        </p:grpSpPr>
        <p:sp>
          <p:nvSpPr>
            <p:cNvPr id="31828" name="Oval 84"/>
            <p:cNvSpPr>
              <a:spLocks noChangeAspect="1" noChangeArrowheads="1"/>
            </p:cNvSpPr>
            <p:nvPr/>
          </p:nvSpPr>
          <p:spPr bwMode="auto">
            <a:xfrm>
              <a:off x="2853" y="1423"/>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29" name="Oval 85"/>
            <p:cNvSpPr>
              <a:spLocks noChangeAspect="1" noChangeArrowheads="1"/>
            </p:cNvSpPr>
            <p:nvPr/>
          </p:nvSpPr>
          <p:spPr bwMode="auto">
            <a:xfrm>
              <a:off x="3287" y="1423"/>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30" name="Oval 86"/>
            <p:cNvSpPr>
              <a:spLocks noChangeAspect="1" noChangeArrowheads="1"/>
            </p:cNvSpPr>
            <p:nvPr/>
          </p:nvSpPr>
          <p:spPr bwMode="auto">
            <a:xfrm>
              <a:off x="2635"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31" name="Oval 87"/>
            <p:cNvSpPr>
              <a:spLocks noChangeAspect="1" noChangeArrowheads="1"/>
            </p:cNvSpPr>
            <p:nvPr/>
          </p:nvSpPr>
          <p:spPr bwMode="auto">
            <a:xfrm>
              <a:off x="3070"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32" name="Oval 88"/>
            <p:cNvSpPr>
              <a:spLocks noChangeAspect="1" noChangeArrowheads="1"/>
            </p:cNvSpPr>
            <p:nvPr/>
          </p:nvSpPr>
          <p:spPr bwMode="auto">
            <a:xfrm>
              <a:off x="3504" y="1642"/>
              <a:ext cx="199" cy="199"/>
            </a:xfrm>
            <a:prstGeom prst="ellipse">
              <a:avLst/>
            </a:prstGeom>
            <a:gradFill rotWithShape="1">
              <a:gsLst>
                <a:gs pos="0">
                  <a:srgbClr val="969696">
                    <a:gamma/>
                    <a:tint val="19216"/>
                    <a:invGamma/>
                  </a:srgbClr>
                </a:gs>
                <a:gs pos="100000">
                  <a:srgbClr val="969696"/>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5000"/>
                </a:lnSpc>
              </a:pPr>
              <a:r>
                <a:rPr lang="en-GB" sz="2800" b="1">
                  <a:solidFill>
                    <a:srgbClr val="010066"/>
                  </a:solidFill>
                  <a:effectLst/>
                </a:rPr>
                <a:t>+</a:t>
              </a:r>
            </a:p>
          </p:txBody>
        </p:sp>
        <p:sp>
          <p:nvSpPr>
            <p:cNvPr id="31833" name="Oval 89"/>
            <p:cNvSpPr>
              <a:spLocks noChangeAspect="1" noChangeArrowheads="1"/>
            </p:cNvSpPr>
            <p:nvPr/>
          </p:nvSpPr>
          <p:spPr bwMode="auto">
            <a:xfrm flipV="1">
              <a:off x="2593" y="1381"/>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34" name="Oval 90"/>
            <p:cNvSpPr>
              <a:spLocks noChangeAspect="1" noChangeArrowheads="1"/>
            </p:cNvSpPr>
            <p:nvPr/>
          </p:nvSpPr>
          <p:spPr bwMode="auto">
            <a:xfrm flipV="1">
              <a:off x="3028" y="138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35" name="Oval 91"/>
            <p:cNvSpPr>
              <a:spLocks noChangeAspect="1" noChangeArrowheads="1"/>
            </p:cNvSpPr>
            <p:nvPr/>
          </p:nvSpPr>
          <p:spPr bwMode="auto">
            <a:xfrm flipV="1">
              <a:off x="3462" y="1381"/>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36" name="Oval 92"/>
            <p:cNvSpPr>
              <a:spLocks noChangeAspect="1" noChangeArrowheads="1"/>
            </p:cNvSpPr>
            <p:nvPr/>
          </p:nvSpPr>
          <p:spPr bwMode="auto">
            <a:xfrm flipV="1">
              <a:off x="2811" y="1599"/>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sp>
          <p:nvSpPr>
            <p:cNvPr id="31837" name="Oval 93"/>
            <p:cNvSpPr>
              <a:spLocks noChangeAspect="1" noChangeArrowheads="1"/>
            </p:cNvSpPr>
            <p:nvPr/>
          </p:nvSpPr>
          <p:spPr bwMode="auto">
            <a:xfrm flipV="1">
              <a:off x="3245" y="1600"/>
              <a:ext cx="283" cy="283"/>
            </a:xfrm>
            <a:prstGeom prst="ellipse">
              <a:avLst/>
            </a:prstGeom>
            <a:gradFill rotWithShape="1">
              <a:gsLst>
                <a:gs pos="0">
                  <a:srgbClr val="99FF33">
                    <a:gamma/>
                    <a:tint val="19216"/>
                    <a:invGamma/>
                  </a:srgbClr>
                </a:gs>
                <a:gs pos="100000">
                  <a:srgbClr val="99FF33"/>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65000"/>
                </a:lnSpc>
              </a:pPr>
              <a:r>
                <a:rPr lang="en-GB" sz="2800" b="1">
                  <a:solidFill>
                    <a:srgbClr val="010066"/>
                  </a:solidFill>
                  <a:effectLs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 calcmode="lin" valueType="num">
                                      <p:cBhvr>
                                        <p:cTn id="7" dur="500" fill="hold"/>
                                        <p:tgtEl>
                                          <p:spTgt spid="31755"/>
                                        </p:tgtEl>
                                        <p:attrNameLst>
                                          <p:attrName>ppt_w</p:attrName>
                                        </p:attrNameLst>
                                      </p:cBhvr>
                                      <p:tavLst>
                                        <p:tav tm="0">
                                          <p:val>
                                            <p:fltVal val="0"/>
                                          </p:val>
                                        </p:tav>
                                        <p:tav tm="100000">
                                          <p:val>
                                            <p:strVal val="#ppt_w"/>
                                          </p:val>
                                        </p:tav>
                                      </p:tavLst>
                                    </p:anim>
                                    <p:anim calcmode="lin" valueType="num">
                                      <p:cBhvr>
                                        <p:cTn id="8" dur="500" fill="hold"/>
                                        <p:tgtEl>
                                          <p:spTgt spid="317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wipe(left)">
                                      <p:cBhvr>
                                        <p:cTn id="12" dur="1000"/>
                                        <p:tgtEl>
                                          <p:spTgt spid="31749"/>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31781"/>
                                        </p:tgtEl>
                                        <p:attrNameLst>
                                          <p:attrName>style.visibility</p:attrName>
                                        </p:attrNameLst>
                                      </p:cBhvr>
                                      <p:to>
                                        <p:strVal val="visible"/>
                                      </p:to>
                                    </p:set>
                                    <p:animEffect transition="in" filter="dissolve">
                                      <p:cBhvr>
                                        <p:cTn id="16" dur="500"/>
                                        <p:tgtEl>
                                          <p:spTgt spid="31781"/>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1748"/>
                                        </p:tgtEl>
                                        <p:attrNameLst>
                                          <p:attrName>style.visibility</p:attrName>
                                        </p:attrNameLst>
                                      </p:cBhvr>
                                      <p:to>
                                        <p:strVal val="visible"/>
                                      </p:to>
                                    </p:set>
                                    <p:animEffect transition="in" filter="wipe(left)">
                                      <p:cBhvr>
                                        <p:cTn id="20" dur="500"/>
                                        <p:tgtEl>
                                          <p:spTgt spid="31748"/>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31811"/>
                                        </p:tgtEl>
                                        <p:attrNameLst>
                                          <p:attrName>style.visibility</p:attrName>
                                        </p:attrNameLst>
                                      </p:cBhvr>
                                      <p:to>
                                        <p:strVal val="visible"/>
                                      </p:to>
                                    </p:set>
                                    <p:animEffect transition="in" filter="wipe(down)">
                                      <p:cBhvr>
                                        <p:cTn id="24" dur="1000"/>
                                        <p:tgtEl>
                                          <p:spTgt spid="31811"/>
                                        </p:tgtEl>
                                      </p:cBhvr>
                                    </p:animEffect>
                                  </p:childTnLst>
                                </p:cTn>
                              </p:par>
                              <p:par>
                                <p:cTn id="25" presetID="22" presetClass="entr" presetSubtype="1" fill="hold" nodeType="withEffect">
                                  <p:stCondLst>
                                    <p:cond delay="0"/>
                                  </p:stCondLst>
                                  <p:childTnLst>
                                    <p:set>
                                      <p:cBhvr>
                                        <p:cTn id="26" dur="1" fill="hold">
                                          <p:stCondLst>
                                            <p:cond delay="0"/>
                                          </p:stCondLst>
                                        </p:cTn>
                                        <p:tgtEl>
                                          <p:spTgt spid="31827"/>
                                        </p:tgtEl>
                                        <p:attrNameLst>
                                          <p:attrName>style.visibility</p:attrName>
                                        </p:attrNameLst>
                                      </p:cBhvr>
                                      <p:to>
                                        <p:strVal val="visible"/>
                                      </p:to>
                                    </p:set>
                                    <p:animEffect transition="in" filter="wipe(up)">
                                      <p:cBhvr>
                                        <p:cTn id="27" dur="1000"/>
                                        <p:tgtEl>
                                          <p:spTgt spid="3182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wipe(left)">
                                      <p:cBhvr>
                                        <p:cTn id="31" dur="1000"/>
                                        <p:tgtEl>
                                          <p:spTgt spid="3175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754"/>
                                        </p:tgtEl>
                                        <p:attrNameLst>
                                          <p:attrName>style.visibility</p:attrName>
                                        </p:attrNameLst>
                                      </p:cBhvr>
                                      <p:to>
                                        <p:strVal val="visible"/>
                                      </p:to>
                                    </p:set>
                                    <p:animEffect transition="in" filter="wipe(down)">
                                      <p:cBhvr>
                                        <p:cTn id="34" dur="1000"/>
                                        <p:tgtEl>
                                          <p:spTgt spid="3175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1753"/>
                                        </p:tgtEl>
                                        <p:attrNameLst>
                                          <p:attrName>style.visibility</p:attrName>
                                        </p:attrNameLst>
                                      </p:cBhvr>
                                      <p:to>
                                        <p:strVal val="visible"/>
                                      </p:to>
                                    </p:set>
                                    <p:animEffect transition="in" filter="wipe(up)">
                                      <p:cBhvr>
                                        <p:cTn id="37" dur="1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2" grpId="0"/>
      <p:bldP spid="31753" grpId="0" animBg="1"/>
      <p:bldP spid="317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2464"/>
            <a:ext cx="8229600" cy="762240"/>
          </a:xfrm>
        </p:spPr>
        <p:txBody>
          <a:bodyPr/>
          <a:lstStyle/>
          <a:p>
            <a:r>
              <a:rPr lang="en-US" dirty="0">
                <a:solidFill>
                  <a:srgbClr val="FF0000"/>
                </a:solidFill>
                <a:effectLst>
                  <a:outerShdw blurRad="38100" dist="38100" dir="2700000" algn="tl">
                    <a:srgbClr val="FFFFFF"/>
                  </a:outerShdw>
                </a:effectLst>
                <a:latin typeface="Eras Bold ITC" pitchFamily="34" charset="0"/>
              </a:rPr>
              <a:t>Electrolysis</a:t>
            </a:r>
          </a:p>
        </p:txBody>
      </p:sp>
      <p:sp>
        <p:nvSpPr>
          <p:cNvPr id="32771" name="Rectangle 3"/>
          <p:cNvSpPr>
            <a:spLocks noGrp="1" noChangeArrowheads="1"/>
          </p:cNvSpPr>
          <p:nvPr>
            <p:ph type="body" idx="1"/>
          </p:nvPr>
        </p:nvSpPr>
        <p:spPr>
          <a:xfrm>
            <a:off x="15040" y="764704"/>
            <a:ext cx="4535488" cy="5327650"/>
          </a:xfrm>
        </p:spPr>
        <p:txBody>
          <a:bodyPr/>
          <a:lstStyle/>
          <a:p>
            <a:pPr>
              <a:lnSpc>
                <a:spcPct val="90000"/>
              </a:lnSpc>
            </a:pPr>
            <a:r>
              <a:rPr lang="en-US" sz="2400" dirty="0" err="1">
                <a:solidFill>
                  <a:schemeClr val="accent1"/>
                </a:solidFill>
              </a:rPr>
              <a:t>Behaviour</a:t>
            </a:r>
            <a:r>
              <a:rPr lang="en-US" sz="2400" dirty="0">
                <a:solidFill>
                  <a:schemeClr val="accent1"/>
                </a:solidFill>
              </a:rPr>
              <a:t> of ionic substances during electrolysis is another example of ion existence.</a:t>
            </a:r>
          </a:p>
          <a:p>
            <a:pPr>
              <a:lnSpc>
                <a:spcPct val="90000"/>
              </a:lnSpc>
            </a:pPr>
            <a:endParaRPr lang="en-US" sz="2400" dirty="0">
              <a:solidFill>
                <a:schemeClr val="accent1"/>
              </a:solidFill>
            </a:endParaRPr>
          </a:p>
          <a:p>
            <a:pPr>
              <a:lnSpc>
                <a:spcPct val="90000"/>
              </a:lnSpc>
            </a:pPr>
            <a:r>
              <a:rPr lang="en-US" sz="2400" dirty="0">
                <a:solidFill>
                  <a:schemeClr val="accent1"/>
                </a:solidFill>
              </a:rPr>
              <a:t>Aqueous CuCrO</a:t>
            </a:r>
            <a:r>
              <a:rPr lang="en-US" sz="2400" baseline="-25000" dirty="0">
                <a:solidFill>
                  <a:schemeClr val="accent1"/>
                </a:solidFill>
              </a:rPr>
              <a:t>4</a:t>
            </a:r>
            <a:r>
              <a:rPr lang="en-US" sz="2400" dirty="0">
                <a:solidFill>
                  <a:schemeClr val="accent1"/>
                </a:solidFill>
              </a:rPr>
              <a:t> is an olive green solution</a:t>
            </a:r>
          </a:p>
          <a:p>
            <a:pPr>
              <a:lnSpc>
                <a:spcPct val="90000"/>
              </a:lnSpc>
            </a:pPr>
            <a:endParaRPr lang="en-US" sz="2400" dirty="0">
              <a:solidFill>
                <a:schemeClr val="accent1"/>
              </a:solidFill>
            </a:endParaRPr>
          </a:p>
          <a:p>
            <a:pPr>
              <a:lnSpc>
                <a:spcPct val="90000"/>
              </a:lnSpc>
            </a:pPr>
            <a:r>
              <a:rPr lang="en-US" sz="2400" dirty="0">
                <a:solidFill>
                  <a:schemeClr val="accent1"/>
                </a:solidFill>
              </a:rPr>
              <a:t>If it undergoes electrolysis, a blue </a:t>
            </a:r>
            <a:r>
              <a:rPr lang="en-US" sz="2400" dirty="0" err="1">
                <a:solidFill>
                  <a:schemeClr val="accent1"/>
                </a:solidFill>
              </a:rPr>
              <a:t>colour</a:t>
            </a:r>
            <a:r>
              <a:rPr lang="en-US" sz="2400" dirty="0">
                <a:solidFill>
                  <a:schemeClr val="accent1"/>
                </a:solidFill>
              </a:rPr>
              <a:t> appears around the negative electrode (cathode) and a yellow </a:t>
            </a:r>
            <a:r>
              <a:rPr lang="en-US" sz="2400" dirty="0" err="1">
                <a:solidFill>
                  <a:schemeClr val="accent1"/>
                </a:solidFill>
              </a:rPr>
              <a:t>colour</a:t>
            </a:r>
            <a:r>
              <a:rPr lang="en-US" sz="2400" dirty="0">
                <a:solidFill>
                  <a:schemeClr val="accent1"/>
                </a:solidFill>
              </a:rPr>
              <a:t> around the positive electrode (anode).</a:t>
            </a:r>
          </a:p>
        </p:txBody>
      </p:sp>
      <p:pic>
        <p:nvPicPr>
          <p:cNvPr id="32772" name="Picture 4"/>
          <p:cNvPicPr>
            <a:picLocks noChangeAspect="1" noChangeArrowheads="1"/>
          </p:cNvPicPr>
          <p:nvPr/>
        </p:nvPicPr>
        <p:blipFill>
          <a:blip r:embed="rId3" cstate="print"/>
          <a:srcRect l="27849" t="12587" r="28596" b="22440"/>
          <a:stretch>
            <a:fillRect/>
          </a:stretch>
        </p:blipFill>
        <p:spPr bwMode="auto">
          <a:xfrm>
            <a:off x="4716463" y="836712"/>
            <a:ext cx="4248150" cy="4752975"/>
          </a:xfrm>
          <a:prstGeom prst="rect">
            <a:avLst/>
          </a:prstGeom>
          <a:noFill/>
          <a:ln w="9525">
            <a:noFill/>
            <a:miter lim="800000"/>
            <a:headEnd/>
            <a:tailEnd/>
          </a:ln>
          <a:effectLst/>
        </p:spPr>
      </p:pic>
      <p:sp>
        <p:nvSpPr>
          <p:cNvPr id="2" name="TextBox 1"/>
          <p:cNvSpPr txBox="1"/>
          <p:nvPr/>
        </p:nvSpPr>
        <p:spPr>
          <a:xfrm>
            <a:off x="2771800" y="6155719"/>
            <a:ext cx="5688632" cy="646331"/>
          </a:xfrm>
          <a:prstGeom prst="rect">
            <a:avLst/>
          </a:prstGeom>
          <a:noFill/>
        </p:spPr>
        <p:txBody>
          <a:bodyPr wrap="square" rtlCol="0">
            <a:spAutoFit/>
          </a:bodyPr>
          <a:lstStyle/>
          <a:p>
            <a:r>
              <a:rPr lang="en-GB" dirty="0">
                <a:solidFill>
                  <a:schemeClr val="accent2">
                    <a:lumMod val="40000"/>
                    <a:lumOff val="60000"/>
                  </a:schemeClr>
                </a:solidFill>
                <a:hlinkClick r:id="rId4"/>
              </a:rPr>
              <a:t>http://</a:t>
            </a:r>
            <a:r>
              <a:rPr lang="en-GB" dirty="0" smtClean="0">
                <a:solidFill>
                  <a:schemeClr val="accent2">
                    <a:lumMod val="40000"/>
                    <a:lumOff val="60000"/>
                  </a:schemeClr>
                </a:solidFill>
                <a:hlinkClick r:id="rId4"/>
              </a:rPr>
              <a:t>www.youtube.com/watch?v=lJ-tTN3PlAY</a:t>
            </a:r>
            <a:endParaRPr lang="en-GB" dirty="0" smtClean="0">
              <a:solidFill>
                <a:schemeClr val="accent2">
                  <a:lumMod val="40000"/>
                  <a:lumOff val="60000"/>
                </a:schemeClr>
              </a:solidFill>
            </a:endParaRPr>
          </a:p>
          <a:p>
            <a:endParaRPr lang="en-GB"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395288" y="692150"/>
            <a:ext cx="7632700" cy="4359275"/>
          </a:xfrm>
          <a:prstGeom prst="rect">
            <a:avLst/>
          </a:prstGeom>
          <a:noFill/>
          <a:ln w="9525">
            <a:noFill/>
            <a:miter lim="800000"/>
            <a:headEnd/>
            <a:tailEnd/>
          </a:ln>
          <a:effectLst/>
        </p:spPr>
        <p:txBody>
          <a:bodyPr>
            <a:spAutoFit/>
          </a:bodyPr>
          <a:lstStyle/>
          <a:p>
            <a:pPr marL="452438" indent="-452438">
              <a:tabLst>
                <a:tab pos="715963" algn="l"/>
              </a:tabLst>
            </a:pPr>
            <a:r>
              <a:rPr lang="en-GB" sz="2000" b="1">
                <a:solidFill>
                  <a:schemeClr val="bg1"/>
                </a:solidFill>
                <a:effectLst/>
              </a:rPr>
              <a:t>Questions relating to the procedure: </a:t>
            </a:r>
          </a:p>
          <a:p>
            <a:pPr marL="452438" indent="-452438">
              <a:tabLst>
                <a:tab pos="715963" algn="l"/>
              </a:tabLst>
            </a:pPr>
            <a:endParaRPr lang="en-GB" sz="2000" b="1">
              <a:solidFill>
                <a:schemeClr val="bg1"/>
              </a:solidFill>
              <a:effectLst/>
            </a:endParaRPr>
          </a:p>
          <a:p>
            <a:pPr marL="452438" indent="-452438">
              <a:buFontTx/>
              <a:buAutoNum type="arabicParenBoth"/>
              <a:tabLst>
                <a:tab pos="715963" algn="l"/>
              </a:tabLst>
            </a:pPr>
            <a:r>
              <a:rPr lang="en-GB" sz="2000" b="1">
                <a:solidFill>
                  <a:schemeClr val="bg1"/>
                </a:solidFill>
                <a:effectLst/>
              </a:rPr>
              <a:t>What colour is the copper(II) chromate solution?</a:t>
            </a:r>
          </a:p>
          <a:p>
            <a:pPr marL="452438" indent="-452438">
              <a:tabLst>
                <a:tab pos="715963" algn="l"/>
              </a:tabLst>
            </a:pPr>
            <a:endParaRPr lang="en-GB" sz="2000" b="1">
              <a:solidFill>
                <a:schemeClr val="bg1"/>
              </a:solidFill>
              <a:effectLst/>
            </a:endParaRPr>
          </a:p>
          <a:p>
            <a:pPr marL="452438" indent="-452438">
              <a:tabLst>
                <a:tab pos="715963" algn="l"/>
              </a:tabLst>
            </a:pPr>
            <a:r>
              <a:rPr lang="en-GB" sz="2000" b="1">
                <a:solidFill>
                  <a:schemeClr val="bg1"/>
                </a:solidFill>
                <a:effectLst/>
              </a:rPr>
              <a:t>(2) What colour is observed at the positive electrode after the power supply has been turned on for some time?  </a:t>
            </a:r>
          </a:p>
          <a:p>
            <a:pPr marL="452438" indent="-452438">
              <a:tabLst>
                <a:tab pos="715963" algn="l"/>
              </a:tabLst>
            </a:pPr>
            <a:endParaRPr lang="en-GB" sz="2000" b="1">
              <a:solidFill>
                <a:schemeClr val="bg1"/>
              </a:solidFill>
              <a:effectLst/>
            </a:endParaRPr>
          </a:p>
          <a:p>
            <a:pPr marL="452438" indent="-452438">
              <a:tabLst>
                <a:tab pos="715963" algn="l"/>
              </a:tabLst>
            </a:pPr>
            <a:r>
              <a:rPr lang="en-GB" sz="2000" b="1">
                <a:solidFill>
                  <a:schemeClr val="bg1"/>
                </a:solidFill>
                <a:effectLst/>
              </a:rPr>
              <a:t>(3) What colour is observed at the negative electrode after the power supply has been turned on for some time? </a:t>
            </a:r>
          </a:p>
          <a:p>
            <a:pPr marL="452438" indent="-452438">
              <a:tabLst>
                <a:tab pos="715963" algn="l"/>
              </a:tabLst>
            </a:pPr>
            <a:r>
              <a:rPr lang="en-GB" sz="2000" b="1">
                <a:solidFill>
                  <a:schemeClr val="bg1"/>
                </a:solidFill>
                <a:effectLst/>
              </a:rPr>
              <a:t> </a:t>
            </a:r>
          </a:p>
          <a:p>
            <a:pPr marL="452438" indent="-452438">
              <a:tabLst>
                <a:tab pos="715963" algn="l"/>
              </a:tabLst>
            </a:pPr>
            <a:r>
              <a:rPr lang="en-GB" sz="2000" b="1">
                <a:solidFill>
                  <a:schemeClr val="bg1"/>
                </a:solidFill>
                <a:effectLst/>
              </a:rPr>
              <a:t>(4) Explain in terms of the movement of ions why different colours are formed at each electrode. </a:t>
            </a:r>
          </a:p>
          <a:p>
            <a:pPr marL="452438" indent="-452438">
              <a:tabLst>
                <a:tab pos="715963" algn="l"/>
              </a:tabLst>
            </a:pPr>
            <a:endParaRPr lang="en-GB" sz="2000" b="1">
              <a:solidFill>
                <a:schemeClr val="bg1"/>
              </a:solidFill>
              <a:effectLst/>
            </a:endParaRPr>
          </a:p>
          <a:p>
            <a:pPr marL="452438" indent="-452438">
              <a:tabLst>
                <a:tab pos="715963" algn="l"/>
              </a:tabLst>
            </a:pPr>
            <a:r>
              <a:rPr lang="en-GB" sz="2000" b="1">
                <a:solidFill>
                  <a:schemeClr val="bg1"/>
                </a:solidFill>
                <a:effectLst/>
              </a:rPr>
              <a:t>(5) What is the function of the dilute hydrochloric acid?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115888"/>
            <a:ext cx="8229600" cy="490537"/>
          </a:xfrm>
        </p:spPr>
        <p:txBody>
          <a:bodyPr/>
          <a:lstStyle/>
          <a:p>
            <a:r>
              <a:rPr lang="en-US" sz="4000">
                <a:solidFill>
                  <a:srgbClr val="FF0000"/>
                </a:solidFill>
                <a:effectLst>
                  <a:outerShdw blurRad="38100" dist="38100" dir="2700000" algn="tl">
                    <a:srgbClr val="FFFFFF"/>
                  </a:outerShdw>
                </a:effectLst>
                <a:latin typeface="Eras Bold ITC" pitchFamily="34" charset="0"/>
              </a:rPr>
              <a:t>Electrolysis</a:t>
            </a:r>
          </a:p>
        </p:txBody>
      </p:sp>
      <p:sp>
        <p:nvSpPr>
          <p:cNvPr id="33795" name="Rectangle 3"/>
          <p:cNvSpPr>
            <a:spLocks noGrp="1" noChangeArrowheads="1"/>
          </p:cNvSpPr>
          <p:nvPr>
            <p:ph type="body" idx="1"/>
          </p:nvPr>
        </p:nvSpPr>
        <p:spPr>
          <a:xfrm>
            <a:off x="395288" y="836613"/>
            <a:ext cx="8229600" cy="4525962"/>
          </a:xfrm>
        </p:spPr>
        <p:txBody>
          <a:bodyPr/>
          <a:lstStyle/>
          <a:p>
            <a:pPr>
              <a:buFontTx/>
              <a:buNone/>
            </a:pPr>
            <a:endParaRPr lang="en-US" sz="2400" b="1">
              <a:solidFill>
                <a:schemeClr val="accent1"/>
              </a:solidFill>
            </a:endParaRPr>
          </a:p>
          <a:p>
            <a:r>
              <a:rPr lang="en-US" sz="2400" b="1">
                <a:solidFill>
                  <a:schemeClr val="accent1"/>
                </a:solidFill>
              </a:rPr>
              <a:t>Positive blue copper(II) ions, Cu</a:t>
            </a:r>
            <a:r>
              <a:rPr lang="en-US" sz="2400" b="1" baseline="30000">
                <a:solidFill>
                  <a:schemeClr val="accent1"/>
                </a:solidFill>
              </a:rPr>
              <a:t>2+</a:t>
            </a:r>
            <a:r>
              <a:rPr lang="en-US" sz="2400" b="1">
                <a:solidFill>
                  <a:schemeClr val="accent1"/>
                </a:solidFill>
              </a:rPr>
              <a:t> are attracted to the cathode.</a:t>
            </a:r>
          </a:p>
          <a:p>
            <a:endParaRPr lang="en-US" sz="2400" b="1">
              <a:solidFill>
                <a:schemeClr val="accent1"/>
              </a:solidFill>
            </a:endParaRPr>
          </a:p>
          <a:p>
            <a:r>
              <a:rPr lang="en-US" sz="2400" b="1">
                <a:solidFill>
                  <a:schemeClr val="accent1"/>
                </a:solidFill>
              </a:rPr>
              <a:t>Negative yellow chromate(VI) ions, CrO</a:t>
            </a:r>
            <a:r>
              <a:rPr lang="en-US" sz="2400" b="1" baseline="-25000">
                <a:solidFill>
                  <a:schemeClr val="accent1"/>
                </a:solidFill>
              </a:rPr>
              <a:t>4</a:t>
            </a:r>
            <a:r>
              <a:rPr lang="en-US" sz="2400" b="1" baseline="30000">
                <a:solidFill>
                  <a:schemeClr val="accent1"/>
                </a:solidFill>
              </a:rPr>
              <a:t>2-</a:t>
            </a:r>
            <a:r>
              <a:rPr lang="en-US" sz="2400" b="1">
                <a:solidFill>
                  <a:schemeClr val="accent1"/>
                </a:solidFill>
              </a:rPr>
              <a:t> are attracted to the anode.</a:t>
            </a:r>
          </a:p>
          <a:p>
            <a:pPr>
              <a:buFontTx/>
              <a:buNone/>
            </a:pPr>
            <a:endParaRPr lang="en-US" sz="2400" b="1">
              <a:solidFill>
                <a:schemeClr val="accent1"/>
              </a:solidFill>
            </a:endParaRPr>
          </a:p>
          <a:p>
            <a:r>
              <a:rPr lang="en-GB" sz="2400" b="1">
                <a:solidFill>
                  <a:schemeClr val="accent1"/>
                </a:solidFill>
              </a:rPr>
              <a:t>The dilute hydrochloric acid is required to complete the circuit.</a:t>
            </a:r>
            <a:endParaRPr lang="en-US" sz="2400" b="1">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Electron Density Maps</a:t>
            </a:r>
          </a:p>
        </p:txBody>
      </p:sp>
      <p:sp>
        <p:nvSpPr>
          <p:cNvPr id="34819" name="Rectangle 3"/>
          <p:cNvSpPr>
            <a:spLocks noGrp="1" noChangeArrowheads="1"/>
          </p:cNvSpPr>
          <p:nvPr>
            <p:ph type="body" idx="1"/>
          </p:nvPr>
        </p:nvSpPr>
        <p:spPr>
          <a:xfrm>
            <a:off x="457200" y="1600200"/>
            <a:ext cx="8229600" cy="4852988"/>
          </a:xfrm>
        </p:spPr>
        <p:txBody>
          <a:bodyPr/>
          <a:lstStyle/>
          <a:p>
            <a:pPr>
              <a:lnSpc>
                <a:spcPct val="90000"/>
              </a:lnSpc>
            </a:pPr>
            <a:r>
              <a:rPr lang="en-US" sz="2400">
                <a:solidFill>
                  <a:schemeClr val="accent1"/>
                </a:solidFill>
              </a:rPr>
              <a:t>When x-rays are passed through ionic crystals onto photographic film, they are deflected by the electrons and produce bright spots.</a:t>
            </a:r>
          </a:p>
          <a:p>
            <a:pPr>
              <a:lnSpc>
                <a:spcPct val="90000"/>
              </a:lnSpc>
            </a:pPr>
            <a:endParaRPr lang="en-US" sz="2400">
              <a:solidFill>
                <a:schemeClr val="accent1"/>
              </a:solidFill>
            </a:endParaRPr>
          </a:p>
          <a:p>
            <a:pPr>
              <a:lnSpc>
                <a:spcPct val="90000"/>
              </a:lnSpc>
            </a:pPr>
            <a:r>
              <a:rPr lang="en-US" sz="2400">
                <a:solidFill>
                  <a:schemeClr val="accent1"/>
                </a:solidFill>
              </a:rPr>
              <a:t>Bigger the ion, more electrons there are, brighter the spot.</a:t>
            </a:r>
          </a:p>
          <a:p>
            <a:pPr>
              <a:lnSpc>
                <a:spcPct val="90000"/>
              </a:lnSpc>
            </a:pPr>
            <a:endParaRPr lang="en-US" sz="2400">
              <a:solidFill>
                <a:schemeClr val="accent1"/>
              </a:solidFill>
            </a:endParaRPr>
          </a:p>
          <a:p>
            <a:pPr>
              <a:lnSpc>
                <a:spcPct val="90000"/>
              </a:lnSpc>
            </a:pPr>
            <a:r>
              <a:rPr lang="en-US" sz="2400">
                <a:solidFill>
                  <a:schemeClr val="accent1"/>
                </a:solidFill>
              </a:rPr>
              <a:t>Charge density can be worked out by analysing the position and intensities of the spots.</a:t>
            </a:r>
          </a:p>
          <a:p>
            <a:pPr>
              <a:lnSpc>
                <a:spcPct val="90000"/>
              </a:lnSpc>
            </a:pPr>
            <a:endParaRPr lang="en-US" sz="2400">
              <a:solidFill>
                <a:schemeClr val="accent1"/>
              </a:solidFill>
            </a:endParaRPr>
          </a:p>
          <a:p>
            <a:pPr>
              <a:lnSpc>
                <a:spcPct val="90000"/>
              </a:lnSpc>
            </a:pPr>
            <a:r>
              <a:rPr lang="en-US" sz="2400">
                <a:solidFill>
                  <a:schemeClr val="accent1"/>
                </a:solidFill>
              </a:rPr>
              <a:t>Charge density is the amount of electric charge per unit volume (measured as electrons per cubic nanometre).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Ionic Compounds</a:t>
            </a:r>
          </a:p>
        </p:txBody>
      </p:sp>
      <p:sp>
        <p:nvSpPr>
          <p:cNvPr id="4099" name="Rectangle 3"/>
          <p:cNvSpPr>
            <a:spLocks noGrp="1" noChangeArrowheads="1"/>
          </p:cNvSpPr>
          <p:nvPr>
            <p:ph type="body" idx="1"/>
          </p:nvPr>
        </p:nvSpPr>
        <p:spPr>
          <a:xfrm>
            <a:off x="468313" y="620713"/>
            <a:ext cx="8229600" cy="4525962"/>
          </a:xfrm>
        </p:spPr>
        <p:txBody>
          <a:bodyPr/>
          <a:lstStyle/>
          <a:p>
            <a:pPr>
              <a:buFontTx/>
              <a:buNone/>
            </a:pPr>
            <a:endParaRPr lang="en-US" sz="2400">
              <a:solidFill>
                <a:schemeClr val="accent1"/>
              </a:solidFill>
            </a:endParaRPr>
          </a:p>
          <a:p>
            <a:pPr>
              <a:buFontTx/>
              <a:buNone/>
            </a:pPr>
            <a:endParaRPr lang="en-US" sz="2400">
              <a:solidFill>
                <a:schemeClr val="accent1"/>
              </a:solidFill>
            </a:endParaRPr>
          </a:p>
          <a:p>
            <a:pPr lvl="1"/>
            <a:r>
              <a:rPr lang="en-US" sz="2000">
                <a:solidFill>
                  <a:schemeClr val="accent1"/>
                </a:solidFill>
              </a:rPr>
              <a:t>Usually </a:t>
            </a:r>
            <a:r>
              <a:rPr lang="en-US" sz="2000" b="1">
                <a:solidFill>
                  <a:srgbClr val="FFFF00"/>
                </a:solidFill>
              </a:rPr>
              <a:t>metals bond with non-metals to form ionic compounds</a:t>
            </a:r>
            <a:r>
              <a:rPr lang="en-US" sz="2000">
                <a:solidFill>
                  <a:schemeClr val="accent1"/>
                </a:solidFill>
              </a:rPr>
              <a:t>, wit oppositely charged ions held together by an really </a:t>
            </a:r>
            <a:r>
              <a:rPr lang="en-US" sz="2000" b="1">
                <a:solidFill>
                  <a:srgbClr val="FFFF00"/>
                </a:solidFill>
              </a:rPr>
              <a:t>strong </a:t>
            </a:r>
            <a:r>
              <a:rPr lang="en-US" sz="2000" b="1" u="sng">
                <a:solidFill>
                  <a:srgbClr val="FFFF00"/>
                </a:solidFill>
              </a:rPr>
              <a:t>electrostatic</a:t>
            </a:r>
            <a:r>
              <a:rPr lang="en-US" sz="2000" b="1">
                <a:solidFill>
                  <a:srgbClr val="FFFF00"/>
                </a:solidFill>
              </a:rPr>
              <a:t> force of attraction</a:t>
            </a:r>
            <a:r>
              <a:rPr lang="en-US" sz="2000">
                <a:solidFill>
                  <a:schemeClr val="accent1"/>
                </a:solidFill>
              </a:rPr>
              <a:t>.</a:t>
            </a:r>
          </a:p>
          <a:p>
            <a:pPr lvl="1"/>
            <a:endParaRPr lang="en-US" sz="2000">
              <a:solidFill>
                <a:schemeClr val="accent1"/>
              </a:solidFill>
            </a:endParaRPr>
          </a:p>
          <a:p>
            <a:pPr lvl="1"/>
            <a:r>
              <a:rPr lang="en-US" sz="2000">
                <a:solidFill>
                  <a:schemeClr val="accent1"/>
                </a:solidFill>
              </a:rPr>
              <a:t>It is this </a:t>
            </a:r>
            <a:r>
              <a:rPr lang="en-US" sz="2000" b="1">
                <a:solidFill>
                  <a:schemeClr val="bg1"/>
                </a:solidFill>
              </a:rPr>
              <a:t>electrostatic force</a:t>
            </a:r>
            <a:r>
              <a:rPr lang="en-US" sz="2000">
                <a:solidFill>
                  <a:schemeClr val="accent1"/>
                </a:solidFill>
              </a:rPr>
              <a:t> that we call </a:t>
            </a:r>
            <a:r>
              <a:rPr lang="en-US" sz="2000" b="1">
                <a:solidFill>
                  <a:schemeClr val="bg1"/>
                </a:solidFill>
              </a:rPr>
              <a:t>an </a:t>
            </a:r>
            <a:r>
              <a:rPr lang="en-US" sz="2000" b="1" u="sng">
                <a:solidFill>
                  <a:schemeClr val="bg1"/>
                </a:solidFill>
              </a:rPr>
              <a:t>ionic bond</a:t>
            </a:r>
            <a:r>
              <a:rPr lang="en-US" sz="2000">
                <a:solidFill>
                  <a:schemeClr val="accent1"/>
                </a:solidFill>
              </a:rPr>
              <a:t>.</a:t>
            </a:r>
          </a:p>
          <a:p>
            <a:pPr lvl="1"/>
            <a:endParaRPr lang="en-US" sz="2000">
              <a:solidFill>
                <a:schemeClr val="accent1"/>
              </a:solidFill>
            </a:endParaRPr>
          </a:p>
          <a:p>
            <a:pPr lvl="1"/>
            <a:r>
              <a:rPr lang="en-US" sz="2000">
                <a:solidFill>
                  <a:schemeClr val="accent1"/>
                </a:solidFill>
              </a:rPr>
              <a:t>The arrangement of the ions in an ionic compound is called a </a:t>
            </a:r>
            <a:r>
              <a:rPr lang="en-US" sz="2000" b="1" u="sng">
                <a:solidFill>
                  <a:srgbClr val="FFFF00"/>
                </a:solidFill>
              </a:rPr>
              <a:t>giant lattice structure</a:t>
            </a:r>
            <a:r>
              <a:rPr lang="en-US" sz="2000" b="1">
                <a:solidFill>
                  <a:srgbClr val="FFFF00"/>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Electron Density Maps</a:t>
            </a:r>
          </a:p>
        </p:txBody>
      </p:sp>
      <p:sp>
        <p:nvSpPr>
          <p:cNvPr id="35843" name="Rectangle 3"/>
          <p:cNvSpPr>
            <a:spLocks noGrp="1" noChangeArrowheads="1"/>
          </p:cNvSpPr>
          <p:nvPr>
            <p:ph type="body" idx="1"/>
          </p:nvPr>
        </p:nvSpPr>
        <p:spPr/>
        <p:txBody>
          <a:bodyPr/>
          <a:lstStyle/>
          <a:p>
            <a:r>
              <a:rPr lang="en-US" sz="2400">
                <a:solidFill>
                  <a:schemeClr val="accent1"/>
                </a:solidFill>
              </a:rPr>
              <a:t>Points of equal density are joined to make contour lines which produce an electron density ‘map’.</a:t>
            </a:r>
          </a:p>
          <a:p>
            <a:endParaRPr lang="en-US" sz="2400">
              <a:solidFill>
                <a:schemeClr val="accent1"/>
              </a:solidFill>
            </a:endParaRPr>
          </a:p>
          <a:p>
            <a:r>
              <a:rPr lang="en-US" sz="2400">
                <a:solidFill>
                  <a:schemeClr val="accent1"/>
                </a:solidFill>
              </a:rPr>
              <a:t>Hence more evidence for the presence of ions in crystals.</a:t>
            </a:r>
          </a:p>
        </p:txBody>
      </p:sp>
      <p:pic>
        <p:nvPicPr>
          <p:cNvPr id="35844" name="Picture 4"/>
          <p:cNvPicPr>
            <a:picLocks noChangeAspect="1" noChangeArrowheads="1"/>
          </p:cNvPicPr>
          <p:nvPr/>
        </p:nvPicPr>
        <p:blipFill>
          <a:blip r:embed="rId2" cstate="print"/>
          <a:srcRect l="22688" t="44098" r="24153" b="9636"/>
          <a:stretch>
            <a:fillRect/>
          </a:stretch>
        </p:blipFill>
        <p:spPr bwMode="auto">
          <a:xfrm>
            <a:off x="900113" y="3716338"/>
            <a:ext cx="4464050" cy="2914650"/>
          </a:xfrm>
          <a:prstGeom prst="rect">
            <a:avLst/>
          </a:prstGeom>
          <a:noFill/>
          <a:ln w="9525">
            <a:noFill/>
            <a:miter lim="800000"/>
            <a:headEnd/>
            <a:tailEnd/>
          </a:ln>
          <a:effectLst/>
        </p:spPr>
      </p:pic>
      <p:sp>
        <p:nvSpPr>
          <p:cNvPr id="35845" name="Text Box 5"/>
          <p:cNvSpPr txBox="1">
            <a:spLocks noChangeArrowheads="1"/>
          </p:cNvSpPr>
          <p:nvPr/>
        </p:nvSpPr>
        <p:spPr bwMode="auto">
          <a:xfrm>
            <a:off x="5724525" y="3665538"/>
            <a:ext cx="3116263" cy="2835275"/>
          </a:xfrm>
          <a:prstGeom prst="rect">
            <a:avLst/>
          </a:prstGeom>
          <a:noFill/>
          <a:ln w="9525">
            <a:noFill/>
            <a:miter lim="800000"/>
            <a:headEnd/>
            <a:tailEnd/>
          </a:ln>
          <a:effectLst/>
        </p:spPr>
        <p:txBody>
          <a:bodyPr>
            <a:spAutoFit/>
          </a:bodyPr>
          <a:lstStyle/>
          <a:p>
            <a:r>
              <a:rPr lang="en-US" sz="2000">
                <a:solidFill>
                  <a:schemeClr val="accent1"/>
                </a:solidFill>
                <a:effectLst/>
              </a:rPr>
              <a:t>Measurement taken from these maps allow different ions to be identified, and their distances apart in crystal lattices</a:t>
            </a:r>
          </a:p>
          <a:p>
            <a:endParaRPr lang="en-US" sz="2000">
              <a:solidFill>
                <a:schemeClr val="accent1"/>
              </a:solidFill>
              <a:effectLst/>
            </a:endParaRPr>
          </a:p>
          <a:p>
            <a:r>
              <a:rPr lang="en-US" sz="2000">
                <a:solidFill>
                  <a:schemeClr val="accent1"/>
                </a:solidFill>
                <a:effectLst/>
              </a:rPr>
              <a:t>More evidence for existence of 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Question</a:t>
            </a:r>
          </a:p>
        </p:txBody>
      </p:sp>
      <p:sp>
        <p:nvSpPr>
          <p:cNvPr id="36867" name="Rectangle 3"/>
          <p:cNvSpPr>
            <a:spLocks noGrp="1" noChangeArrowheads="1"/>
          </p:cNvSpPr>
          <p:nvPr>
            <p:ph type="body" idx="1"/>
          </p:nvPr>
        </p:nvSpPr>
        <p:spPr>
          <a:xfrm>
            <a:off x="4356100" y="1600200"/>
            <a:ext cx="4330700" cy="4525963"/>
          </a:xfrm>
        </p:spPr>
        <p:txBody>
          <a:bodyPr/>
          <a:lstStyle/>
          <a:p>
            <a:pPr marL="609600" indent="-609600"/>
            <a:r>
              <a:rPr lang="en-US" sz="2000">
                <a:solidFill>
                  <a:schemeClr val="accent1"/>
                </a:solidFill>
              </a:rPr>
              <a:t>Look at the density map on the left.</a:t>
            </a:r>
          </a:p>
          <a:p>
            <a:pPr marL="609600" indent="-609600"/>
            <a:endParaRPr lang="en-US" sz="2000">
              <a:solidFill>
                <a:schemeClr val="accent1"/>
              </a:solidFill>
            </a:endParaRPr>
          </a:p>
          <a:p>
            <a:pPr marL="609600" indent="-609600">
              <a:buFontTx/>
              <a:buAutoNum type="arabicPeriod"/>
            </a:pPr>
            <a:r>
              <a:rPr lang="en-US" sz="2000">
                <a:solidFill>
                  <a:schemeClr val="accent1"/>
                </a:solidFill>
              </a:rPr>
              <a:t>Which are sodium ions and which are chloride ions?</a:t>
            </a:r>
          </a:p>
          <a:p>
            <a:pPr marL="609600" indent="-609600">
              <a:buFontTx/>
              <a:buAutoNum type="arabicPeriod"/>
            </a:pPr>
            <a:endParaRPr lang="en-US" sz="2000">
              <a:solidFill>
                <a:schemeClr val="accent1"/>
              </a:solidFill>
            </a:endParaRPr>
          </a:p>
          <a:p>
            <a:pPr marL="609600" indent="-609600">
              <a:buFontTx/>
              <a:buAutoNum type="arabicPeriod"/>
            </a:pPr>
            <a:r>
              <a:rPr lang="en-US" sz="2000">
                <a:solidFill>
                  <a:schemeClr val="accent1"/>
                </a:solidFill>
              </a:rPr>
              <a:t>What is the ionic radius of the sodium and chloride ions?</a:t>
            </a:r>
          </a:p>
          <a:p>
            <a:pPr marL="609600" indent="-609600">
              <a:buFontTx/>
              <a:buAutoNum type="arabicPeriod"/>
            </a:pPr>
            <a:endParaRPr lang="en-US" sz="2000">
              <a:solidFill>
                <a:schemeClr val="accent1"/>
              </a:solidFill>
            </a:endParaRPr>
          </a:p>
          <a:p>
            <a:pPr marL="609600" indent="-609600">
              <a:buFontTx/>
              <a:buAutoNum type="arabicPeriod"/>
            </a:pPr>
            <a:r>
              <a:rPr lang="en-US" sz="2000">
                <a:solidFill>
                  <a:schemeClr val="accent1"/>
                </a:solidFill>
              </a:rPr>
              <a:t>How did you make your decision? </a:t>
            </a:r>
          </a:p>
        </p:txBody>
      </p:sp>
      <p:pic>
        <p:nvPicPr>
          <p:cNvPr id="36868" name="Picture 4"/>
          <p:cNvPicPr>
            <a:picLocks noChangeAspect="1" noChangeArrowheads="1"/>
          </p:cNvPicPr>
          <p:nvPr/>
        </p:nvPicPr>
        <p:blipFill>
          <a:blip r:embed="rId2" cstate="print"/>
          <a:srcRect l="22688" t="9636" r="22688" b="10634"/>
          <a:stretch>
            <a:fillRect/>
          </a:stretch>
        </p:blipFill>
        <p:spPr bwMode="auto">
          <a:xfrm>
            <a:off x="395288" y="1700213"/>
            <a:ext cx="3616325" cy="395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Answer</a:t>
            </a:r>
          </a:p>
        </p:txBody>
      </p:sp>
      <p:sp>
        <p:nvSpPr>
          <p:cNvPr id="37891" name="Rectangle 3"/>
          <p:cNvSpPr>
            <a:spLocks noGrp="1" noChangeArrowheads="1"/>
          </p:cNvSpPr>
          <p:nvPr>
            <p:ph type="body" idx="1"/>
          </p:nvPr>
        </p:nvSpPr>
        <p:spPr/>
        <p:txBody>
          <a:bodyPr/>
          <a:lstStyle/>
          <a:p>
            <a:endParaRPr lang="en-GB"/>
          </a:p>
        </p:txBody>
      </p:sp>
      <p:pic>
        <p:nvPicPr>
          <p:cNvPr id="37892" name="Picture 4"/>
          <p:cNvPicPr>
            <a:picLocks noChangeAspect="1" noChangeArrowheads="1"/>
          </p:cNvPicPr>
          <p:nvPr/>
        </p:nvPicPr>
        <p:blipFill>
          <a:blip r:embed="rId2" cstate="print"/>
          <a:srcRect l="21208" t="45074" r="21941" b="47047"/>
          <a:stretch>
            <a:fillRect/>
          </a:stretch>
        </p:blipFill>
        <p:spPr bwMode="auto">
          <a:xfrm>
            <a:off x="468313" y="1628775"/>
            <a:ext cx="8207375" cy="85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79388" y="188913"/>
            <a:ext cx="3168650" cy="1098550"/>
          </a:xfrm>
          <a:prstGeom prst="rect">
            <a:avLst/>
          </a:prstGeom>
          <a:noFill/>
          <a:ln w="9525">
            <a:noFill/>
            <a:miter lim="800000"/>
            <a:headEnd/>
            <a:tailEnd/>
          </a:ln>
          <a:effectLst/>
        </p:spPr>
        <p:txBody>
          <a:bodyPr>
            <a:spAutoFit/>
          </a:bodyPr>
          <a:lstStyle/>
          <a:p>
            <a:pPr>
              <a:spcBef>
                <a:spcPct val="50000"/>
              </a:spcBef>
            </a:pPr>
            <a:r>
              <a:rPr lang="en-GB" sz="1200">
                <a:effectLst>
                  <a:outerShdw blurRad="38100" dist="38100" dir="2700000" algn="tl">
                    <a:srgbClr val="C0C0C0"/>
                  </a:outerShdw>
                </a:effectLst>
              </a:rPr>
              <a:t>Technicians’ list</a:t>
            </a:r>
          </a:p>
          <a:p>
            <a:pPr>
              <a:spcBef>
                <a:spcPct val="50000"/>
              </a:spcBef>
            </a:pPr>
            <a:endParaRPr lang="en-GB" sz="1200">
              <a:effectLst>
                <a:outerShdw blurRad="38100" dist="38100" dir="2700000" algn="tl">
                  <a:srgbClr val="C0C0C0"/>
                </a:outerShdw>
              </a:effectLst>
            </a:endParaRPr>
          </a:p>
          <a:p>
            <a:pPr>
              <a:spcBef>
                <a:spcPct val="50000"/>
              </a:spcBef>
            </a:pPr>
            <a:r>
              <a:rPr lang="en-GB" sz="1200" u="sng">
                <a:effectLst>
                  <a:outerShdw blurRad="38100" dist="38100" dir="2700000" algn="tl">
                    <a:srgbClr val="C0C0C0"/>
                  </a:outerShdw>
                </a:effectLst>
              </a:rPr>
              <a:t>Demo- electrolysis of copper(II) chromate</a:t>
            </a:r>
          </a:p>
          <a:p>
            <a:pPr>
              <a:spcBef>
                <a:spcPct val="50000"/>
              </a:spcBef>
            </a:pPr>
            <a:endParaRPr lang="en-GB" sz="1200">
              <a:effectLst>
                <a:outerShdw blurRad="38100" dist="38100" dir="2700000" algn="tl">
                  <a:srgbClr val="C0C0C0"/>
                </a:outerShdw>
              </a:effectLst>
            </a:endParaRPr>
          </a:p>
        </p:txBody>
      </p:sp>
      <p:pic>
        <p:nvPicPr>
          <p:cNvPr id="38917" name="Picture 5"/>
          <p:cNvPicPr>
            <a:picLocks noChangeAspect="1" noChangeArrowheads="1"/>
          </p:cNvPicPr>
          <p:nvPr/>
        </p:nvPicPr>
        <p:blipFill>
          <a:blip r:embed="rId2" cstate="print"/>
          <a:srcRect l="25977" t="12549" r="27956" b="14355"/>
          <a:stretch>
            <a:fillRect/>
          </a:stretch>
        </p:blipFill>
        <p:spPr bwMode="auto">
          <a:xfrm>
            <a:off x="3563938" y="404813"/>
            <a:ext cx="4821237" cy="6119812"/>
          </a:xfrm>
          <a:prstGeom prst="rect">
            <a:avLst/>
          </a:prstGeom>
          <a:noFill/>
          <a:ln w="9525">
            <a:noFill/>
            <a:miter lim="800000"/>
            <a:headEnd/>
            <a:tailEnd/>
          </a:ln>
          <a:effectLst/>
        </p:spPr>
      </p:pic>
      <p:sp>
        <p:nvSpPr>
          <p:cNvPr id="38918" name="Text Box 6"/>
          <p:cNvSpPr txBox="1">
            <a:spLocks noChangeArrowheads="1"/>
          </p:cNvSpPr>
          <p:nvPr/>
        </p:nvSpPr>
        <p:spPr bwMode="auto">
          <a:xfrm>
            <a:off x="250825" y="1412875"/>
            <a:ext cx="2808288" cy="1647825"/>
          </a:xfrm>
          <a:prstGeom prst="rect">
            <a:avLst/>
          </a:prstGeom>
          <a:noFill/>
          <a:ln w="9525">
            <a:noFill/>
            <a:miter lim="800000"/>
            <a:headEnd/>
            <a:tailEnd/>
          </a:ln>
          <a:effectLst/>
        </p:spPr>
        <p:txBody>
          <a:bodyPr>
            <a:spAutoFit/>
          </a:bodyPr>
          <a:lstStyle/>
          <a:p>
            <a:pPr marL="265113" indent="-265113">
              <a:spcBef>
                <a:spcPct val="50000"/>
              </a:spcBef>
              <a:buFontTx/>
              <a:buChar char="•"/>
            </a:pPr>
            <a:r>
              <a:rPr lang="en-GB" sz="1200">
                <a:effectLst>
                  <a:outerShdw blurRad="38100" dist="38100" dir="2700000" algn="tl">
                    <a:srgbClr val="C0C0C0"/>
                  </a:outerShdw>
                </a:effectLst>
              </a:rPr>
              <a:t>copper(II) chromate</a:t>
            </a:r>
          </a:p>
          <a:p>
            <a:pPr marL="265113" indent="-265113">
              <a:spcBef>
                <a:spcPct val="50000"/>
              </a:spcBef>
              <a:buFontTx/>
              <a:buChar char="•"/>
            </a:pPr>
            <a:r>
              <a:rPr lang="en-GB" sz="1200">
                <a:effectLst>
                  <a:outerShdw blurRad="38100" dist="38100" dir="2700000" algn="tl">
                    <a:srgbClr val="C0C0C0"/>
                  </a:outerShdw>
                </a:effectLst>
              </a:rPr>
              <a:t>Urea</a:t>
            </a:r>
          </a:p>
          <a:p>
            <a:pPr marL="265113" indent="-265113">
              <a:spcBef>
                <a:spcPct val="50000"/>
              </a:spcBef>
              <a:buFontTx/>
              <a:buChar char="•"/>
            </a:pPr>
            <a:r>
              <a:rPr lang="en-GB" sz="1200">
                <a:effectLst>
                  <a:outerShdw blurRad="38100" dist="38100" dir="2700000" algn="tl">
                    <a:srgbClr val="C0C0C0"/>
                  </a:outerShdw>
                </a:effectLst>
              </a:rPr>
              <a:t>2M hydrochloric acid</a:t>
            </a:r>
          </a:p>
          <a:p>
            <a:pPr marL="265113" indent="-265113">
              <a:spcBef>
                <a:spcPct val="50000"/>
              </a:spcBef>
              <a:buFontTx/>
              <a:buChar char="•"/>
            </a:pPr>
            <a:r>
              <a:rPr lang="en-GB" sz="1200">
                <a:effectLst>
                  <a:outerShdw blurRad="38100" dist="38100" dir="2700000" algn="tl">
                    <a:srgbClr val="C0C0C0"/>
                  </a:outerShdw>
                </a:effectLst>
              </a:rPr>
              <a:t>U-tube</a:t>
            </a:r>
          </a:p>
          <a:p>
            <a:pPr marL="265113" indent="-265113">
              <a:spcBef>
                <a:spcPct val="50000"/>
              </a:spcBef>
              <a:buFontTx/>
              <a:buChar char="•"/>
            </a:pPr>
            <a:r>
              <a:rPr lang="en-GB" sz="1200">
                <a:effectLst>
                  <a:outerShdw blurRad="38100" dist="38100" dir="2700000" algn="tl">
                    <a:srgbClr val="C0C0C0"/>
                  </a:outerShdw>
                </a:effectLst>
              </a:rPr>
              <a:t>Power pack &amp; leads</a:t>
            </a:r>
          </a:p>
          <a:p>
            <a:pPr marL="265113" indent="-265113">
              <a:spcBef>
                <a:spcPct val="50000"/>
              </a:spcBef>
              <a:buFontTx/>
              <a:buChar char="•"/>
            </a:pPr>
            <a:r>
              <a:rPr lang="en-GB" sz="1200">
                <a:effectLst>
                  <a:outerShdw blurRad="38100" dist="38100" dir="2700000" algn="tl">
                    <a:srgbClr val="C0C0C0"/>
                  </a:outerShdw>
                </a:effectLst>
              </a:rPr>
              <a:t>Carbon electrodes</a:t>
            </a:r>
          </a:p>
        </p:txBody>
      </p:sp>
      <p:sp>
        <p:nvSpPr>
          <p:cNvPr id="38919" name="Text Box 7"/>
          <p:cNvSpPr txBox="1">
            <a:spLocks noChangeArrowheads="1"/>
          </p:cNvSpPr>
          <p:nvPr/>
        </p:nvSpPr>
        <p:spPr bwMode="auto">
          <a:xfrm>
            <a:off x="395288" y="3644900"/>
            <a:ext cx="2736850" cy="731838"/>
          </a:xfrm>
          <a:prstGeom prst="rect">
            <a:avLst/>
          </a:prstGeom>
          <a:noFill/>
          <a:ln w="9525">
            <a:noFill/>
            <a:miter lim="800000"/>
            <a:headEnd/>
            <a:tailEnd/>
          </a:ln>
          <a:effectLst/>
        </p:spPr>
        <p:txBody>
          <a:bodyPr>
            <a:spAutoFit/>
          </a:bodyPr>
          <a:lstStyle/>
          <a:p>
            <a:pPr>
              <a:spcBef>
                <a:spcPct val="50000"/>
              </a:spcBef>
            </a:pPr>
            <a:r>
              <a:rPr lang="en-GB" sz="1200">
                <a:effectLst>
                  <a:outerShdw blurRad="38100" dist="38100" dir="2700000" algn="tl">
                    <a:srgbClr val="C0C0C0"/>
                  </a:outerShdw>
                </a:effectLst>
                <a:hlinkClick r:id="rId3"/>
              </a:rPr>
              <a:t>http://chemistry.slss.ie/resources/downloads/ch_pr_ionicmovement.pdf</a:t>
            </a:r>
            <a:endParaRPr lang="en-GB" sz="1200">
              <a:effectLst>
                <a:outerShdw blurRad="38100" dist="38100" dir="2700000" algn="tl">
                  <a:srgbClr val="C0C0C0"/>
                </a:outerShdw>
              </a:effectLst>
            </a:endParaRPr>
          </a:p>
          <a:p>
            <a:pPr>
              <a:spcBef>
                <a:spcPct val="50000"/>
              </a:spcBef>
            </a:pPr>
            <a:r>
              <a:rPr lang="en-GB" sz="120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Giant Lattice Structure</a:t>
            </a:r>
          </a:p>
        </p:txBody>
      </p:sp>
      <p:sp>
        <p:nvSpPr>
          <p:cNvPr id="5126" name="Rectangle 6"/>
          <p:cNvSpPr>
            <a:spLocks noGrp="1" noChangeArrowheads="1"/>
          </p:cNvSpPr>
          <p:nvPr>
            <p:ph type="body" sz="half" idx="2"/>
          </p:nvPr>
        </p:nvSpPr>
        <p:spPr>
          <a:xfrm>
            <a:off x="3995738" y="1600200"/>
            <a:ext cx="4691062" cy="4525963"/>
          </a:xfrm>
        </p:spPr>
        <p:txBody>
          <a:bodyPr/>
          <a:lstStyle/>
          <a:p>
            <a:pPr>
              <a:lnSpc>
                <a:spcPct val="90000"/>
              </a:lnSpc>
            </a:pPr>
            <a:r>
              <a:rPr lang="en-US" sz="2400">
                <a:solidFill>
                  <a:schemeClr val="accent1"/>
                </a:solidFill>
              </a:rPr>
              <a:t>The lattice is arranged like this because it maximizes the attraction of oppositely charged ions, and minimizes the repulsion between similarly charged ions.</a:t>
            </a:r>
          </a:p>
          <a:p>
            <a:pPr>
              <a:lnSpc>
                <a:spcPct val="90000"/>
              </a:lnSpc>
            </a:pPr>
            <a:endParaRPr lang="en-US" sz="2400">
              <a:solidFill>
                <a:schemeClr val="accent1"/>
              </a:solidFill>
            </a:endParaRPr>
          </a:p>
          <a:p>
            <a:pPr>
              <a:lnSpc>
                <a:spcPct val="90000"/>
              </a:lnSpc>
            </a:pPr>
            <a:r>
              <a:rPr lang="en-US" sz="2400">
                <a:solidFill>
                  <a:schemeClr val="accent1"/>
                </a:solidFill>
              </a:rPr>
              <a:t>All the forces act equally in all directions</a:t>
            </a:r>
          </a:p>
          <a:p>
            <a:pPr>
              <a:lnSpc>
                <a:spcPct val="90000"/>
              </a:lnSpc>
            </a:pPr>
            <a:endParaRPr lang="en-US" sz="2400">
              <a:solidFill>
                <a:schemeClr val="accent1"/>
              </a:solidFill>
            </a:endParaRPr>
          </a:p>
          <a:p>
            <a:pPr>
              <a:lnSpc>
                <a:spcPct val="90000"/>
              </a:lnSpc>
            </a:pPr>
            <a:r>
              <a:rPr lang="en-US" sz="2400">
                <a:solidFill>
                  <a:schemeClr val="accent1"/>
                </a:solidFill>
              </a:rPr>
              <a:t>Giant lattice structures form ionic crystals.</a:t>
            </a:r>
          </a:p>
        </p:txBody>
      </p:sp>
      <p:pic>
        <p:nvPicPr>
          <p:cNvPr id="5127" name="Picture 7"/>
          <p:cNvPicPr>
            <a:picLocks noChangeAspect="1" noChangeArrowheads="1"/>
          </p:cNvPicPr>
          <p:nvPr/>
        </p:nvPicPr>
        <p:blipFill>
          <a:blip r:embed="rId2" cstate="print"/>
          <a:srcRect l="27849" t="11610" r="26367" b="20465"/>
          <a:stretch>
            <a:fillRect/>
          </a:stretch>
        </p:blipFill>
        <p:spPr bwMode="auto">
          <a:xfrm>
            <a:off x="169863" y="1700213"/>
            <a:ext cx="3754437" cy="4176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p:cNvSpPr>
            <a:spLocks noChangeArrowheads="1"/>
          </p:cNvSpPr>
          <p:nvPr/>
        </p:nvSpPr>
        <p:spPr bwMode="auto">
          <a:xfrm>
            <a:off x="1979613" y="5516563"/>
            <a:ext cx="6624637" cy="1082675"/>
          </a:xfrm>
          <a:prstGeom prst="rect">
            <a:avLst/>
          </a:prstGeom>
          <a:solidFill>
            <a:schemeClr val="accent1"/>
          </a:solidFill>
          <a:ln w="9525">
            <a:solidFill>
              <a:schemeClr val="tx1"/>
            </a:solidFill>
            <a:miter lim="800000"/>
            <a:headEnd/>
            <a:tailEnd/>
          </a:ln>
          <a:effectLst/>
        </p:spPr>
        <p:txBody>
          <a:bodyPr wrap="none" anchor="ctr"/>
          <a:lstStyle/>
          <a:p>
            <a:pPr algn="ctr"/>
            <a:r>
              <a:rPr lang="en-US" b="1">
                <a:effectLst/>
              </a:rPr>
              <a:t>This gives the same electronic configuration as Neon. As</a:t>
            </a:r>
          </a:p>
          <a:p>
            <a:pPr algn="ctr"/>
            <a:r>
              <a:rPr lang="en-US" b="1">
                <a:effectLst/>
              </a:rPr>
              <a:t>Both have the same number and electronic configuration</a:t>
            </a:r>
          </a:p>
          <a:p>
            <a:pPr algn="ctr"/>
            <a:r>
              <a:rPr lang="en-US" b="1">
                <a:effectLst/>
              </a:rPr>
              <a:t>Of electrons, we say Na</a:t>
            </a:r>
            <a:r>
              <a:rPr lang="en-US" b="1" baseline="30000">
                <a:effectLst/>
              </a:rPr>
              <a:t>+</a:t>
            </a:r>
            <a:r>
              <a:rPr lang="en-US" b="1">
                <a:effectLst/>
              </a:rPr>
              <a:t> and Ne are </a:t>
            </a:r>
            <a:r>
              <a:rPr lang="en-US" b="1" u="sng">
                <a:effectLst/>
              </a:rPr>
              <a:t>isoelectronic</a:t>
            </a:r>
            <a:r>
              <a:rPr lang="en-US" b="1">
                <a:effectLst/>
              </a:rPr>
              <a:t>!</a:t>
            </a:r>
          </a:p>
        </p:txBody>
      </p:sp>
      <p:sp>
        <p:nvSpPr>
          <p:cNvPr id="6146"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Ionic Bonding</a:t>
            </a:r>
          </a:p>
        </p:txBody>
      </p:sp>
      <p:grpSp>
        <p:nvGrpSpPr>
          <p:cNvPr id="6150" name="Group 6"/>
          <p:cNvGrpSpPr>
            <a:grpSpLocks/>
          </p:cNvGrpSpPr>
          <p:nvPr/>
        </p:nvGrpSpPr>
        <p:grpSpPr bwMode="auto">
          <a:xfrm>
            <a:off x="468313" y="1628775"/>
            <a:ext cx="6913562" cy="1008063"/>
            <a:chOff x="0" y="1026"/>
            <a:chExt cx="5511" cy="908"/>
          </a:xfrm>
        </p:grpSpPr>
        <p:pic>
          <p:nvPicPr>
            <p:cNvPr id="6148" name="Picture 4"/>
            <p:cNvPicPr>
              <a:picLocks noChangeAspect="1" noChangeArrowheads="1"/>
            </p:cNvPicPr>
            <p:nvPr/>
          </p:nvPicPr>
          <p:blipFill>
            <a:blip r:embed="rId2" cstate="print"/>
            <a:srcRect l="3125" t="25391" r="7178" b="59853"/>
            <a:stretch>
              <a:fillRect/>
            </a:stretch>
          </p:blipFill>
          <p:spPr bwMode="auto">
            <a:xfrm>
              <a:off x="0" y="1026"/>
              <a:ext cx="5511" cy="680"/>
            </a:xfrm>
            <a:prstGeom prst="rect">
              <a:avLst/>
            </a:prstGeom>
            <a:noFill/>
            <a:ln w="9525">
              <a:noFill/>
              <a:miter lim="800000"/>
              <a:headEnd/>
              <a:tailEnd/>
            </a:ln>
            <a:effectLst/>
          </p:spPr>
        </p:pic>
        <p:pic>
          <p:nvPicPr>
            <p:cNvPr id="6149" name="Picture 5"/>
            <p:cNvPicPr>
              <a:picLocks noChangeAspect="1" noChangeArrowheads="1"/>
            </p:cNvPicPr>
            <p:nvPr/>
          </p:nvPicPr>
          <p:blipFill>
            <a:blip r:embed="rId2" cstate="print"/>
            <a:srcRect l="3125" t="40147" r="61816" b="53928"/>
            <a:stretch>
              <a:fillRect/>
            </a:stretch>
          </p:blipFill>
          <p:spPr bwMode="auto">
            <a:xfrm>
              <a:off x="0" y="1661"/>
              <a:ext cx="2154" cy="273"/>
            </a:xfrm>
            <a:prstGeom prst="rect">
              <a:avLst/>
            </a:prstGeom>
            <a:noFill/>
            <a:ln w="9525">
              <a:noFill/>
              <a:miter lim="800000"/>
              <a:headEnd/>
              <a:tailEnd/>
            </a:ln>
            <a:effectLst/>
          </p:spPr>
        </p:pic>
      </p:grpSp>
      <p:pic>
        <p:nvPicPr>
          <p:cNvPr id="6151" name="Picture 7"/>
          <p:cNvPicPr>
            <a:picLocks noChangeAspect="1" noChangeArrowheads="1"/>
          </p:cNvPicPr>
          <p:nvPr/>
        </p:nvPicPr>
        <p:blipFill>
          <a:blip r:embed="rId2" cstate="print"/>
          <a:srcRect l="7927" t="54926" r="52213" b="29318"/>
          <a:stretch>
            <a:fillRect/>
          </a:stretch>
        </p:blipFill>
        <p:spPr bwMode="auto">
          <a:xfrm>
            <a:off x="971550" y="2924175"/>
            <a:ext cx="2879725" cy="852488"/>
          </a:xfrm>
          <a:prstGeom prst="rect">
            <a:avLst/>
          </a:prstGeom>
          <a:noFill/>
          <a:ln w="9525">
            <a:noFill/>
            <a:miter lim="800000"/>
            <a:headEnd/>
            <a:tailEnd/>
          </a:ln>
          <a:effectLst/>
        </p:spPr>
      </p:pic>
      <p:sp>
        <p:nvSpPr>
          <p:cNvPr id="6152" name="Rectangle 8"/>
          <p:cNvSpPr>
            <a:spLocks noChangeArrowheads="1"/>
          </p:cNvSpPr>
          <p:nvPr/>
        </p:nvSpPr>
        <p:spPr bwMode="auto">
          <a:xfrm>
            <a:off x="4643438" y="2636838"/>
            <a:ext cx="4032250" cy="2449512"/>
          </a:xfrm>
          <a:prstGeom prst="rect">
            <a:avLst/>
          </a:prstGeom>
          <a:solidFill>
            <a:schemeClr val="accent1"/>
          </a:solidFill>
          <a:ln w="9525">
            <a:solidFill>
              <a:schemeClr val="tx1"/>
            </a:solidFill>
            <a:miter lim="800000"/>
            <a:headEnd/>
            <a:tailEnd/>
          </a:ln>
          <a:effectLst/>
        </p:spPr>
        <p:txBody>
          <a:bodyPr wrap="none" anchor="ctr"/>
          <a:lstStyle/>
          <a:p>
            <a:pPr algn="ctr"/>
            <a:r>
              <a:rPr lang="en-US" b="1">
                <a:effectLst/>
              </a:rPr>
              <a:t>Full and half full subshells are really</a:t>
            </a:r>
          </a:p>
          <a:p>
            <a:pPr algn="ctr"/>
            <a:r>
              <a:rPr lang="en-US" b="1">
                <a:effectLst/>
              </a:rPr>
              <a:t>stable, as are full outer shell</a:t>
            </a:r>
          </a:p>
          <a:p>
            <a:pPr algn="ctr"/>
            <a:r>
              <a:rPr lang="en-US" b="1">
                <a:effectLst/>
              </a:rPr>
              <a:t>configurations found in noble gases.</a:t>
            </a:r>
          </a:p>
          <a:p>
            <a:pPr algn="ctr"/>
            <a:endParaRPr lang="en-US" b="1">
              <a:effectLst/>
            </a:endParaRPr>
          </a:p>
          <a:p>
            <a:pPr algn="ctr"/>
            <a:r>
              <a:rPr lang="en-US" b="1">
                <a:effectLst/>
              </a:rPr>
              <a:t>Sodium can get a full outer shell by</a:t>
            </a:r>
          </a:p>
          <a:p>
            <a:pPr algn="ctr"/>
            <a:r>
              <a:rPr lang="en-US" b="1">
                <a:effectLst/>
              </a:rPr>
              <a:t>Losing an electron from its 3s</a:t>
            </a:r>
          </a:p>
          <a:p>
            <a:pPr algn="ctr"/>
            <a:r>
              <a:rPr lang="en-US" b="1">
                <a:effectLst/>
              </a:rPr>
              <a:t>Subshell to become a Na</a:t>
            </a:r>
            <a:r>
              <a:rPr lang="en-US" b="1" baseline="30000">
                <a:effectLst/>
              </a:rPr>
              <a:t>+</a:t>
            </a:r>
            <a:r>
              <a:rPr lang="en-US" b="1">
                <a:effectLst/>
              </a:rPr>
              <a:t> ion.</a:t>
            </a:r>
          </a:p>
        </p:txBody>
      </p:sp>
      <p:pic>
        <p:nvPicPr>
          <p:cNvPr id="6154" name="Picture 10"/>
          <p:cNvPicPr>
            <a:picLocks noChangeAspect="1" noChangeArrowheads="1"/>
          </p:cNvPicPr>
          <p:nvPr/>
        </p:nvPicPr>
        <p:blipFill>
          <a:blip r:embed="rId3" cstate="print"/>
          <a:srcRect l="15300" t="75586" r="60335" b="11610"/>
          <a:stretch>
            <a:fillRect/>
          </a:stretch>
        </p:blipFill>
        <p:spPr bwMode="auto">
          <a:xfrm>
            <a:off x="971550" y="4149725"/>
            <a:ext cx="2376488" cy="936625"/>
          </a:xfrm>
          <a:prstGeom prst="rect">
            <a:avLst/>
          </a:prstGeom>
          <a:noFill/>
          <a:ln w="9525">
            <a:noFill/>
            <a:miter lim="800000"/>
            <a:headEnd/>
            <a:tailEnd/>
          </a:ln>
          <a:effectLst/>
        </p:spPr>
      </p:pic>
      <p:sp>
        <p:nvSpPr>
          <p:cNvPr id="6155" name="Line 11"/>
          <p:cNvSpPr>
            <a:spLocks noChangeShapeType="1"/>
          </p:cNvSpPr>
          <p:nvPr/>
        </p:nvSpPr>
        <p:spPr bwMode="auto">
          <a:xfrm>
            <a:off x="3635375" y="3068638"/>
            <a:ext cx="1081088" cy="215900"/>
          </a:xfrm>
          <a:prstGeom prst="line">
            <a:avLst/>
          </a:prstGeom>
          <a:noFill/>
          <a:ln w="85725">
            <a:solidFill>
              <a:srgbClr val="FF0000"/>
            </a:solidFill>
            <a:round/>
            <a:headEnd/>
            <a:tailEnd type="triangle" w="med" len="med"/>
          </a:ln>
          <a:effectLst/>
        </p:spPr>
        <p:txBody>
          <a:bodyPr/>
          <a:lstStyle/>
          <a:p>
            <a:endParaRPr lang="en-GB"/>
          </a:p>
        </p:txBody>
      </p:sp>
      <p:sp>
        <p:nvSpPr>
          <p:cNvPr id="6156" name="Line 12"/>
          <p:cNvSpPr>
            <a:spLocks noChangeShapeType="1"/>
          </p:cNvSpPr>
          <p:nvPr/>
        </p:nvSpPr>
        <p:spPr bwMode="auto">
          <a:xfrm flipH="1">
            <a:off x="3203575" y="4437063"/>
            <a:ext cx="1512888" cy="215900"/>
          </a:xfrm>
          <a:prstGeom prst="line">
            <a:avLst/>
          </a:prstGeom>
          <a:noFill/>
          <a:ln w="85725">
            <a:solidFill>
              <a:srgbClr val="FF0000"/>
            </a:solidFill>
            <a:round/>
            <a:headEnd/>
            <a:tailEnd type="triangle" w="med" len="med"/>
          </a:ln>
          <a:effectLst/>
        </p:spPr>
        <p:txBody>
          <a:bodyPr/>
          <a:lstStyle/>
          <a:p>
            <a:endParaRPr lang="en-GB"/>
          </a:p>
        </p:txBody>
      </p:sp>
      <p:sp>
        <p:nvSpPr>
          <p:cNvPr id="6157" name="AutoShape 13"/>
          <p:cNvSpPr>
            <a:spLocks noChangeArrowheads="1"/>
          </p:cNvSpPr>
          <p:nvPr/>
        </p:nvSpPr>
        <p:spPr bwMode="auto">
          <a:xfrm rot="-1631862">
            <a:off x="1476375" y="5013325"/>
            <a:ext cx="792163" cy="865188"/>
          </a:xfrm>
          <a:prstGeom prst="downArrow">
            <a:avLst>
              <a:gd name="adj1" fmla="val 50000"/>
              <a:gd name="adj2" fmla="val 27305"/>
            </a:avLst>
          </a:prstGeom>
          <a:solidFill>
            <a:srgbClr val="FF0000"/>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Ionic Bonding</a:t>
            </a:r>
          </a:p>
        </p:txBody>
      </p:sp>
      <p:sp>
        <p:nvSpPr>
          <p:cNvPr id="8195" name="Rectangle 3"/>
          <p:cNvSpPr>
            <a:spLocks noGrp="1" noChangeArrowheads="1"/>
          </p:cNvSpPr>
          <p:nvPr>
            <p:ph type="body" idx="1"/>
          </p:nvPr>
        </p:nvSpPr>
        <p:spPr/>
        <p:txBody>
          <a:bodyPr/>
          <a:lstStyle/>
          <a:p>
            <a:endParaRPr lang="en-GB"/>
          </a:p>
        </p:txBody>
      </p:sp>
      <p:pic>
        <p:nvPicPr>
          <p:cNvPr id="8196" name="Picture 4"/>
          <p:cNvPicPr>
            <a:picLocks noChangeAspect="1" noChangeArrowheads="1"/>
          </p:cNvPicPr>
          <p:nvPr/>
        </p:nvPicPr>
        <p:blipFill>
          <a:blip r:embed="rId2" cstate="print"/>
          <a:srcRect l="3125" t="25391" r="7178" b="29318"/>
          <a:stretch>
            <a:fillRect/>
          </a:stretch>
        </p:blipFill>
        <p:spPr bwMode="auto">
          <a:xfrm>
            <a:off x="179388" y="1628775"/>
            <a:ext cx="8748712" cy="3313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Representing Ionic Bonding</a:t>
            </a:r>
          </a:p>
        </p:txBody>
      </p:sp>
      <p:sp>
        <p:nvSpPr>
          <p:cNvPr id="9219" name="Rectangle 3"/>
          <p:cNvSpPr>
            <a:spLocks noGrp="1" noChangeArrowheads="1"/>
          </p:cNvSpPr>
          <p:nvPr>
            <p:ph type="body" idx="1"/>
          </p:nvPr>
        </p:nvSpPr>
        <p:spPr/>
        <p:txBody>
          <a:bodyPr/>
          <a:lstStyle/>
          <a:p>
            <a:r>
              <a:rPr lang="en-US" sz="2400">
                <a:solidFill>
                  <a:schemeClr val="accent1"/>
                </a:solidFill>
              </a:rPr>
              <a:t>Therefore, for both of Na and Cl to achieve the desired the noble gas (full outer shell) structure, chlorine’s 3p subshell takes up the electron sodium’s 3s subshell wants to get rid of. can be shown using a dot and cross diagram as below:</a:t>
            </a:r>
          </a:p>
        </p:txBody>
      </p:sp>
      <p:pic>
        <p:nvPicPr>
          <p:cNvPr id="9220" name="Picture 4"/>
          <p:cNvPicPr>
            <a:picLocks noChangeAspect="1" noChangeArrowheads="1"/>
          </p:cNvPicPr>
          <p:nvPr/>
        </p:nvPicPr>
        <p:blipFill>
          <a:blip r:embed="rId2" cstate="print"/>
          <a:srcRect l="22688" t="9636" r="7927" b="74609"/>
          <a:stretch>
            <a:fillRect/>
          </a:stretch>
        </p:blipFill>
        <p:spPr bwMode="auto">
          <a:xfrm>
            <a:off x="1763713" y="3587750"/>
            <a:ext cx="5832475" cy="9937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2" cstate="print"/>
          <a:srcRect l="22688" t="42123" r="7927" b="29318"/>
          <a:stretch>
            <a:fillRect/>
          </a:stretch>
        </p:blipFill>
        <p:spPr bwMode="auto">
          <a:xfrm>
            <a:off x="250825" y="4868863"/>
            <a:ext cx="5113338" cy="1577975"/>
          </a:xfrm>
          <a:prstGeom prst="rect">
            <a:avLst/>
          </a:prstGeom>
          <a:noFill/>
          <a:ln w="9525">
            <a:noFill/>
            <a:miter lim="800000"/>
            <a:headEnd/>
            <a:tailEnd/>
          </a:ln>
          <a:effectLst/>
        </p:spPr>
      </p:pic>
      <p:sp>
        <p:nvSpPr>
          <p:cNvPr id="9222" name="Rectangle 6"/>
          <p:cNvSpPr>
            <a:spLocks noChangeArrowheads="1"/>
          </p:cNvSpPr>
          <p:nvPr/>
        </p:nvSpPr>
        <p:spPr bwMode="auto">
          <a:xfrm>
            <a:off x="5651500" y="4868863"/>
            <a:ext cx="3241675" cy="1655762"/>
          </a:xfrm>
          <a:prstGeom prst="rect">
            <a:avLst/>
          </a:prstGeom>
          <a:solidFill>
            <a:schemeClr val="accent1"/>
          </a:solidFill>
          <a:ln w="9525">
            <a:solidFill>
              <a:schemeClr val="tx1"/>
            </a:solidFill>
            <a:miter lim="800000"/>
            <a:headEnd/>
            <a:tailEnd/>
          </a:ln>
          <a:effectLst/>
        </p:spPr>
        <p:txBody>
          <a:bodyPr wrap="none" anchor="ctr"/>
          <a:lstStyle/>
          <a:p>
            <a:pPr algn="ctr"/>
            <a:r>
              <a:rPr lang="en-US" b="1">
                <a:effectLst/>
              </a:rPr>
              <a:t>Example of calcium fluoride.</a:t>
            </a:r>
          </a:p>
          <a:p>
            <a:pPr algn="ctr"/>
            <a:endParaRPr lang="en-US" b="1">
              <a:effectLst/>
            </a:endParaRPr>
          </a:p>
          <a:p>
            <a:pPr algn="ctr"/>
            <a:r>
              <a:rPr lang="en-US" b="1">
                <a:effectLst/>
              </a:rPr>
              <a:t>Each atom forms an ion</a:t>
            </a:r>
          </a:p>
          <a:p>
            <a:pPr algn="ctr"/>
            <a:r>
              <a:rPr lang="en-US" b="1">
                <a:effectLst/>
              </a:rPr>
              <a:t>with an outer shell </a:t>
            </a:r>
          </a:p>
          <a:p>
            <a:pPr algn="ctr"/>
            <a:r>
              <a:rPr lang="en-US" b="1">
                <a:effectLst/>
              </a:rPr>
              <a:t>containing eight electrons.</a:t>
            </a:r>
          </a:p>
          <a:p>
            <a:pPr algn="ctr"/>
            <a:endParaRPr lang="en-US" b="1">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solidFill>
                  <a:srgbClr val="FF0000"/>
                </a:solidFill>
                <a:effectLst>
                  <a:outerShdw blurRad="38100" dist="38100" dir="2700000" algn="tl">
                    <a:srgbClr val="FFFFFF"/>
                  </a:outerShdw>
                </a:effectLst>
                <a:latin typeface="Eras Bold ITC" pitchFamily="34" charset="0"/>
              </a:rPr>
              <a:t>Ionic Bonding </a:t>
            </a:r>
          </a:p>
        </p:txBody>
      </p:sp>
      <p:sp>
        <p:nvSpPr>
          <p:cNvPr id="10243" name="Rectangle 3"/>
          <p:cNvSpPr>
            <a:spLocks noGrp="1" noChangeArrowheads="1"/>
          </p:cNvSpPr>
          <p:nvPr>
            <p:ph type="body" idx="1"/>
          </p:nvPr>
        </p:nvSpPr>
        <p:spPr/>
        <p:txBody>
          <a:bodyPr/>
          <a:lstStyle/>
          <a:p>
            <a:r>
              <a:rPr lang="en-US" sz="2400">
                <a:solidFill>
                  <a:schemeClr val="accent1"/>
                </a:solidFill>
              </a:rPr>
              <a:t>As you can see from the dot and cross diagrams, the transfer of electron is complete. Forming an ionic bond, which is also known as an electrovalent bond.</a:t>
            </a:r>
          </a:p>
          <a:p>
            <a:endParaRPr lang="en-US" sz="2400">
              <a:solidFill>
                <a:schemeClr val="accent1"/>
              </a:solidFill>
            </a:endParaRPr>
          </a:p>
          <a:p>
            <a:r>
              <a:rPr lang="en-US" sz="2400">
                <a:solidFill>
                  <a:schemeClr val="accent1"/>
                </a:solidFill>
              </a:rPr>
              <a:t>You get the bond, because ions the elements become ions (in order to get a full outer shell), they are oppositely charged.</a:t>
            </a:r>
          </a:p>
          <a:p>
            <a:endParaRPr lang="en-US" sz="2400">
              <a:solidFill>
                <a:schemeClr val="accent1"/>
              </a:solidFill>
            </a:endParaRPr>
          </a:p>
          <a:p>
            <a:r>
              <a:rPr lang="en-US" sz="2400">
                <a:solidFill>
                  <a:schemeClr val="accent1"/>
                </a:solidFill>
              </a:rPr>
              <a:t>Therefore, you get the electrostatic attraction mentioned earlier (an attraction of opposite charges) – known as an ionic bond.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395288" y="549275"/>
            <a:ext cx="8280400" cy="3444875"/>
          </a:xfrm>
          <a:prstGeom prst="rect">
            <a:avLst/>
          </a:prstGeom>
          <a:noFill/>
          <a:ln w="9525">
            <a:noFill/>
            <a:miter lim="800000"/>
            <a:headEnd/>
            <a:tailEnd/>
          </a:ln>
          <a:effectLst/>
        </p:spPr>
        <p:txBody>
          <a:bodyPr>
            <a:spAutoFit/>
          </a:bodyPr>
          <a:lstStyle/>
          <a:p>
            <a:r>
              <a:rPr lang="en-GB" sz="2000" b="1" u="sng">
                <a:solidFill>
                  <a:srgbClr val="FFFF00"/>
                </a:solidFill>
                <a:effectLst/>
              </a:rPr>
              <a:t>What determines what the charge is on an ion?</a:t>
            </a:r>
          </a:p>
          <a:p>
            <a:endParaRPr lang="en-GB" sz="2000" b="1">
              <a:solidFill>
                <a:schemeClr val="bg1"/>
              </a:solidFill>
              <a:effectLst/>
            </a:endParaRPr>
          </a:p>
          <a:p>
            <a:r>
              <a:rPr lang="en-GB" sz="2000" b="1">
                <a:solidFill>
                  <a:schemeClr val="bg1"/>
                </a:solidFill>
                <a:effectLst/>
              </a:rPr>
              <a:t>Elements combine to make the compound which is as stable as possible - the one in which the greatest amount of energy is evolved in its making. </a:t>
            </a:r>
          </a:p>
          <a:p>
            <a:endParaRPr lang="en-GB" sz="2000" b="1">
              <a:solidFill>
                <a:schemeClr val="bg1"/>
              </a:solidFill>
              <a:effectLst/>
            </a:endParaRPr>
          </a:p>
          <a:p>
            <a:r>
              <a:rPr lang="en-GB" sz="2000" b="1">
                <a:solidFill>
                  <a:schemeClr val="bg1"/>
                </a:solidFill>
                <a:effectLst/>
              </a:rPr>
              <a:t>The more charges a positive ion has, the greater the attraction towards its accompanying negative ion. </a:t>
            </a:r>
          </a:p>
          <a:p>
            <a:endParaRPr lang="en-GB" sz="2000" b="1">
              <a:solidFill>
                <a:schemeClr val="bg1"/>
              </a:solidFill>
              <a:effectLst/>
            </a:endParaRPr>
          </a:p>
          <a:p>
            <a:r>
              <a:rPr lang="en-GB" sz="2000" b="1">
                <a:solidFill>
                  <a:schemeClr val="bg1"/>
                </a:solidFill>
                <a:effectLst/>
              </a:rPr>
              <a:t>The greater the attraction, the more energy is released when the ions come together.</a:t>
            </a:r>
          </a:p>
        </p:txBody>
      </p:sp>
      <p:sp>
        <p:nvSpPr>
          <p:cNvPr id="11271" name="Text Box 7"/>
          <p:cNvSpPr txBox="1">
            <a:spLocks noChangeArrowheads="1"/>
          </p:cNvSpPr>
          <p:nvPr/>
        </p:nvSpPr>
        <p:spPr bwMode="auto">
          <a:xfrm>
            <a:off x="3779838" y="4292600"/>
            <a:ext cx="4968875" cy="623888"/>
          </a:xfrm>
          <a:prstGeom prst="rect">
            <a:avLst/>
          </a:prstGeom>
          <a:noFill/>
          <a:ln w="9525">
            <a:noFill/>
            <a:miter lim="800000"/>
            <a:headEnd/>
            <a:tailEnd/>
          </a:ln>
          <a:effectLst/>
        </p:spPr>
        <p:txBody>
          <a:bodyPr>
            <a:spAutoFit/>
          </a:bodyPr>
          <a:lstStyle/>
          <a:p>
            <a:pPr>
              <a:spcBef>
                <a:spcPct val="50000"/>
              </a:spcBef>
            </a:pPr>
            <a:r>
              <a:rPr lang="en-GB" sz="1400">
                <a:solidFill>
                  <a:schemeClr val="accent1"/>
                </a:solidFill>
                <a:effectLst/>
                <a:hlinkClick r:id="rId2"/>
              </a:rPr>
              <a:t>http://www.chemguide.co.uk/atoms/bonding/ionic.html#top</a:t>
            </a:r>
            <a:endParaRPr lang="en-GB" sz="1400">
              <a:solidFill>
                <a:schemeClr val="accent1"/>
              </a:solidFill>
              <a:effectLst/>
            </a:endParaRPr>
          </a:p>
          <a:p>
            <a:pPr>
              <a:spcBef>
                <a:spcPct val="50000"/>
              </a:spcBef>
            </a:pPr>
            <a:endParaRPr lang="en-GB" sz="1400">
              <a:solidFill>
                <a:schemeClr val="accent1"/>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1489</Words>
  <Application>Microsoft Office PowerPoint</Application>
  <PresentationFormat>On-screen Show (4:3)</PresentationFormat>
  <Paragraphs>280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1.6 Bonding</vt:lpstr>
      <vt:lpstr>Bonding</vt:lpstr>
      <vt:lpstr>Ionic Compounds</vt:lpstr>
      <vt:lpstr>Giant Lattice Structure</vt:lpstr>
      <vt:lpstr>Ionic Bonding</vt:lpstr>
      <vt:lpstr>Ionic Bonding</vt:lpstr>
      <vt:lpstr>Representing Ionic Bonding</vt:lpstr>
      <vt:lpstr>Ionic Bonding </vt:lpstr>
      <vt:lpstr>PowerPoint Presentation</vt:lpstr>
      <vt:lpstr>Questions</vt:lpstr>
      <vt:lpstr>Answers</vt:lpstr>
      <vt:lpstr>Giant Ionic Lattice</vt:lpstr>
      <vt:lpstr>PowerPoint Presentation</vt:lpstr>
      <vt:lpstr>Trends in Atomic Radii</vt:lpstr>
      <vt:lpstr>Types of Lattice Structure</vt:lpstr>
      <vt:lpstr>Types of Lattice Structure</vt:lpstr>
      <vt:lpstr>Types of Lattice Structure</vt:lpstr>
      <vt:lpstr>Ionic Compound Properties</vt:lpstr>
      <vt:lpstr>Questions</vt:lpstr>
      <vt:lpstr>Answers</vt:lpstr>
      <vt:lpstr>HSW: Evidence for Existence of Ions</vt:lpstr>
      <vt:lpstr>Evidence</vt:lpstr>
      <vt:lpstr>Physical Properties</vt:lpstr>
      <vt:lpstr>PowerPoint Presentation</vt:lpstr>
      <vt:lpstr>Physical Properties</vt:lpstr>
      <vt:lpstr>Electrolysis</vt:lpstr>
      <vt:lpstr>PowerPoint Presentation</vt:lpstr>
      <vt:lpstr>Electrolysis</vt:lpstr>
      <vt:lpstr>Electron Density Maps</vt:lpstr>
      <vt:lpstr>Electron Density Maps</vt:lpstr>
      <vt:lpstr>Question</vt:lpstr>
      <vt:lpstr>Answer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Aujla</dc:creator>
  <cp:lastModifiedBy>Alan Crowe</cp:lastModifiedBy>
  <cp:revision>65</cp:revision>
  <dcterms:created xsi:type="dcterms:W3CDTF">2008-11-20T00:37:57Z</dcterms:created>
  <dcterms:modified xsi:type="dcterms:W3CDTF">2012-11-20T11:41:15Z</dcterms:modified>
</cp:coreProperties>
</file>