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0"/>
  </p:notesMasterIdLst>
  <p:sldIdLst>
    <p:sldId id="257" r:id="rId4"/>
    <p:sldId id="335" r:id="rId5"/>
    <p:sldId id="336" r:id="rId6"/>
    <p:sldId id="258" r:id="rId7"/>
    <p:sldId id="259" r:id="rId8"/>
    <p:sldId id="260" r:id="rId9"/>
    <p:sldId id="261" r:id="rId10"/>
    <p:sldId id="334" r:id="rId11"/>
    <p:sldId id="267" r:id="rId12"/>
    <p:sldId id="268" r:id="rId13"/>
    <p:sldId id="288" r:id="rId14"/>
    <p:sldId id="330" r:id="rId15"/>
    <p:sldId id="329" r:id="rId16"/>
    <p:sldId id="337" r:id="rId17"/>
    <p:sldId id="331" r:id="rId18"/>
    <p:sldId id="332" r:id="rId19"/>
    <p:sldId id="333" r:id="rId20"/>
    <p:sldId id="274" r:id="rId21"/>
    <p:sldId id="275" r:id="rId22"/>
    <p:sldId id="326" r:id="rId23"/>
    <p:sldId id="314" r:id="rId24"/>
    <p:sldId id="316"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99"/>
    <a:srgbClr val="FFFFFF"/>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10"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2">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1870C-425F-4994-85D7-5EEEE2E2A96A}" type="datetimeFigureOut">
              <a:rPr lang="en-US" smtClean="0"/>
              <a:pPr/>
              <a:t>6/28/2013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04C70-434F-41BC-8C85-295E43A279A5}" type="slidenum">
              <a:rPr lang="en-GB" smtClean="0"/>
              <a:pPr/>
              <a:t>‹#›</a:t>
            </a:fld>
            <a:endParaRPr lang="en-GB"/>
          </a:p>
        </p:txBody>
      </p:sp>
    </p:spTree>
    <p:extLst>
      <p:ext uri="{BB962C8B-B14F-4D97-AF65-F5344CB8AC3E}">
        <p14:creationId xmlns:p14="http://schemas.microsoft.com/office/powerpoint/2010/main" val="386306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52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529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322CA6-6575-46CF-A111-808D583F0080}" type="slidenum">
              <a:rPr lang="en-GB">
                <a:solidFill>
                  <a:srgbClr val="000000"/>
                </a:solidFill>
              </a:rPr>
              <a:pPr/>
              <a:t>1</a:t>
            </a:fld>
            <a:endParaRPr lang="en-GB">
              <a:solidFill>
                <a:srgbClr val="000000"/>
              </a:solidFill>
            </a:endParaRPr>
          </a:p>
        </p:txBody>
      </p:sp>
      <p:sp>
        <p:nvSpPr>
          <p:cNvPr id="553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a:spcBef>
                <a:spcPct val="0"/>
              </a:spcBef>
            </a:pPr>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a:spcBef>
                <a:spcPct val="0"/>
              </a:spcBef>
            </a:pPr>
            <a:r>
              <a:rPr lang="en-GB" b="1" smtClean="0"/>
              <a:t>Learning Objectives: Stems and Samples </a:t>
            </a:r>
          </a:p>
          <a:p>
            <a:pPr marL="228600" indent="-228600">
              <a:spcBef>
                <a:spcPct val="0"/>
              </a:spcBef>
            </a:pPr>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a:spcBef>
                <a:spcPct val="0"/>
              </a:spcBef>
              <a:buFontTx/>
              <a:buAutoNum type="arabicPeriod"/>
            </a:pPr>
            <a:r>
              <a:rPr lang="en-GB" b="1" smtClean="0"/>
              <a:t>Create a stem. Stem Examples:</a:t>
            </a:r>
          </a:p>
          <a:p>
            <a:pPr marL="228600" indent="-228600">
              <a:spcBef>
                <a:spcPct val="0"/>
              </a:spcBef>
            </a:pPr>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a:spcBef>
                <a:spcPct val="0"/>
              </a:spcBef>
            </a:pPr>
            <a:r>
              <a:rPr lang="en-GB" b="1" smtClean="0"/>
              <a:t>2. After you create the stem, add a verb: analyze, recognize, compare, provide, list, etc. For a list of action verbs see below. </a:t>
            </a:r>
          </a:p>
          <a:p>
            <a:pPr marL="228600" indent="-228600">
              <a:spcBef>
                <a:spcPct val="0"/>
              </a:spcBef>
            </a:pPr>
            <a:r>
              <a:rPr lang="en-GB" b="1" smtClean="0"/>
              <a:t>3. One you have a stem and a verb, determine the actual product, process, or outcome:</a:t>
            </a:r>
          </a:p>
          <a:p>
            <a:pPr marL="228600" indent="-228600">
              <a:spcBef>
                <a:spcPct val="0"/>
              </a:spcBef>
            </a:pPr>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a:spcBef>
                <a:spcPct val="0"/>
              </a:spcBef>
            </a:pPr>
            <a:r>
              <a:rPr lang="en-GB" b="1" smtClean="0"/>
              <a:t>listen for the purpose of following directions . . . </a:t>
            </a:r>
          </a:p>
          <a:p>
            <a:pPr marL="228600" indent="-228600">
              <a:spcBef>
                <a:spcPct val="0"/>
              </a:spcBef>
            </a:pPr>
            <a:r>
              <a:rPr lang="en-GB" b="1" smtClean="0"/>
              <a:t>record his or her understanding/knowledge by creating pictures . . . </a:t>
            </a:r>
          </a:p>
          <a:p>
            <a:pPr marL="228600" indent="-228600">
              <a:spcBef>
                <a:spcPct val="0"/>
              </a:spcBef>
            </a:pPr>
            <a:r>
              <a:rPr lang="en-GB" b="1" smtClean="0"/>
              <a:t>use the vocabulary of _____ (shapes, colors, etc.) to describe _____ (flowers, etc.) </a:t>
            </a:r>
          </a:p>
          <a:p>
            <a:pPr marL="228600" indent="-228600">
              <a:spcBef>
                <a:spcPct val="0"/>
              </a:spcBef>
            </a:pPr>
            <a:r>
              <a:rPr lang="en-GB" b="1" smtClean="0"/>
              <a:t>explain the meaning of the word(s): _____. </a:t>
            </a:r>
          </a:p>
          <a:p>
            <a:pPr marL="228600" indent="-228600">
              <a:spcBef>
                <a:spcPct val="0"/>
              </a:spcBef>
            </a:pPr>
            <a:r>
              <a:rPr lang="en-GB" b="1" smtClean="0"/>
              <a:t>generate ideas and plans for writing by using _____ (brainstorming, clustering, etc.) </a:t>
            </a:r>
          </a:p>
          <a:p>
            <a:pPr marL="228600" indent="-228600">
              <a:spcBef>
                <a:spcPct val="0"/>
              </a:spcBef>
            </a:pPr>
            <a:r>
              <a:rPr lang="en-GB" b="1" smtClean="0"/>
              <a:t>develop a draft . . . </a:t>
            </a:r>
          </a:p>
          <a:p>
            <a:pPr marL="228600" indent="-228600">
              <a:spcBef>
                <a:spcPct val="0"/>
              </a:spcBef>
            </a:pPr>
            <a:r>
              <a:rPr lang="en-GB" b="1" smtClean="0"/>
              <a:t>edit a draft for a specific purpose such as _____ (word choice, etc.) </a:t>
            </a:r>
          </a:p>
          <a:p>
            <a:pPr marL="228600" indent="-228600">
              <a:spcBef>
                <a:spcPct val="0"/>
              </a:spcBef>
            </a:pPr>
            <a:r>
              <a:rPr lang="en-GB" b="1" smtClean="0"/>
              <a:t>discuss the differences and similarities between the two main characters from _____ and _____. </a:t>
            </a:r>
          </a:p>
          <a:p>
            <a:pPr marL="228600" indent="-228600">
              <a:spcBef>
                <a:spcPct val="0"/>
              </a:spcBef>
            </a:pPr>
            <a:r>
              <a:rPr lang="en-GB" b="1" smtClean="0"/>
              <a:t>identify the definition of _____ (fables, fairy tales, etc.). </a:t>
            </a:r>
          </a:p>
          <a:p>
            <a:pPr marL="228600" indent="-228600">
              <a:spcBef>
                <a:spcPct val="0"/>
              </a:spcBef>
            </a:pPr>
            <a:r>
              <a:rPr lang="en-GB" b="1" smtClean="0"/>
              <a:t>understand and be able to identify the traditional elements in _____ (fables, fairy tales, etc.) </a:t>
            </a:r>
          </a:p>
          <a:p>
            <a:pPr marL="228600" indent="-228600">
              <a:spcBef>
                <a:spcPct val="0"/>
              </a:spcBef>
            </a:pPr>
            <a:r>
              <a:rPr lang="en-GB" b="1" smtClean="0"/>
              <a:t>define the literary term _____. </a:t>
            </a:r>
          </a:p>
          <a:p>
            <a:pPr marL="228600" indent="-228600">
              <a:spcBef>
                <a:spcPct val="0"/>
              </a:spcBef>
            </a:pPr>
            <a:r>
              <a:rPr lang="en-GB" b="1" smtClean="0"/>
              <a:t>re-tell in his/her own words _____. </a:t>
            </a:r>
          </a:p>
          <a:p>
            <a:pPr marL="228600" indent="-228600">
              <a:spcBef>
                <a:spcPct val="0"/>
              </a:spcBef>
            </a:pPr>
            <a:r>
              <a:rPr lang="en-GB" b="1" smtClean="0"/>
              <a:t>summarize the plot of _____. </a:t>
            </a:r>
          </a:p>
          <a:p>
            <a:pPr marL="228600" indent="-228600">
              <a:spcBef>
                <a:spcPct val="0"/>
              </a:spcBef>
            </a:pPr>
            <a:r>
              <a:rPr lang="en-GB" b="1" smtClean="0"/>
              <a:t>make inferences from the text . . . </a:t>
            </a:r>
          </a:p>
          <a:p>
            <a:pPr marL="228600" indent="-228600">
              <a:spcBef>
                <a:spcPct val="0"/>
              </a:spcBef>
            </a:pPr>
            <a:r>
              <a:rPr lang="en-GB" b="1" smtClean="0"/>
              <a:t>demonstrate understanding by writing three facts about . . . </a:t>
            </a:r>
          </a:p>
          <a:p>
            <a:pPr marL="228600" indent="-228600">
              <a:spcBef>
                <a:spcPct val="0"/>
              </a:spcBef>
            </a:pPr>
            <a:r>
              <a:rPr lang="en-GB" b="1" smtClean="0"/>
              <a:t>listen critically to interpret and evaluate . . . </a:t>
            </a:r>
          </a:p>
          <a:p>
            <a:pPr marL="228600" indent="-228600">
              <a:spcBef>
                <a:spcPct val="0"/>
              </a:spcBef>
            </a:pPr>
            <a:r>
              <a:rPr lang="en-GB" b="1" smtClean="0"/>
              <a:t>represent textual information by _____ (drawing, painting, etc.) </a:t>
            </a:r>
          </a:p>
          <a:p>
            <a:pPr marL="228600" indent="-228600">
              <a:spcBef>
                <a:spcPct val="0"/>
              </a:spcBef>
            </a:pPr>
            <a:r>
              <a:rPr lang="en-GB" b="1" smtClean="0"/>
              <a:t>recognize and list the literary devices found in _____. </a:t>
            </a:r>
          </a:p>
          <a:p>
            <a:pPr marL="228600" indent="-228600">
              <a:spcBef>
                <a:spcPct val="0"/>
              </a:spcBef>
            </a:pPr>
            <a:r>
              <a:rPr lang="en-GB" b="1" smtClean="0"/>
              <a:t>state an opinion about _____, using examples from the text to support the opinion </a:t>
            </a:r>
          </a:p>
          <a:p>
            <a:pPr marL="228600" indent="-228600">
              <a:spcBef>
                <a:spcPct val="0"/>
              </a:spcBef>
            </a:pPr>
            <a:r>
              <a:rPr lang="en-GB" b="1" smtClean="0"/>
              <a:t>compare the experience of _____ (a character in a text) to his or her own life </a:t>
            </a:r>
          </a:p>
          <a:p>
            <a:pPr marL="228600" indent="-228600">
              <a:spcBef>
                <a:spcPct val="0"/>
              </a:spcBef>
            </a:pPr>
            <a:r>
              <a:rPr lang="en-GB" b="1" smtClean="0"/>
              <a:t>list the primary plot details in _____ (a text, short story, novel, or drama) </a:t>
            </a:r>
          </a:p>
          <a:p>
            <a:pPr marL="228600" indent="-228600">
              <a:spcBef>
                <a:spcPct val="0"/>
              </a:spcBef>
            </a:pPr>
            <a:r>
              <a:rPr lang="en-GB" b="1" smtClean="0"/>
              <a:t>compare and contrast three different versions of _____ (Cinderella, The Three Little Pigs, etc.) </a:t>
            </a:r>
          </a:p>
          <a:p>
            <a:pPr marL="228600" indent="-228600">
              <a:spcBef>
                <a:spcPct val="0"/>
              </a:spcBef>
            </a:pPr>
            <a:r>
              <a:rPr lang="en-GB" b="1" smtClean="0"/>
              <a:t>write a narrative version of _____, with appropriate plot characteristics of the genre </a:t>
            </a:r>
          </a:p>
          <a:p>
            <a:pPr marL="228600" indent="-228600">
              <a:spcBef>
                <a:spcPct val="0"/>
              </a:spcBef>
            </a:pPr>
            <a:r>
              <a:rPr lang="en-GB" b="1" smtClean="0"/>
              <a:t>compare excerpts of _____ (a novel) to first-hand accounts of _____ (the Civil War, WWI, etc.) </a:t>
            </a:r>
          </a:p>
          <a:p>
            <a:pPr marL="228600" indent="-228600">
              <a:spcBef>
                <a:spcPct val="0"/>
              </a:spcBef>
            </a:pPr>
            <a:r>
              <a:rPr lang="en-GB" b="1" smtClean="0"/>
              <a:t>describe _____ (Victorian, Elizabethan, etc.) attitudes toward _____ (a social concern, a vice, a virtue, an event, etc.) </a:t>
            </a:r>
          </a:p>
          <a:p>
            <a:pPr marL="228600" indent="-228600">
              <a:spcBef>
                <a:spcPct val="0"/>
              </a:spcBef>
            </a:pPr>
            <a:r>
              <a:rPr lang="en-GB" b="1" smtClean="0"/>
              <a:t>analyze _____ (a character's) desire to _____ </a:t>
            </a:r>
          </a:p>
          <a:p>
            <a:pPr marL="228600" indent="-228600">
              <a:spcBef>
                <a:spcPct val="0"/>
              </a:spcBef>
            </a:pPr>
            <a:r>
              <a:rPr lang="en-GB" b="1" smtClean="0"/>
              <a:t>list elements of _____ (a writer's) style in _____ (a text) </a:t>
            </a:r>
          </a:p>
          <a:p>
            <a:pPr marL="228600" indent="-228600">
              <a:spcBef>
                <a:spcPct val="0"/>
              </a:spcBef>
            </a:pPr>
            <a:r>
              <a:rPr lang="en-GB" b="1" smtClean="0"/>
              <a:t>identify and trace the development of _____ literature from _____ to _____ </a:t>
            </a:r>
          </a:p>
          <a:p>
            <a:pPr marL="228600" indent="-228600">
              <a:spcBef>
                <a:spcPct val="0"/>
              </a:spcBef>
            </a:pPr>
            <a:r>
              <a:rPr lang="en-GB" b="1" smtClean="0"/>
              <a:t>define basic literary terms and apply them to _____ (a specific text or work) </a:t>
            </a:r>
          </a:p>
          <a:p>
            <a:pPr marL="228600" indent="-228600">
              <a:spcBef>
                <a:spcPct val="0"/>
              </a:spcBef>
            </a:pPr>
            <a:r>
              <a:rPr lang="en-GB" b="1" smtClean="0"/>
              <a:t>produce an effective essay which details _____ </a:t>
            </a:r>
          </a:p>
          <a:p>
            <a:pPr marL="228600" indent="-228600">
              <a:spcBef>
                <a:spcPct val="0"/>
              </a:spcBef>
            </a:pPr>
            <a:r>
              <a:rPr lang="en-GB" b="1" smtClean="0"/>
              <a:t>produce an effective persuasive essay which takes a stand for/against _____ </a:t>
            </a:r>
          </a:p>
          <a:p>
            <a:pPr marL="228600" indent="-228600">
              <a:spcBef>
                <a:spcPct val="0"/>
              </a:spcBef>
            </a:pPr>
            <a:r>
              <a:rPr lang="en-GB" b="1" smtClean="0"/>
              <a:t>use the work of _____ as inspiration for a representative piece about _____ </a:t>
            </a:r>
          </a:p>
          <a:p>
            <a:pPr marL="228600" indent="-228600">
              <a:spcBef>
                <a:spcPct val="0"/>
              </a:spcBef>
            </a:pPr>
            <a:r>
              <a:rPr lang="en-GB" b="1" smtClean="0"/>
              <a:t>draw parallels between _____(a text) and _____ (a text) </a:t>
            </a:r>
          </a:p>
          <a:p>
            <a:pPr marL="228600" indent="-228600">
              <a:spcBef>
                <a:spcPct val="0"/>
              </a:spcBef>
            </a:pPr>
            <a:r>
              <a:rPr lang="en-GB" b="1" smtClean="0"/>
              <a:t>explore the nature and implications of _____ (a vice, a virtue, a societal concern, a characteristic, etc.) </a:t>
            </a:r>
          </a:p>
          <a:p>
            <a:pPr marL="228600" indent="-228600">
              <a:spcBef>
                <a:spcPct val="0"/>
              </a:spcBef>
            </a:pPr>
            <a:r>
              <a:rPr lang="en-GB" b="1" smtClean="0"/>
              <a:t>explore allegory in various works of children's literature . . . </a:t>
            </a:r>
          </a:p>
          <a:p>
            <a:pPr marL="228600" indent="-228600">
              <a:spcBef>
                <a:spcPct val="0"/>
              </a:spcBef>
            </a:pPr>
            <a:r>
              <a:rPr lang="en-GB" b="1" smtClean="0"/>
              <a:t>recite a poem (or excerpt of text) with fluency </a:t>
            </a:r>
          </a:p>
          <a:p>
            <a:pPr marL="228600" indent="-228600">
              <a:spcBef>
                <a:spcPct val="0"/>
              </a:spcBef>
            </a:pPr>
            <a:r>
              <a:rPr lang="en-GB" b="1" smtClean="0"/>
              <a:t>use specific examples in _____ (a text) to illustrate an aspect of human behavior </a:t>
            </a:r>
          </a:p>
          <a:p>
            <a:pPr marL="228600" indent="-228600">
              <a:spcBef>
                <a:spcPct val="0"/>
              </a:spcBef>
            </a:pPr>
            <a:r>
              <a:rPr lang="en-GB" b="1" smtClean="0"/>
              <a:t>compose a _____ (haiku, verse, rhyme, poem, etc.) </a:t>
            </a:r>
          </a:p>
          <a:p>
            <a:pPr marL="228600" indent="-228600">
              <a:spcBef>
                <a:spcPct val="0"/>
              </a:spcBef>
            </a:pPr>
            <a:r>
              <a:rPr lang="en-GB" b="1" smtClean="0"/>
              <a:t>describe the traditional rules and conventions of _____ (haiku, the personal essay, etc.) </a:t>
            </a:r>
          </a:p>
          <a:p>
            <a:pPr marL="228600" indent="-228600">
              <a:spcBef>
                <a:spcPct val="0"/>
              </a:spcBef>
            </a:pPr>
            <a:r>
              <a:rPr lang="en-GB" b="1" smtClean="0"/>
              <a:t>demonstrate mastery in the study of _____ through cooperative learning and research. . . </a:t>
            </a:r>
          </a:p>
          <a:p>
            <a:pPr marL="228600" indent="-228600">
              <a:spcBef>
                <a:spcPct val="0"/>
              </a:spcBef>
            </a:pPr>
            <a:r>
              <a:rPr lang="en-GB" b="1" smtClean="0"/>
              <a:t> Math Examples:  After completing the lesson, the student will be able to:</a:t>
            </a:r>
          </a:p>
          <a:p>
            <a:pPr marL="228600" indent="-228600">
              <a:spcBef>
                <a:spcPct val="0"/>
              </a:spcBef>
            </a:pPr>
            <a:r>
              <a:rPr lang="en-GB" b="1" smtClean="0"/>
              <a:t>sort _____ by _____ (color, size, etc.) </a:t>
            </a:r>
          </a:p>
          <a:p>
            <a:pPr marL="228600" indent="-228600">
              <a:spcBef>
                <a:spcPct val="0"/>
              </a:spcBef>
            </a:pPr>
            <a:r>
              <a:rPr lang="en-GB" b="1" smtClean="0"/>
              <a:t>follow directions to create _____ (a product) </a:t>
            </a:r>
          </a:p>
          <a:p>
            <a:pPr marL="228600" indent="-228600">
              <a:spcBef>
                <a:spcPct val="0"/>
              </a:spcBef>
            </a:pPr>
            <a:r>
              <a:rPr lang="en-GB" b="1" smtClean="0"/>
              <a:t>acquire data by measuring with _____ (a yardstick, etc.) </a:t>
            </a:r>
          </a:p>
          <a:p>
            <a:pPr marL="228600" indent="-228600">
              <a:spcBef>
                <a:spcPct val="0"/>
              </a:spcBef>
            </a:pPr>
            <a:r>
              <a:rPr lang="en-GB" b="1" smtClean="0"/>
              <a:t>display data using _____ (a graph, etc.) </a:t>
            </a:r>
          </a:p>
          <a:p>
            <a:pPr marL="228600" indent="-228600">
              <a:spcBef>
                <a:spcPct val="0"/>
              </a:spcBef>
            </a:pPr>
            <a:r>
              <a:rPr lang="en-GB" b="1" smtClean="0"/>
              <a:t>calculate . . . </a:t>
            </a:r>
          </a:p>
          <a:p>
            <a:pPr marL="228600" indent="-228600">
              <a:spcBef>
                <a:spcPct val="0"/>
              </a:spcBef>
            </a:pPr>
            <a:r>
              <a:rPr lang="en-GB" b="1" smtClean="0"/>
              <a:t>identify and describe _____ (polygons) using the language of _____ (geometry) </a:t>
            </a:r>
          </a:p>
          <a:p>
            <a:pPr marL="228600" indent="-228600">
              <a:spcBef>
                <a:spcPct val="0"/>
              </a:spcBef>
            </a:pPr>
            <a:r>
              <a:rPr lang="en-GB" b="1" smtClean="0"/>
              <a:t>record observations of . . . </a:t>
            </a:r>
          </a:p>
          <a:p>
            <a:pPr marL="228600" indent="-228600">
              <a:spcBef>
                <a:spcPct val="0"/>
              </a:spcBef>
            </a:pPr>
            <a:r>
              <a:rPr lang="en-GB" b="1" smtClean="0"/>
              <a:t>exercise the skills of _____ (multiplication, addition, etc.) to . . . </a:t>
            </a:r>
          </a:p>
          <a:p>
            <a:pPr marL="228600" indent="-228600">
              <a:spcBef>
                <a:spcPct val="0"/>
              </a:spcBef>
            </a:pPr>
            <a:r>
              <a:rPr lang="en-GB" b="1" smtClean="0"/>
              <a:t>discuss, interpret, and ascribe meaning to the organized data . . . </a:t>
            </a:r>
          </a:p>
          <a:p>
            <a:pPr marL="228600" indent="-228600">
              <a:spcBef>
                <a:spcPct val="0"/>
              </a:spcBef>
            </a:pPr>
            <a:r>
              <a:rPr lang="en-GB" b="1" smtClean="0"/>
              <a:t>explain the elements of _____ (a pictograph, etc.) </a:t>
            </a:r>
          </a:p>
          <a:p>
            <a:pPr marL="228600" indent="-228600">
              <a:spcBef>
                <a:spcPct val="0"/>
              </a:spcBef>
            </a:pPr>
            <a:r>
              <a:rPr lang="en-GB" b="1" smtClean="0"/>
              <a:t>use collected data to answer the question(s): _____ </a:t>
            </a:r>
          </a:p>
          <a:p>
            <a:pPr marL="228600" indent="-228600">
              <a:spcBef>
                <a:spcPct val="0"/>
              </a:spcBef>
            </a:pPr>
            <a:r>
              <a:rPr lang="en-GB" b="1" smtClean="0"/>
              <a:t>construct _____ (picture graphs, bar graphs, etc.) </a:t>
            </a:r>
          </a:p>
          <a:p>
            <a:pPr marL="228600" indent="-228600">
              <a:spcBef>
                <a:spcPct val="0"/>
              </a:spcBef>
            </a:pPr>
            <a:r>
              <a:rPr lang="en-GB" b="1" smtClean="0"/>
              <a:t>create a series of mathematical steps to be used to . . . </a:t>
            </a:r>
          </a:p>
          <a:p>
            <a:pPr marL="228600" indent="-228600">
              <a:spcBef>
                <a:spcPct val="0"/>
              </a:spcBef>
            </a:pPr>
            <a:r>
              <a:rPr lang="en-GB" b="1" smtClean="0"/>
              <a:t>plot a set of points of graph paper . . . </a:t>
            </a:r>
          </a:p>
          <a:p>
            <a:pPr marL="228600" indent="-228600">
              <a:spcBef>
                <a:spcPct val="0"/>
              </a:spcBef>
            </a:pPr>
            <a:r>
              <a:rPr lang="en-GB" b="1" smtClean="0"/>
              <a:t>interpret the results of the calculations . . . </a:t>
            </a:r>
          </a:p>
          <a:p>
            <a:pPr marL="228600" indent="-228600">
              <a:spcBef>
                <a:spcPct val="0"/>
              </a:spcBef>
            </a:pPr>
            <a:r>
              <a:rPr lang="en-GB" b="1" smtClean="0"/>
              <a:t>solve a numerical expression using _____ (the standard order of operations, etc.) </a:t>
            </a:r>
          </a:p>
          <a:p>
            <a:pPr marL="228600" indent="-228600">
              <a:spcBef>
                <a:spcPct val="0"/>
              </a:spcBef>
            </a:pPr>
            <a:r>
              <a:rPr lang="en-GB" b="1" smtClean="0"/>
              <a:t>use a spreadsheet to calculate . . . </a:t>
            </a:r>
          </a:p>
          <a:p>
            <a:pPr marL="228600" indent="-228600">
              <a:spcBef>
                <a:spcPct val="0"/>
              </a:spcBef>
            </a:pPr>
            <a:r>
              <a:rPr lang="en-GB" b="1" smtClean="0"/>
              <a:t> Science Examples:  </a:t>
            </a:r>
          </a:p>
          <a:p>
            <a:pPr marL="228600" indent="-228600">
              <a:spcBef>
                <a:spcPct val="0"/>
              </a:spcBef>
            </a:pPr>
            <a:r>
              <a:rPr lang="en-GB" b="1" smtClean="0"/>
              <a:t>recall information about the reading . . . </a:t>
            </a:r>
          </a:p>
          <a:p>
            <a:pPr marL="228600" indent="-228600">
              <a:spcBef>
                <a:spcPct val="0"/>
              </a:spcBef>
            </a:pPr>
            <a:r>
              <a:rPr lang="en-GB" b="1" smtClean="0"/>
              <a:t>develop a basic knowledge of _____ (the solar system, etc.) </a:t>
            </a:r>
          </a:p>
          <a:p>
            <a:pPr marL="228600" indent="-228600">
              <a:spcBef>
                <a:spcPct val="0"/>
              </a:spcBef>
            </a:pPr>
            <a:r>
              <a:rPr lang="en-GB" b="1" smtClean="0"/>
              <a:t>record observations about . . . </a:t>
            </a:r>
          </a:p>
          <a:p>
            <a:pPr marL="228600" indent="-228600">
              <a:spcBef>
                <a:spcPct val="0"/>
              </a:spcBef>
            </a:pPr>
            <a:r>
              <a:rPr lang="en-GB" b="1" smtClean="0"/>
              <a:t>record and compare facts about _____ (the sun, moon, etc.) </a:t>
            </a:r>
          </a:p>
          <a:p>
            <a:pPr marL="228600" indent="-228600">
              <a:spcBef>
                <a:spcPct val="0"/>
              </a:spcBef>
            </a:pPr>
            <a:r>
              <a:rPr lang="en-GB" b="1" smtClean="0"/>
              <a:t>collect, organize, display, and interpret data about _____ </a:t>
            </a:r>
          </a:p>
          <a:p>
            <a:pPr marL="228600" indent="-228600">
              <a:spcBef>
                <a:spcPct val="0"/>
              </a:spcBef>
            </a:pPr>
            <a:r>
              <a:rPr lang="en-GB" b="1" smtClean="0"/>
              <a:t>demonstrate an understand of _____ in terms of _____ </a:t>
            </a:r>
          </a:p>
          <a:p>
            <a:pPr marL="228600" indent="-228600">
              <a:spcBef>
                <a:spcPct val="0"/>
              </a:spcBef>
            </a:pPr>
            <a:r>
              <a:rPr lang="en-GB" b="1" smtClean="0"/>
              <a:t>create a visual representation of _____ (the water cycle, etc.) </a:t>
            </a:r>
          </a:p>
          <a:p>
            <a:pPr marL="228600" indent="-228600">
              <a:spcBef>
                <a:spcPct val="0"/>
              </a:spcBef>
            </a:pPr>
            <a:r>
              <a:rPr lang="en-GB" b="1" smtClean="0"/>
              <a:t>understand the basic structure of _____ (an atom) </a:t>
            </a:r>
          </a:p>
          <a:p>
            <a:pPr marL="228600" indent="-228600">
              <a:spcBef>
                <a:spcPct val="0"/>
              </a:spcBef>
            </a:pPr>
            <a:r>
              <a:rPr lang="en-GB" b="1" smtClean="0"/>
              <a:t>identify states of matter . . . </a:t>
            </a:r>
          </a:p>
          <a:p>
            <a:pPr marL="228600" indent="-228600">
              <a:spcBef>
                <a:spcPct val="0"/>
              </a:spcBef>
            </a:pPr>
            <a:r>
              <a:rPr lang="en-GB" b="1" smtClean="0"/>
              <a:t>create a concept map of . . . </a:t>
            </a:r>
          </a:p>
          <a:p>
            <a:pPr marL="228600" indent="-228600">
              <a:spcBef>
                <a:spcPct val="0"/>
              </a:spcBef>
            </a:pPr>
            <a:r>
              <a:rPr lang="en-GB" b="1" smtClean="0"/>
              <a:t>identify relevant questions for inquiry </a:t>
            </a:r>
          </a:p>
          <a:p>
            <a:pPr marL="228600" indent="-228600">
              <a:spcBef>
                <a:spcPct val="0"/>
              </a:spcBef>
            </a:pPr>
            <a:r>
              <a:rPr lang="en-GB" b="1" smtClean="0"/>
              <a:t>sequence and catagorize information . . . </a:t>
            </a:r>
          </a:p>
          <a:p>
            <a:pPr marL="228600" indent="-228600">
              <a:spcBef>
                <a:spcPct val="0"/>
              </a:spcBef>
            </a:pPr>
            <a:r>
              <a:rPr lang="en-GB" b="1" smtClean="0"/>
              <a:t>demonstrate learning by producing a _____ </a:t>
            </a:r>
          </a:p>
          <a:p>
            <a:pPr marL="228600" indent="-228600">
              <a:spcBef>
                <a:spcPct val="0"/>
              </a:spcBef>
            </a:pPr>
            <a:r>
              <a:rPr lang="en-GB" b="1" smtClean="0"/>
              <a:t>present their findings of _____ to the class </a:t>
            </a:r>
          </a:p>
          <a:p>
            <a:pPr marL="228600" indent="-228600">
              <a:spcBef>
                <a:spcPct val="0"/>
              </a:spcBef>
            </a:pPr>
            <a:r>
              <a:rPr lang="en-GB" b="1" smtClean="0"/>
              <a:t> Social Studies Examples:  After completing the lesson, the student will be able to:</a:t>
            </a:r>
          </a:p>
          <a:p>
            <a:pPr marL="228600" indent="-228600">
              <a:spcBef>
                <a:spcPct val="0"/>
              </a:spcBef>
            </a:pPr>
            <a:r>
              <a:rPr lang="en-GB" b="1" smtClean="0"/>
              <a:t>place events in chronological order and describe how . . . </a:t>
            </a:r>
          </a:p>
          <a:p>
            <a:pPr marL="228600" indent="-228600">
              <a:spcBef>
                <a:spcPct val="0"/>
              </a:spcBef>
            </a:pPr>
            <a:r>
              <a:rPr lang="en-GB" b="1" smtClean="0"/>
              <a:t>create a timeline of events . . . </a:t>
            </a:r>
          </a:p>
          <a:p>
            <a:pPr marL="228600" indent="-228600">
              <a:spcBef>
                <a:spcPct val="0"/>
              </a:spcBef>
            </a:pPr>
            <a:r>
              <a:rPr lang="en-GB" b="1" smtClean="0"/>
              <a:t>record his or her knowledge using pictures . . . </a:t>
            </a:r>
          </a:p>
          <a:p>
            <a:pPr marL="228600" indent="-228600">
              <a:spcBef>
                <a:spcPct val="0"/>
              </a:spcBef>
            </a:pPr>
            <a:r>
              <a:rPr lang="en-GB" b="1" smtClean="0"/>
              <a:t>connect his or her own experiences with . . . </a:t>
            </a:r>
          </a:p>
          <a:p>
            <a:pPr marL="228600" indent="-228600">
              <a:spcBef>
                <a:spcPct val="0"/>
              </a:spcBef>
            </a:pPr>
            <a:r>
              <a:rPr lang="en-GB" b="1" smtClean="0"/>
              <a:t>obtain information about _____ (a topic) using a CD, the Internet, an encyclopedia, etc. </a:t>
            </a:r>
          </a:p>
          <a:p>
            <a:pPr marL="228600" indent="-228600">
              <a:spcBef>
                <a:spcPct val="0"/>
              </a:spcBef>
            </a:pPr>
            <a:r>
              <a:rPr lang="en-GB" b="1" smtClean="0"/>
              <a:t>identify the contributions of _____ (a person, an event) to _____ (the nation, the process, etc.) </a:t>
            </a:r>
          </a:p>
          <a:p>
            <a:pPr marL="228600" indent="-228600">
              <a:spcBef>
                <a:spcPct val="0"/>
              </a:spcBef>
            </a:pPr>
            <a:r>
              <a:rPr lang="en-GB" b="1" smtClean="0"/>
              <a:t>understand how _____ ( a person, place, or thing) has influenced _____ (an era, the nation, etc.) </a:t>
            </a:r>
          </a:p>
          <a:p>
            <a:pPr marL="228600" indent="-228600">
              <a:spcBef>
                <a:spcPct val="0"/>
              </a:spcBef>
            </a:pPr>
            <a:r>
              <a:rPr lang="en-GB" b="1" smtClean="0"/>
              <a:t>identify the causes and effects of . . . </a:t>
            </a:r>
          </a:p>
          <a:p>
            <a:pPr marL="228600" indent="-228600">
              <a:spcBef>
                <a:spcPct val="0"/>
              </a:spcBef>
            </a:pPr>
            <a:r>
              <a:rPr lang="en-GB" b="1" smtClean="0"/>
              <a:t>identify relevant questions for inquiry </a:t>
            </a:r>
          </a:p>
          <a:p>
            <a:pPr marL="228600" indent="-228600">
              <a:spcBef>
                <a:spcPct val="0"/>
              </a:spcBef>
            </a:pPr>
            <a:r>
              <a:rPr lang="en-GB" b="1" smtClean="0"/>
              <a:t>understand the basic structures and functions of _____ (government) </a:t>
            </a:r>
          </a:p>
          <a:p>
            <a:pPr marL="228600" indent="-228600">
              <a:spcBef>
                <a:spcPct val="0"/>
              </a:spcBef>
            </a:pPr>
            <a:r>
              <a:rPr lang="en-GB" b="1" smtClean="0"/>
              <a:t>organize and interpret information using _____ (graphs, charts, political cartoons, etc.) </a:t>
            </a:r>
          </a:p>
          <a:p>
            <a:pPr marL="228600" indent="-228600">
              <a:spcBef>
                <a:spcPct val="0"/>
              </a:spcBef>
            </a:pPr>
            <a:r>
              <a:rPr lang="en-GB" b="1" smtClean="0"/>
              <a:t>understand the historical context of . . . </a:t>
            </a:r>
          </a:p>
          <a:p>
            <a:pPr marL="228600" indent="-228600">
              <a:spcBef>
                <a:spcPct val="0"/>
              </a:spcBef>
            </a:pPr>
            <a:r>
              <a:rPr lang="en-GB" b="1" smtClean="0"/>
              <a:t>create Venn Diagrams which compare and contrast . . . </a:t>
            </a:r>
          </a:p>
          <a:p>
            <a:pPr marL="228600" indent="-228600">
              <a:spcBef>
                <a:spcPct val="0"/>
              </a:spcBef>
            </a:pPr>
            <a:endParaRPr lang="en-GB" b="1" smtClean="0"/>
          </a:p>
          <a:p>
            <a:pPr marL="228600" indent="-228600">
              <a:spcBef>
                <a:spcPct val="0"/>
              </a:spcBef>
            </a:pPr>
            <a:r>
              <a:rPr lang="en-GB" b="1" smtClean="0"/>
              <a:t>Words for phrasing lesson outcomes:</a:t>
            </a:r>
          </a:p>
          <a:p>
            <a:pPr marL="228600" indent="-228600">
              <a:spcBef>
                <a:spcPct val="0"/>
              </a:spcBef>
            </a:pPr>
            <a:r>
              <a:rPr lang="en-GB" b="1" smtClean="0"/>
              <a:t>Blooms taxonomy </a:t>
            </a:r>
            <a:r>
              <a:rPr lang="en-GB" b="1" smtClean="0">
                <a:sym typeface="Wingdings" pitchFamily="2" charset="2"/>
              </a:rPr>
              <a:t>(in increasing order of complexity)</a:t>
            </a:r>
            <a:endParaRPr lang="en-GB" b="1" smtClean="0"/>
          </a:p>
          <a:p>
            <a:pPr marL="228600" indent="-228600">
              <a:spcBef>
                <a:spcPct val="0"/>
              </a:spcBef>
            </a:pPr>
            <a:r>
              <a:rPr lang="en-GB" b="1" smtClean="0"/>
              <a:t>Recall/Describe</a:t>
            </a:r>
          </a:p>
          <a:p>
            <a:pPr marL="228600" indent="-228600">
              <a:spcBef>
                <a:spcPct val="0"/>
              </a:spcBef>
            </a:pPr>
            <a:r>
              <a:rPr lang="en-GB" b="1" smtClean="0"/>
              <a:t>Understand/Explain</a:t>
            </a:r>
          </a:p>
          <a:p>
            <a:pPr marL="228600" indent="-228600">
              <a:spcBef>
                <a:spcPct val="0"/>
              </a:spcBef>
            </a:pPr>
            <a:r>
              <a:rPr lang="en-GB" b="1" smtClean="0"/>
              <a:t>Apply</a:t>
            </a:r>
          </a:p>
          <a:p>
            <a:pPr marL="228600" indent="-228600">
              <a:spcBef>
                <a:spcPct val="0"/>
              </a:spcBef>
            </a:pPr>
            <a:r>
              <a:rPr lang="en-GB" b="1" smtClean="0"/>
              <a:t>Analyse</a:t>
            </a:r>
          </a:p>
          <a:p>
            <a:pPr marL="228600" indent="-228600">
              <a:spcBef>
                <a:spcPct val="0"/>
              </a:spcBef>
            </a:pPr>
            <a:r>
              <a:rPr lang="en-GB" b="1" smtClean="0"/>
              <a:t>Evaluate</a:t>
            </a:r>
          </a:p>
          <a:p>
            <a:pPr marL="228600" indent="-228600">
              <a:spcBef>
                <a:spcPct val="0"/>
              </a:spcBef>
            </a:pPr>
            <a:r>
              <a:rPr lang="en-GB" b="1" smtClean="0"/>
              <a:t>Create</a:t>
            </a:r>
          </a:p>
          <a:p>
            <a:pPr marL="228600" indent="-228600">
              <a:spcBef>
                <a:spcPct val="0"/>
              </a:spcBef>
            </a:pPr>
            <a:endParaRPr lang="en-GB" b="1" smtClean="0"/>
          </a:p>
          <a:p>
            <a:pPr marL="228600" indent="-228600">
              <a:spcBef>
                <a:spcPct val="0"/>
              </a:spcBef>
            </a:pPr>
            <a:r>
              <a:rPr lang="en-GB" b="1" smtClean="0"/>
              <a:t>Other useful command words:</a:t>
            </a:r>
          </a:p>
          <a:p>
            <a:pPr marL="228600" indent="-228600">
              <a:spcBef>
                <a:spcPct val="0"/>
              </a:spcBef>
            </a:pPr>
            <a:r>
              <a:rPr lang="en-GB" b="1" smtClean="0"/>
              <a:t>Analyse </a:t>
            </a:r>
            <a:r>
              <a:rPr lang="en-GB" smtClean="0"/>
              <a:t>Separate information into components and identify their characteristics.</a:t>
            </a:r>
          </a:p>
          <a:p>
            <a:pPr marL="228600" indent="-228600">
              <a:spcBef>
                <a:spcPct val="0"/>
              </a:spcBef>
            </a:pPr>
            <a:r>
              <a:rPr lang="en-GB" b="1" smtClean="0"/>
              <a:t>Annotate </a:t>
            </a:r>
            <a:r>
              <a:rPr lang="en-GB" smtClean="0"/>
              <a:t>To provide notes of explanation.</a:t>
            </a:r>
          </a:p>
          <a:p>
            <a:pPr marL="228600" indent="-228600">
              <a:spcBef>
                <a:spcPct val="0"/>
              </a:spcBef>
            </a:pPr>
            <a:r>
              <a:rPr lang="en-GB" b="1" smtClean="0"/>
              <a:t>Apply </a:t>
            </a:r>
            <a:r>
              <a:rPr lang="en-GB" smtClean="0"/>
              <a:t>Put into effect in a recognised way.</a:t>
            </a:r>
          </a:p>
          <a:p>
            <a:pPr marL="228600" indent="-228600">
              <a:spcBef>
                <a:spcPct val="0"/>
              </a:spcBef>
            </a:pPr>
            <a:r>
              <a:rPr lang="en-GB" b="1" smtClean="0"/>
              <a:t>Assess </a:t>
            </a:r>
            <a:r>
              <a:rPr lang="en-GB" smtClean="0"/>
              <a:t>Make an informed judgement.</a:t>
            </a:r>
          </a:p>
          <a:p>
            <a:pPr marL="228600" indent="-228600">
              <a:spcBef>
                <a:spcPct val="0"/>
              </a:spcBef>
            </a:pPr>
            <a:r>
              <a:rPr lang="en-GB" b="1" smtClean="0"/>
              <a:t>Calculate </a:t>
            </a:r>
            <a:r>
              <a:rPr lang="en-GB" smtClean="0"/>
              <a:t>Generate a numerical answer, with working shown.</a:t>
            </a:r>
          </a:p>
          <a:p>
            <a:pPr marL="228600" indent="-228600">
              <a:spcBef>
                <a:spcPct val="0"/>
              </a:spcBef>
            </a:pPr>
            <a:r>
              <a:rPr lang="en-GB" b="1" smtClean="0"/>
              <a:t>Comment </a:t>
            </a:r>
            <a:r>
              <a:rPr lang="en-GB" smtClean="0"/>
              <a:t>Present an informed opinion or infer points of interest relevant to the context of</a:t>
            </a:r>
          </a:p>
          <a:p>
            <a:pPr marL="228600" indent="-228600">
              <a:spcBef>
                <a:spcPct val="0"/>
              </a:spcBef>
            </a:pPr>
            <a:r>
              <a:rPr lang="en-GB" smtClean="0"/>
              <a:t>the question.</a:t>
            </a:r>
          </a:p>
          <a:p>
            <a:pPr marL="228600" indent="-228600">
              <a:spcBef>
                <a:spcPct val="0"/>
              </a:spcBef>
            </a:pPr>
            <a:r>
              <a:rPr lang="en-GB" b="1" smtClean="0"/>
              <a:t>Compare </a:t>
            </a:r>
            <a:r>
              <a:rPr lang="en-GB" smtClean="0"/>
              <a:t>Identify similarities.</a:t>
            </a:r>
          </a:p>
          <a:p>
            <a:pPr marL="228600" indent="-228600">
              <a:spcBef>
                <a:spcPct val="0"/>
              </a:spcBef>
            </a:pPr>
            <a:r>
              <a:rPr lang="en-GB" b="1" smtClean="0"/>
              <a:t>Complete </a:t>
            </a:r>
            <a:r>
              <a:rPr lang="en-GB" smtClean="0"/>
              <a:t>Write the information required.</a:t>
            </a:r>
          </a:p>
          <a:p>
            <a:pPr marL="228600" indent="-228600">
              <a:spcBef>
                <a:spcPct val="0"/>
              </a:spcBef>
            </a:pPr>
            <a:r>
              <a:rPr lang="en-GB" b="1" smtClean="0"/>
              <a:t>Consider </a:t>
            </a:r>
            <a:r>
              <a:rPr lang="en-GB" smtClean="0"/>
              <a:t>Review and respond to information provided.</a:t>
            </a:r>
          </a:p>
          <a:p>
            <a:pPr marL="228600" indent="-228600">
              <a:spcBef>
                <a:spcPct val="0"/>
              </a:spcBef>
            </a:pPr>
            <a:r>
              <a:rPr lang="en-GB" b="1" smtClean="0"/>
              <a:t>Contrast </a:t>
            </a:r>
            <a:r>
              <a:rPr lang="en-GB" smtClean="0"/>
              <a:t>Identify differences.</a:t>
            </a:r>
          </a:p>
          <a:p>
            <a:pPr marL="228600" indent="-228600">
              <a:spcBef>
                <a:spcPct val="0"/>
              </a:spcBef>
            </a:pPr>
            <a:r>
              <a:rPr lang="en-GB" b="1" smtClean="0"/>
              <a:t>Deduce </a:t>
            </a:r>
            <a:r>
              <a:rPr lang="en-GB" smtClean="0"/>
              <a:t>Draw conclusions from information provided.</a:t>
            </a:r>
          </a:p>
          <a:p>
            <a:pPr marL="228600" indent="-228600">
              <a:spcBef>
                <a:spcPct val="0"/>
              </a:spcBef>
            </a:pPr>
            <a:r>
              <a:rPr lang="en-GB" b="1" smtClean="0"/>
              <a:t>Define </a:t>
            </a:r>
            <a:r>
              <a:rPr lang="en-GB" smtClean="0"/>
              <a:t>Specify meaning of the word or term.</a:t>
            </a:r>
          </a:p>
          <a:p>
            <a:pPr marL="228600" indent="-228600">
              <a:spcBef>
                <a:spcPct val="0"/>
              </a:spcBef>
            </a:pPr>
            <a:r>
              <a:rPr lang="en-GB" b="1" smtClean="0"/>
              <a:t>Demonstrate </a:t>
            </a:r>
            <a:r>
              <a:rPr lang="en-GB" smtClean="0"/>
              <a:t>Provide clear evidence.</a:t>
            </a:r>
          </a:p>
          <a:p>
            <a:pPr marL="228600" indent="-228600">
              <a:spcBef>
                <a:spcPct val="0"/>
              </a:spcBef>
            </a:pPr>
            <a:r>
              <a:rPr lang="en-GB" b="1" smtClean="0"/>
              <a:t>Describe </a:t>
            </a:r>
            <a:r>
              <a:rPr lang="en-GB" smtClean="0"/>
              <a:t>Provide a detailed account (using diagrams/data from figures or tables where</a:t>
            </a:r>
          </a:p>
          <a:p>
            <a:pPr marL="228600" indent="-228600">
              <a:spcBef>
                <a:spcPct val="0"/>
              </a:spcBef>
            </a:pPr>
            <a:r>
              <a:rPr lang="en-GB" smtClean="0"/>
              <a:t>appropriate). The depth of the answer should be judged from the marks allocated</a:t>
            </a:r>
          </a:p>
          <a:p>
            <a:pPr marL="228600" indent="-228600">
              <a:spcBef>
                <a:spcPct val="0"/>
              </a:spcBef>
            </a:pPr>
            <a:r>
              <a:rPr lang="en-GB" smtClean="0"/>
              <a:t>for the question.</a:t>
            </a:r>
          </a:p>
          <a:p>
            <a:pPr marL="228600" indent="-228600">
              <a:spcBef>
                <a:spcPct val="0"/>
              </a:spcBef>
            </a:pPr>
            <a:r>
              <a:rPr lang="en-GB" b="1" smtClean="0"/>
              <a:t>Determine </a:t>
            </a:r>
            <a:r>
              <a:rPr lang="en-GB" smtClean="0"/>
              <a:t>The quantity cannot be measured directly but can be obtained by calculation. A</a:t>
            </a:r>
          </a:p>
          <a:p>
            <a:pPr marL="228600" indent="-228600">
              <a:spcBef>
                <a:spcPct val="0"/>
              </a:spcBef>
            </a:pPr>
            <a:r>
              <a:rPr lang="en-GB" smtClean="0"/>
              <a:t>value can be obtained by following a specific procedure or substituting values</a:t>
            </a:r>
          </a:p>
          <a:p>
            <a:pPr marL="228600" indent="-228600">
              <a:spcBef>
                <a:spcPct val="0"/>
              </a:spcBef>
            </a:pPr>
            <a:r>
              <a:rPr lang="en-GB" smtClean="0"/>
              <a:t>into a formula.</a:t>
            </a:r>
          </a:p>
          <a:p>
            <a:pPr marL="228600" indent="-228600">
              <a:spcBef>
                <a:spcPct val="0"/>
              </a:spcBef>
            </a:pPr>
            <a:r>
              <a:rPr lang="en-GB" b="1" smtClean="0"/>
              <a:t>Discuss </a:t>
            </a:r>
            <a:r>
              <a:rPr lang="en-GB" smtClean="0"/>
              <a:t>Give a detailed account that addresses a range of ideas and arguments.</a:t>
            </a:r>
          </a:p>
          <a:p>
            <a:pPr marL="228600" indent="-228600">
              <a:spcBef>
                <a:spcPct val="0"/>
              </a:spcBef>
            </a:pPr>
            <a:r>
              <a:rPr lang="en-GB" b="1" smtClean="0"/>
              <a:t>Distinguish </a:t>
            </a:r>
            <a:r>
              <a:rPr lang="en-GB" smtClean="0"/>
              <a:t>Recognise and identify difference(s).</a:t>
            </a:r>
          </a:p>
          <a:p>
            <a:pPr marL="228600" indent="-228600">
              <a:spcBef>
                <a:spcPct val="0"/>
              </a:spcBef>
            </a:pPr>
            <a:r>
              <a:rPr lang="en-GB" b="1" smtClean="0"/>
              <a:t>Draw </a:t>
            </a:r>
            <a:r>
              <a:rPr lang="en-GB" smtClean="0"/>
              <a:t>Produce a diagram or to infer.</a:t>
            </a:r>
          </a:p>
          <a:p>
            <a:pPr marL="228600" indent="-228600">
              <a:spcBef>
                <a:spcPct val="0"/>
              </a:spcBef>
            </a:pPr>
            <a:r>
              <a:rPr lang="en-GB" b="1" smtClean="0"/>
              <a:t>Estimate </a:t>
            </a:r>
            <a:r>
              <a:rPr lang="en-GB" smtClean="0"/>
              <a:t>Assign an approximate value.</a:t>
            </a:r>
          </a:p>
          <a:p>
            <a:pPr marL="228600" indent="-228600">
              <a:spcBef>
                <a:spcPct val="0"/>
              </a:spcBef>
            </a:pPr>
            <a:r>
              <a:rPr lang="en-GB" b="1" smtClean="0"/>
              <a:t>Evaluate </a:t>
            </a:r>
            <a:r>
              <a:rPr lang="en-GB" smtClean="0"/>
              <a:t>Judge from available evidence.</a:t>
            </a:r>
          </a:p>
          <a:p>
            <a:pPr marL="228600" indent="-228600">
              <a:spcBef>
                <a:spcPct val="0"/>
              </a:spcBef>
            </a:pPr>
            <a:r>
              <a:rPr lang="en-GB" b="1" smtClean="0"/>
              <a:t>Examine </a:t>
            </a:r>
            <a:r>
              <a:rPr lang="en-GB" smtClean="0"/>
              <a:t>Investigate closely.</a:t>
            </a:r>
          </a:p>
          <a:p>
            <a:pPr marL="228600" indent="-228600">
              <a:spcBef>
                <a:spcPct val="0"/>
              </a:spcBef>
            </a:pPr>
            <a:r>
              <a:rPr lang="en-GB" b="1" smtClean="0"/>
              <a:t>Explain </a:t>
            </a:r>
            <a:r>
              <a:rPr lang="en-GB" smtClean="0"/>
              <a:t>Set out reasons or purposes using biological background. The depth of treatment</a:t>
            </a:r>
          </a:p>
          <a:p>
            <a:pPr marL="228600" indent="-228600">
              <a:spcBef>
                <a:spcPct val="0"/>
              </a:spcBef>
            </a:pPr>
            <a:r>
              <a:rPr lang="en-GB" smtClean="0"/>
              <a:t>should be judged from the marks allocated for the question.</a:t>
            </a:r>
          </a:p>
          <a:p>
            <a:pPr marL="228600" indent="-228600">
              <a:spcBef>
                <a:spcPct val="0"/>
              </a:spcBef>
            </a:pPr>
            <a:r>
              <a:rPr lang="en-GB" b="1" smtClean="0"/>
              <a:t>Identify </a:t>
            </a:r>
            <a:r>
              <a:rPr lang="en-GB" smtClean="0"/>
              <a:t>Recognise or select relevant characteristics.</a:t>
            </a:r>
          </a:p>
          <a:p>
            <a:pPr marL="228600" indent="-228600">
              <a:spcBef>
                <a:spcPct val="0"/>
              </a:spcBef>
            </a:pPr>
            <a:r>
              <a:rPr lang="en-GB" b="1" smtClean="0"/>
              <a:t>Illustrate </a:t>
            </a:r>
            <a:r>
              <a:rPr lang="en-GB" smtClean="0"/>
              <a:t>Make clear by using examples or provide diagrams.</a:t>
            </a:r>
          </a:p>
          <a:p>
            <a:pPr marL="228600" indent="-228600">
              <a:spcBef>
                <a:spcPct val="0"/>
              </a:spcBef>
            </a:pPr>
            <a:r>
              <a:rPr lang="en-GB" b="1" smtClean="0"/>
              <a:t>Interpret </a:t>
            </a:r>
            <a:r>
              <a:rPr lang="en-GB" smtClean="0"/>
              <a:t>Translate information provided.</a:t>
            </a:r>
          </a:p>
          <a:p>
            <a:pPr marL="228600" indent="-228600">
              <a:spcBef>
                <a:spcPct val="0"/>
              </a:spcBef>
            </a:pPr>
            <a:r>
              <a:rPr lang="en-GB" b="1" smtClean="0"/>
              <a:t>Justify </a:t>
            </a:r>
            <a:r>
              <a:rPr lang="en-GB" smtClean="0"/>
              <a:t>Present a reasoned case.</a:t>
            </a:r>
          </a:p>
          <a:p>
            <a:pPr marL="228600" indent="-228600">
              <a:spcBef>
                <a:spcPct val="0"/>
              </a:spcBef>
            </a:pPr>
            <a:r>
              <a:rPr lang="en-GB" b="1" smtClean="0"/>
              <a:t>Label </a:t>
            </a:r>
            <a:r>
              <a:rPr lang="en-GB" smtClean="0"/>
              <a:t>To indicate (by using a straight line).</a:t>
            </a:r>
          </a:p>
          <a:p>
            <a:pPr marL="228600" indent="-228600">
              <a:spcBef>
                <a:spcPct val="0"/>
              </a:spcBef>
            </a:pPr>
            <a:r>
              <a:rPr lang="en-GB" b="1" smtClean="0"/>
              <a:t>List </a:t>
            </a:r>
            <a:r>
              <a:rPr lang="en-GB" smtClean="0"/>
              <a:t>Provide a number of points with no elaboration. If you are asked for two points</a:t>
            </a:r>
          </a:p>
          <a:p>
            <a:pPr marL="228600" indent="-228600">
              <a:spcBef>
                <a:spcPct val="0"/>
              </a:spcBef>
            </a:pPr>
            <a:r>
              <a:rPr lang="en-GB" smtClean="0"/>
              <a:t>then give only two!</a:t>
            </a:r>
          </a:p>
          <a:p>
            <a:pPr marL="228600" indent="-228600">
              <a:spcBef>
                <a:spcPct val="0"/>
              </a:spcBef>
            </a:pPr>
            <a:r>
              <a:rPr lang="en-GB" b="1" smtClean="0"/>
              <a:t>Measure </a:t>
            </a:r>
            <a:r>
              <a:rPr lang="en-GB" smtClean="0"/>
              <a:t>Establish a value using a suitable measuring instrument.</a:t>
            </a:r>
          </a:p>
          <a:p>
            <a:pPr marL="228600" indent="-228600">
              <a:spcBef>
                <a:spcPct val="0"/>
              </a:spcBef>
            </a:pPr>
            <a:r>
              <a:rPr lang="en-GB" b="1" smtClean="0"/>
              <a:t>Name </a:t>
            </a:r>
            <a:r>
              <a:rPr lang="en-GB" smtClean="0"/>
              <a:t>To provide appropriate word(s) or term(s).</a:t>
            </a:r>
          </a:p>
          <a:p>
            <a:pPr marL="228600" indent="-228600">
              <a:spcBef>
                <a:spcPct val="0"/>
              </a:spcBef>
            </a:pPr>
            <a:r>
              <a:rPr lang="en-GB" b="1" smtClean="0"/>
              <a:t>Outline </a:t>
            </a:r>
            <a:r>
              <a:rPr lang="en-GB" smtClean="0"/>
              <a:t>Restrict the outline to essential detail only.</a:t>
            </a:r>
          </a:p>
          <a:p>
            <a:pPr marL="228600" indent="-228600">
              <a:spcBef>
                <a:spcPct val="0"/>
              </a:spcBef>
            </a:pPr>
            <a:r>
              <a:rPr lang="en-GB" b="1" smtClean="0"/>
              <a:t>Plot </a:t>
            </a:r>
            <a:r>
              <a:rPr lang="en-GB" smtClean="0"/>
              <a:t>Mark out points on a graph or illustrate by use of a suitable graph.</a:t>
            </a:r>
          </a:p>
          <a:p>
            <a:pPr marL="228600" indent="-228600">
              <a:spcBef>
                <a:spcPct val="0"/>
              </a:spcBef>
            </a:pPr>
            <a:r>
              <a:rPr lang="en-GB" b="1" smtClean="0"/>
              <a:t>Predict </a:t>
            </a:r>
            <a:r>
              <a:rPr lang="en-GB" smtClean="0"/>
              <a:t>Suggest possible outcome(s).</a:t>
            </a:r>
          </a:p>
          <a:p>
            <a:pPr marL="228600" indent="-228600">
              <a:spcBef>
                <a:spcPct val="0"/>
              </a:spcBef>
            </a:pPr>
            <a:r>
              <a:rPr lang="en-GB" b="1" smtClean="0"/>
              <a:t>Recall </a:t>
            </a:r>
            <a:r>
              <a:rPr lang="en-GB" smtClean="0"/>
              <a:t>Repeat knowledge from prior learning.</a:t>
            </a:r>
          </a:p>
          <a:p>
            <a:pPr marL="228600" indent="-228600">
              <a:spcBef>
                <a:spcPct val="0"/>
              </a:spcBef>
            </a:pPr>
            <a:r>
              <a:rPr lang="en-GB" b="1" smtClean="0"/>
              <a:t>Recognise </a:t>
            </a:r>
            <a:r>
              <a:rPr lang="en-GB" smtClean="0"/>
              <a:t>To identify.</a:t>
            </a:r>
          </a:p>
          <a:p>
            <a:pPr marL="228600" indent="-228600">
              <a:spcBef>
                <a:spcPct val="0"/>
              </a:spcBef>
            </a:pPr>
            <a:r>
              <a:rPr lang="en-GB" b="1" smtClean="0"/>
              <a:t>Record </a:t>
            </a:r>
            <a:r>
              <a:rPr lang="en-GB" smtClean="0"/>
              <a:t>Report or note.</a:t>
            </a:r>
          </a:p>
          <a:p>
            <a:pPr marL="228600" indent="-228600">
              <a:spcBef>
                <a:spcPct val="0"/>
              </a:spcBef>
            </a:pPr>
            <a:r>
              <a:rPr lang="en-GB" b="1" smtClean="0"/>
              <a:t>Relate </a:t>
            </a:r>
            <a:r>
              <a:rPr lang="en-GB" smtClean="0"/>
              <a:t>Make interconnections.</a:t>
            </a:r>
          </a:p>
          <a:p>
            <a:pPr marL="228600" indent="-228600">
              <a:spcBef>
                <a:spcPct val="0"/>
              </a:spcBef>
            </a:pPr>
            <a:r>
              <a:rPr lang="en-GB" b="1" smtClean="0"/>
              <a:t>Sketch </a:t>
            </a:r>
            <a:r>
              <a:rPr lang="en-GB" smtClean="0"/>
              <a:t>Produce a simple, freehand drawing. A single clear sharp line should be used.</a:t>
            </a:r>
          </a:p>
          <a:p>
            <a:pPr marL="228600" indent="-228600">
              <a:spcBef>
                <a:spcPct val="0"/>
              </a:spcBef>
            </a:pPr>
            <a:r>
              <a:rPr lang="en-GB" smtClean="0"/>
              <a:t>In the context of a graph, the general shape of the curve would be sufficient.</a:t>
            </a:r>
          </a:p>
          <a:p>
            <a:pPr marL="228600" indent="-228600">
              <a:spcBef>
                <a:spcPct val="0"/>
              </a:spcBef>
            </a:pPr>
            <a:r>
              <a:rPr lang="en-GB" b="1" smtClean="0"/>
              <a:t>State </a:t>
            </a:r>
            <a:r>
              <a:rPr lang="en-GB" smtClean="0"/>
              <a:t>Produce a concise answer with no supporting argument.</a:t>
            </a:r>
          </a:p>
          <a:p>
            <a:pPr marL="228600" indent="-228600">
              <a:spcBef>
                <a:spcPct val="0"/>
              </a:spcBef>
            </a:pPr>
            <a:r>
              <a:rPr lang="en-GB" b="1" smtClean="0"/>
              <a:t>Suggest </a:t>
            </a:r>
            <a:r>
              <a:rPr lang="en-GB" smtClean="0"/>
              <a:t>Apply your biological knowledge and understanding to a situation which you may</a:t>
            </a:r>
          </a:p>
          <a:p>
            <a:pPr marL="228600" indent="-228600">
              <a:spcBef>
                <a:spcPct val="0"/>
              </a:spcBef>
            </a:pPr>
            <a:r>
              <a:rPr lang="en-GB" smtClean="0"/>
              <a:t>not have covered in the specification.</a:t>
            </a:r>
          </a:p>
          <a:p>
            <a:pPr marL="228600" indent="-228600">
              <a:spcBef>
                <a:spcPct val="0"/>
              </a:spcBef>
            </a:pPr>
            <a:r>
              <a:rPr lang="en-GB" b="1" smtClean="0"/>
              <a:t>Summarise </a:t>
            </a:r>
            <a:r>
              <a:rPr lang="en-GB" smtClean="0"/>
              <a:t>Present main points in outline only.</a:t>
            </a:r>
          </a:p>
          <a:p>
            <a:pPr marL="228600" indent="-228600">
              <a:spcBef>
                <a:spcPct val="0"/>
              </a:spcBef>
            </a:pPr>
            <a:r>
              <a:rPr lang="en-GB" b="1" smtClean="0"/>
              <a:t>Use </a:t>
            </a:r>
            <a:r>
              <a:rPr lang="en-GB" smtClean="0"/>
              <a:t>Apply the information provided or apply prior learning.</a:t>
            </a:r>
          </a:p>
          <a:p>
            <a:pPr marL="228600" indent="-228600">
              <a:spcBef>
                <a:spcPct val="0"/>
              </a:spcBef>
            </a:pPr>
            <a:r>
              <a:rPr lang="en-GB" b="1" smtClean="0"/>
              <a:t>How: </a:t>
            </a:r>
            <a:r>
              <a:rPr lang="en-GB" smtClean="0"/>
              <a:t>Describe in what way or by what means……</a:t>
            </a:r>
          </a:p>
          <a:p>
            <a:pPr marL="228600" indent="-228600">
              <a:spcBef>
                <a:spcPct val="0"/>
              </a:spcBef>
            </a:pPr>
            <a:r>
              <a:rPr lang="en-GB" b="1" smtClean="0"/>
              <a:t>What: </a:t>
            </a:r>
            <a:r>
              <a:rPr lang="en-GB" smtClean="0"/>
              <a:t>Provide specific information……</a:t>
            </a:r>
          </a:p>
          <a:p>
            <a:pPr marL="228600" indent="-228600">
              <a:spcBef>
                <a:spcPct val="0"/>
              </a:spcBef>
            </a:pPr>
            <a:r>
              <a:rPr lang="en-GB" b="1" smtClean="0"/>
              <a:t>Why: </a:t>
            </a:r>
            <a:r>
              <a:rPr lang="en-GB" smtClean="0"/>
              <a:t>Explain the reason or purpose……</a:t>
            </a:r>
          </a:p>
          <a:p>
            <a:pPr marL="228600" indent="-228600">
              <a:spcBef>
                <a:spcPct val="0"/>
              </a:spcBef>
            </a:pPr>
            <a:r>
              <a:rPr lang="en-GB" b="1" smtClean="0"/>
              <a:t>Accuracy: </a:t>
            </a:r>
            <a:r>
              <a:rPr lang="en-GB" smtClean="0"/>
              <a:t>The accuracy of an observation, reading or measurement is the degree to which</a:t>
            </a:r>
          </a:p>
          <a:p>
            <a:pPr marL="228600" indent="-228600">
              <a:spcBef>
                <a:spcPct val="0"/>
              </a:spcBef>
            </a:pPr>
            <a:r>
              <a:rPr lang="en-GB" smtClean="0"/>
              <a:t>it approaches a notional ‘true’ value or outcome. For example: closeness to a</a:t>
            </a:r>
          </a:p>
          <a:p>
            <a:pPr marL="228600" indent="-228600">
              <a:spcBef>
                <a:spcPct val="0"/>
              </a:spcBef>
            </a:pPr>
            <a:r>
              <a:rPr lang="en-GB" smtClean="0"/>
              <a:t>line of best fit; accuracy of apparatus on percentage error.</a:t>
            </a:r>
          </a:p>
          <a:p>
            <a:pPr marL="228600" indent="-228600">
              <a:spcBef>
                <a:spcPct val="0"/>
              </a:spcBef>
            </a:pPr>
            <a:r>
              <a:rPr lang="en-GB" b="1" smtClean="0"/>
              <a:t>Precision: </a:t>
            </a:r>
            <a:r>
              <a:rPr lang="en-GB" smtClean="0"/>
              <a:t>The ability to be exact (degree of precision).</a:t>
            </a:r>
          </a:p>
          <a:p>
            <a:pPr marL="228600" indent="-228600">
              <a:spcBef>
                <a:spcPct val="0"/>
              </a:spcBef>
            </a:pPr>
            <a:r>
              <a:rPr lang="en-GB" b="1" smtClean="0"/>
              <a:t>Reliability: </a:t>
            </a:r>
            <a:r>
              <a:rPr lang="en-GB" smtClean="0"/>
              <a:t>The measure of confidence that can be placed in a set of observations or</a:t>
            </a:r>
          </a:p>
          <a:p>
            <a:pPr marL="228600" indent="-228600">
              <a:spcBef>
                <a:spcPct val="0"/>
              </a:spcBef>
            </a:pPr>
            <a:r>
              <a:rPr lang="en-GB" smtClean="0"/>
              <a:t>measurements. For example: confidence limits of statistical tests or</a:t>
            </a:r>
          </a:p>
          <a:p>
            <a:pPr marL="228600" indent="-228600">
              <a:spcBef>
                <a:spcPct val="0"/>
              </a:spcBef>
            </a:pPr>
            <a:r>
              <a:rPr lang="en-GB" smtClean="0"/>
              <a:t>concordance of repeats or standard deviation.</a:t>
            </a:r>
          </a:p>
          <a:p>
            <a:pPr marL="228600" indent="-228600">
              <a:spcBef>
                <a:spcPct val="0"/>
              </a:spcBef>
            </a:pPr>
            <a:r>
              <a:rPr lang="en-GB" b="1" smtClean="0"/>
              <a:t>Validity: </a:t>
            </a:r>
            <a:r>
              <a:rPr lang="en-GB" smtClean="0"/>
              <a:t>The implication that the outcome of an activity is not being distorted by</a:t>
            </a:r>
          </a:p>
          <a:p>
            <a:pPr marL="228600" indent="-228600">
              <a:spcBef>
                <a:spcPct val="0"/>
              </a:spcBef>
            </a:pPr>
            <a:r>
              <a:rPr lang="en-GB" smtClean="0"/>
              <a:t>extraneous factors.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CCF4ED1-C1F5-4B70-A947-F68A08B233E4}" type="slidenum">
              <a:rPr lang="en-GB">
                <a:solidFill>
                  <a:prstClr val="black"/>
                </a:solidFill>
              </a:rPr>
              <a:pPr/>
              <a:t>12</a:t>
            </a:fld>
            <a:endParaRPr lang="en-GB">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Additional Science: Chemistry </a:t>
            </a:r>
          </a:p>
          <a:p>
            <a:r>
              <a:rPr lang="en-GB">
                <a:solidFill>
                  <a:prstClr val="black"/>
                </a:solidFill>
              </a:rPr>
              <a:t>The Halogens</a:t>
            </a: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13</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14</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195EC17-521D-47CB-90AE-0FAF8D555751}" type="slidenum">
              <a:rPr lang="en-GB">
                <a:solidFill>
                  <a:prstClr val="black"/>
                </a:solidFill>
              </a:rPr>
              <a:pPr/>
              <a:t>15</a:t>
            </a:fld>
            <a:endParaRPr lang="en-GB">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Additional Science: Chemistry </a:t>
            </a:r>
          </a:p>
          <a:p>
            <a:r>
              <a:rPr lang="en-GB">
                <a:solidFill>
                  <a:prstClr val="black"/>
                </a:solidFill>
              </a:rPr>
              <a:t>The Halogens</a:t>
            </a: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5F630CA-1475-45FB-8D83-FB65AF9C3824}" type="slidenum">
              <a:rPr lang="en-GB">
                <a:solidFill>
                  <a:prstClr val="black"/>
                </a:solidFill>
              </a:rPr>
              <a:pPr/>
              <a:t>16</a:t>
            </a:fld>
            <a:endParaRPr lang="en-GB">
              <a:solidFill>
                <a:prstClr val="black"/>
              </a:solidFill>
            </a:endParaRPr>
          </a:p>
        </p:txBody>
      </p:sp>
      <p:sp>
        <p:nvSpPr>
          <p:cNvPr id="6" name="Rectangle 8"/>
          <p:cNvSpPr>
            <a:spLocks noGrp="1" noChangeArrowheads="1"/>
          </p:cNvSpPr>
          <p:nvPr>
            <p:ph type="hdr" sz="quarter"/>
          </p:nvPr>
        </p:nvSpPr>
        <p:spPr>
          <a:ln/>
        </p:spPr>
        <p:txBody>
          <a:bodyPr/>
          <a:lstStyle/>
          <a:p>
            <a:r>
              <a:rPr lang="en-GB">
                <a:solidFill>
                  <a:prstClr val="black"/>
                </a:solidFill>
              </a:rPr>
              <a:t>Boardworks GCSE Additional Science: Chemistry </a:t>
            </a:r>
          </a:p>
          <a:p>
            <a:r>
              <a:rPr lang="en-GB">
                <a:solidFill>
                  <a:prstClr val="black"/>
                </a:solidFill>
              </a:rPr>
              <a:t>The Halogens</a:t>
            </a: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17</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70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70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70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1CD4E3-B542-4737-9596-2AB0D51257A0}" type="slidenum">
              <a:rPr lang="en-GB">
                <a:solidFill>
                  <a:srgbClr val="000000"/>
                </a:solidFill>
              </a:rPr>
              <a:pPr/>
              <a:t>18</a:t>
            </a:fld>
            <a:endParaRPr lang="en-GB">
              <a:solidFill>
                <a:srgbClr val="000000"/>
              </a:solidFill>
            </a:endParaRPr>
          </a:p>
        </p:txBody>
      </p:sp>
      <p:sp>
        <p:nvSpPr>
          <p:cNvPr id="870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90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90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90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821725-2AC8-4DA7-84BE-056B843A25FD}" type="slidenum">
              <a:rPr lang="en-GB">
                <a:solidFill>
                  <a:srgbClr val="000000"/>
                </a:solidFill>
              </a:rPr>
              <a:pPr/>
              <a:t>19</a:t>
            </a:fld>
            <a:endParaRPr lang="en-GB">
              <a:solidFill>
                <a:srgbClr val="000000"/>
              </a:solidFill>
            </a:endParaRPr>
          </a:p>
        </p:txBody>
      </p:sp>
      <p:sp>
        <p:nvSpPr>
          <p:cNvPr id="890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20</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21</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73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734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734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78F477-70CE-412F-A2D3-0B2FD769C8BF}" type="slidenum">
              <a:rPr lang="en-GB">
                <a:solidFill>
                  <a:srgbClr val="000000"/>
                </a:solidFill>
              </a:rPr>
              <a:pPr/>
              <a:t>4</a:t>
            </a:fld>
            <a:endParaRPr lang="en-GB">
              <a:solidFill>
                <a:srgbClr val="000000"/>
              </a:solidFill>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a:spcBef>
                <a:spcPct val="0"/>
              </a:spcBef>
            </a:pPr>
            <a:r>
              <a:rPr lang="en-GB" b="1" smtClean="0"/>
              <a:t>Ideas for homework activities:</a:t>
            </a:r>
            <a:br>
              <a:rPr lang="en-GB" b="1" smtClean="0"/>
            </a:br>
            <a:r>
              <a:rPr lang="en-GB" smtClean="0"/>
              <a:t>Three main types of homework: practice, preparation, and extension. </a:t>
            </a:r>
          </a:p>
          <a:p>
            <a:pPr>
              <a:spcBef>
                <a:spcPct val="0"/>
              </a:spcBef>
            </a:pPr>
            <a:r>
              <a:rPr lang="en-GB" smtClean="0"/>
              <a:t>Practice:</a:t>
            </a:r>
          </a:p>
          <a:p>
            <a:pPr>
              <a:spcBef>
                <a:spcPct val="0"/>
              </a:spcBef>
            </a:pPr>
            <a:r>
              <a:rPr lang="en-GB" smtClean="0"/>
              <a:t> Practice assignments reinforce newly acquired skills. For example, students who have just learned a new method of solving a mathematical problem should be given new sample problems to complete on their own. </a:t>
            </a:r>
          </a:p>
          <a:p>
            <a:pPr>
              <a:spcBef>
                <a:spcPct val="0"/>
              </a:spcBef>
            </a:pPr>
            <a:r>
              <a:rPr lang="en-GB" smtClean="0"/>
              <a:t>Preparation:</a:t>
            </a:r>
          </a:p>
          <a:p>
            <a:pPr>
              <a:spcBef>
                <a:spcPct val="0"/>
              </a:spcBef>
            </a:pPr>
            <a:r>
              <a:rPr lang="en-GB" smtClean="0"/>
              <a:t>Preparation assignments help students get ready for activities that will occur in the classroom. Students may, for example, be required to do background research on a topic to be discussed later in class. </a:t>
            </a:r>
          </a:p>
          <a:p>
            <a:pPr>
              <a:spcBef>
                <a:spcPct val="0"/>
              </a:spcBef>
            </a:pPr>
            <a:r>
              <a:rPr lang="en-GB" smtClean="0"/>
              <a:t>Extension:</a:t>
            </a:r>
          </a:p>
          <a:p>
            <a:pPr>
              <a:spcBef>
                <a:spcPct val="0"/>
              </a:spcBef>
            </a:pPr>
            <a:r>
              <a:rPr lang="en-GB" smtClean="0"/>
              <a:t>Extension assignments are frequently long-term continuing projects that parallel classwork. Students must apply previous learning to complete these assignments, which can include science fair projects and presentations. </a:t>
            </a:r>
          </a:p>
          <a:p>
            <a:pPr>
              <a:spcBef>
                <a:spcPct val="0"/>
              </a:spcBef>
            </a:pPr>
            <a:endParaRPr lang="en-GB" smtClean="0"/>
          </a:p>
          <a:p>
            <a:pPr>
              <a:spcBef>
                <a:spcPct val="0"/>
              </a:spcBef>
            </a:pPr>
            <a:r>
              <a:rPr lang="en-GB" smtClean="0"/>
              <a:t>designing a poster, leaflet</a:t>
            </a:r>
          </a:p>
          <a:p>
            <a:pPr>
              <a:spcBef>
                <a:spcPct val="0"/>
              </a:spcBef>
            </a:pPr>
            <a:r>
              <a:rPr lang="en-GB" smtClean="0"/>
              <a:t>carrying out an interview/survey</a:t>
            </a:r>
          </a:p>
          <a:p>
            <a:pPr>
              <a:spcBef>
                <a:spcPct val="0"/>
              </a:spcBef>
            </a:pPr>
            <a:r>
              <a:rPr lang="en-GB" smtClean="0"/>
              <a:t>researching further information</a:t>
            </a:r>
          </a:p>
          <a:p>
            <a:pPr>
              <a:spcBef>
                <a:spcPct val="0"/>
              </a:spcBef>
            </a:pPr>
            <a:r>
              <a:rPr lang="en-GB" smtClean="0"/>
              <a:t>making up a story about key points</a:t>
            </a:r>
          </a:p>
          <a:p>
            <a:pPr>
              <a:spcBef>
                <a:spcPct val="0"/>
              </a:spcBef>
            </a:pPr>
            <a:r>
              <a:rPr lang="en-GB" smtClean="0"/>
              <a:t>reading over notes and highlighting key points</a:t>
            </a:r>
          </a:p>
          <a:p>
            <a:pPr>
              <a:spcBef>
                <a:spcPct val="0"/>
              </a:spcBef>
            </a:pPr>
            <a:r>
              <a:rPr lang="en-GB" smtClean="0"/>
              <a:t>making up a quiz for peers on key points</a:t>
            </a:r>
          </a:p>
          <a:p>
            <a:pPr>
              <a:spcBef>
                <a:spcPct val="0"/>
              </a:spcBef>
            </a:pPr>
            <a:r>
              <a:rPr lang="en-GB" smtClean="0"/>
              <a:t>model mapping</a:t>
            </a:r>
          </a:p>
          <a:p>
            <a:pPr>
              <a:spcBef>
                <a:spcPct val="0"/>
              </a:spcBef>
            </a:pPr>
            <a:r>
              <a:rPr lang="en-GB" smtClean="0"/>
              <a:t>explaining key points to others</a:t>
            </a:r>
          </a:p>
          <a:p>
            <a:pPr>
              <a:spcBef>
                <a:spcPct val="0"/>
              </a:spcBef>
            </a:pPr>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a:spcBef>
                <a:spcPct val="0"/>
              </a:spcBef>
            </a:pPr>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a:spcBef>
                <a:spcPct val="0"/>
              </a:spcBef>
            </a:pPr>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a:spcBef>
                <a:spcPct val="0"/>
              </a:spcBef>
            </a:pPr>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a:spcBef>
                <a:spcPct val="0"/>
              </a:spcBef>
            </a:pPr>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a:spcBef>
                <a:spcPct val="0"/>
              </a:spcBef>
            </a:pPr>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22</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752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75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752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2DD121-9899-43DB-9DA4-A169F53694E6}" type="slidenum">
              <a:rPr lang="en-GB">
                <a:solidFill>
                  <a:srgbClr val="000000"/>
                </a:solidFill>
              </a:rPr>
              <a:pPr/>
              <a:t>23</a:t>
            </a:fld>
            <a:endParaRPr lang="en-GB">
              <a:solidFill>
                <a:srgbClr val="000000"/>
              </a:solidFill>
            </a:endParaRPr>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957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957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957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48B9BC9-7B29-4F58-9F32-44B4A2990678}" type="slidenum">
              <a:rPr lang="en-GB">
                <a:solidFill>
                  <a:srgbClr val="000000"/>
                </a:solidFill>
              </a:rPr>
              <a:pPr/>
              <a:t>24</a:t>
            </a:fld>
            <a:endParaRPr lang="en-GB">
              <a:solidFill>
                <a:srgbClr val="000000"/>
              </a:solidFill>
            </a:endParaRPr>
          </a:p>
        </p:txBody>
      </p:sp>
      <p:sp>
        <p:nvSpPr>
          <p:cNvPr id="1095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161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161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162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2C8BDB-5BFA-474E-8981-06808F61BF8E}" type="slidenum">
              <a:rPr lang="en-GB">
                <a:solidFill>
                  <a:srgbClr val="000000"/>
                </a:solidFill>
              </a:rPr>
              <a:pPr/>
              <a:t>25</a:t>
            </a:fld>
            <a:endParaRPr lang="en-GB">
              <a:solidFill>
                <a:srgbClr val="000000"/>
              </a:solidFill>
            </a:endParaRPr>
          </a:p>
        </p:txBody>
      </p:sp>
      <p:sp>
        <p:nvSpPr>
          <p:cNvPr id="1116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a:spcBef>
                <a:spcPct val="0"/>
              </a:spcBef>
            </a:pPr>
            <a:endParaRPr lang="en-GB" u="sng" smtClean="0"/>
          </a:p>
          <a:p>
            <a:pPr>
              <a:spcBef>
                <a:spcPct val="0"/>
              </a:spcBef>
            </a:pPr>
            <a:r>
              <a:rPr lang="en-GB" u="sng" smtClean="0"/>
              <a:t>Ideas for interactive Review activities (can also be for Connectors)</a:t>
            </a:r>
          </a:p>
          <a:p>
            <a:pPr>
              <a:spcBef>
                <a:spcPct val="0"/>
              </a:spcBef>
            </a:pPr>
            <a:r>
              <a:rPr lang="en-GB" u="sng" smtClean="0"/>
              <a:t>Pass the parcel</a:t>
            </a:r>
            <a:endParaRPr lang="en-GB" smtClean="0"/>
          </a:p>
          <a:p>
            <a:pPr>
              <a:spcBef>
                <a:spcPct val="0"/>
              </a:spcBef>
            </a:pPr>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a:spcBef>
                <a:spcPct val="0"/>
              </a:spcBef>
            </a:pPr>
            <a:r>
              <a:rPr lang="en-GB" smtClean="0"/>
              <a:t>Could also be used to review what they learnt in the previous session by filling the box with questions which the children should answer when they pick them out.</a:t>
            </a:r>
          </a:p>
          <a:p>
            <a:pPr>
              <a:spcBef>
                <a:spcPct val="0"/>
              </a:spcBef>
            </a:pPr>
            <a:r>
              <a:rPr lang="en-GB" u="sng" smtClean="0"/>
              <a:t>Move to the answer</a:t>
            </a:r>
            <a:endParaRPr lang="en-GB" smtClean="0"/>
          </a:p>
          <a:p>
            <a:pPr>
              <a:spcBef>
                <a:spcPct val="0"/>
              </a:spcBef>
            </a:pPr>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a:spcBef>
                <a:spcPct val="0"/>
              </a:spcBef>
            </a:pPr>
            <a:r>
              <a:rPr lang="en-GB" u="sng" smtClean="0"/>
              <a:t>Beat the teacher</a:t>
            </a:r>
            <a:endParaRPr lang="en-GB" smtClean="0"/>
          </a:p>
          <a:p>
            <a:pPr>
              <a:spcBef>
                <a:spcPct val="0"/>
              </a:spcBef>
            </a:pPr>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a:spcBef>
                <a:spcPct val="0"/>
              </a:spcBef>
            </a:pPr>
            <a:r>
              <a:rPr lang="en-GB" u="sng" smtClean="0"/>
              <a:t>Bingo</a:t>
            </a:r>
            <a:endParaRPr lang="en-GB" smtClean="0"/>
          </a:p>
          <a:p>
            <a:pPr>
              <a:spcBef>
                <a:spcPct val="0"/>
              </a:spcBef>
            </a:pPr>
            <a:r>
              <a:rPr lang="en-GB" smtClean="0"/>
              <a:t>Use with numbers, words, pictures etc.  Can choose own numbers, but with words and pictures it’s usually best to have something created in advance.  Not just to be used for maths – consider other areas of the curriculum!</a:t>
            </a:r>
          </a:p>
          <a:p>
            <a:pPr>
              <a:spcBef>
                <a:spcPct val="0"/>
              </a:spcBef>
            </a:pPr>
            <a:r>
              <a:rPr lang="en-GB" smtClean="0"/>
              <a:t>Definition bingo where you give the children a selection of words to choose 4 from, then you read the definitions. First one to cross off their 4 words wins. It works well with maths, science, geography and French.</a:t>
            </a:r>
          </a:p>
          <a:p>
            <a:pPr>
              <a:spcBef>
                <a:spcPct val="0"/>
              </a:spcBef>
            </a:pPr>
            <a:r>
              <a:rPr lang="en-GB" u="sng" smtClean="0"/>
              <a:t>Box game</a:t>
            </a:r>
            <a:endParaRPr lang="en-GB" smtClean="0"/>
          </a:p>
          <a:p>
            <a:pPr>
              <a:spcBef>
                <a:spcPct val="0"/>
              </a:spcBef>
            </a:pPr>
            <a:r>
              <a:rPr lang="en-GB" smtClean="0"/>
              <a:t>Child comes up to the front and steps into the imaginary box (but there's no reason why it couldn't be real!), they then can't leave until they get a question correct (maths).</a:t>
            </a:r>
          </a:p>
          <a:p>
            <a:pPr>
              <a:spcBef>
                <a:spcPct val="0"/>
              </a:spcBef>
            </a:pPr>
            <a:r>
              <a:rPr lang="en-GB" u="sng" smtClean="0"/>
              <a:t>Easy/Medium/Hard/Mega-hard</a:t>
            </a:r>
            <a:endParaRPr lang="en-GB" smtClean="0"/>
          </a:p>
          <a:p>
            <a:pPr>
              <a:spcBef>
                <a:spcPct val="0"/>
              </a:spcBef>
            </a:pPr>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a:spcBef>
                <a:spcPct val="0"/>
              </a:spcBef>
            </a:pPr>
            <a:r>
              <a:rPr lang="en-GB" u="sng" smtClean="0"/>
              <a:t>Blockbusters</a:t>
            </a:r>
            <a:endParaRPr lang="en-GB" smtClean="0">
              <a:hlinkClick r:id="rId3"/>
            </a:endParaRPr>
          </a:p>
          <a:p>
            <a:pPr>
              <a:spcBef>
                <a:spcPct val="0"/>
              </a:spcBef>
            </a:pPr>
            <a:r>
              <a:rPr lang="en-GB" smtClean="0">
                <a:hlinkClick r:id="rId3"/>
              </a:rPr>
              <a:t>http://www.bigbrownenvelope.co.uk/</a:t>
            </a:r>
            <a:r>
              <a:rPr lang="en-GB" smtClean="0"/>
              <a:t> - version for promethean and smartboard on here.</a:t>
            </a:r>
            <a:endParaRPr lang="en-GB" smtClean="0">
              <a:hlinkClick r:id="rId4"/>
            </a:endParaRPr>
          </a:p>
          <a:p>
            <a:pPr>
              <a:spcBef>
                <a:spcPct val="0"/>
              </a:spcBef>
            </a:pPr>
            <a:r>
              <a:rPr lang="en-GB" smtClean="0">
                <a:hlinkClick r:id="rId4"/>
              </a:rPr>
              <a:t>http://www.teachers-direct.co.uk/resources/quiz-busters/subjects/ks2.aspx</a:t>
            </a:r>
            <a:r>
              <a:rPr lang="en-GB" smtClean="0"/>
              <a:t> - lots of versions already made on here – fantastic free resource.</a:t>
            </a:r>
            <a:endParaRPr lang="en-GB" u="sng" smtClean="0"/>
          </a:p>
          <a:p>
            <a:pPr>
              <a:spcBef>
                <a:spcPct val="0"/>
              </a:spcBef>
            </a:pPr>
            <a:r>
              <a:rPr lang="en-GB" u="sng" smtClean="0"/>
              <a:t>Who wants to be a millionaire? </a:t>
            </a:r>
            <a:endParaRPr lang="en-GB" smtClean="0">
              <a:hlinkClick r:id="rId5"/>
            </a:endParaRPr>
          </a:p>
          <a:p>
            <a:pPr>
              <a:spcBef>
                <a:spcPct val="0"/>
              </a:spcBef>
            </a:pPr>
            <a:r>
              <a:rPr lang="en-GB" smtClean="0">
                <a:hlinkClick r:id="rId5"/>
              </a:rPr>
              <a:t>www.primaryresources.co.uk</a:t>
            </a:r>
            <a:r>
              <a:rPr lang="en-GB" smtClean="0"/>
              <a:t> (sorry, can’t provide an actual link as they don’t work for some reason!) hosts a free powerpoint version of this.</a:t>
            </a:r>
          </a:p>
          <a:p>
            <a:pPr>
              <a:spcBef>
                <a:spcPct val="0"/>
              </a:spcBef>
            </a:pPr>
            <a:r>
              <a:rPr lang="en-GB" u="sng" smtClean="0"/>
              <a:t>Find me a partner</a:t>
            </a:r>
            <a:endParaRPr lang="en-GB" smtClean="0"/>
          </a:p>
          <a:p>
            <a:pPr>
              <a:spcBef>
                <a:spcPct val="0"/>
              </a:spcBef>
            </a:pPr>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a:spcBef>
                <a:spcPct val="0"/>
              </a:spcBef>
            </a:pPr>
            <a:r>
              <a:rPr lang="en-GB" u="sng" smtClean="0"/>
              <a:t>Question answer match</a:t>
            </a:r>
            <a:endParaRPr lang="en-GB" smtClean="0"/>
          </a:p>
          <a:p>
            <a:pPr>
              <a:spcBef>
                <a:spcPct val="0"/>
              </a:spcBef>
            </a:pPr>
            <a:r>
              <a:rPr lang="en-GB" smtClean="0"/>
              <a:t>Provide groups or pairs of children with a selection of questions which they should match to the correct answers in a set time limit.  You should add some to trip them over too…this could be your differentiation! </a:t>
            </a:r>
          </a:p>
          <a:p>
            <a:pPr>
              <a:spcBef>
                <a:spcPct val="0"/>
              </a:spcBef>
            </a:pPr>
            <a:r>
              <a:rPr lang="en-GB" u="sng" smtClean="0"/>
              <a:t>Charades</a:t>
            </a:r>
            <a:endParaRPr lang="en-GB" smtClean="0"/>
          </a:p>
          <a:p>
            <a:pPr>
              <a:spcBef>
                <a:spcPct val="0"/>
              </a:spcBef>
            </a:pPr>
            <a:r>
              <a:rPr lang="en-GB" smtClean="0"/>
              <a:t>Get them to act an adverb or another term you have learnt during the lesson and the other children have to guess it.</a:t>
            </a:r>
          </a:p>
          <a:p>
            <a:pPr>
              <a:spcBef>
                <a:spcPct val="0"/>
              </a:spcBef>
            </a:pPr>
            <a:r>
              <a:rPr lang="en-GB" u="sng" smtClean="0"/>
              <a:t>Taboo</a:t>
            </a:r>
            <a:endParaRPr lang="en-GB" smtClean="0"/>
          </a:p>
          <a:p>
            <a:pPr>
              <a:spcBef>
                <a:spcPct val="0"/>
              </a:spcBef>
            </a:pPr>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a:spcBef>
                <a:spcPct val="0"/>
              </a:spcBef>
            </a:pPr>
            <a:r>
              <a:rPr lang="en-GB" u="sng" smtClean="0"/>
              <a:t>Odd one out</a:t>
            </a:r>
            <a:endParaRPr lang="en-GB" smtClean="0"/>
          </a:p>
          <a:p>
            <a:pPr>
              <a:spcBef>
                <a:spcPct val="0"/>
              </a:spcBef>
            </a:pPr>
            <a:r>
              <a:rPr lang="en-GB" smtClean="0"/>
              <a:t>Provide children with a set of three statements.  Children should decide which is the odd one out and why.  They must also be prepared to justify their choice.</a:t>
            </a:r>
            <a:endParaRPr lang="en-GB" u="sng" smtClean="0"/>
          </a:p>
          <a:p>
            <a:pPr>
              <a:spcBef>
                <a:spcPct val="0"/>
              </a:spcBef>
            </a:pPr>
            <a:r>
              <a:rPr lang="en-GB" u="sng" smtClean="0"/>
              <a:t>Hotseating</a:t>
            </a:r>
            <a:endParaRPr lang="en-GB" smtClean="0"/>
          </a:p>
          <a:p>
            <a:pPr>
              <a:spcBef>
                <a:spcPct val="0"/>
              </a:spcBef>
            </a:pPr>
            <a:r>
              <a:rPr lang="en-GB" smtClean="0"/>
              <a:t>Need I say more?</a:t>
            </a:r>
          </a:p>
          <a:p>
            <a:pPr>
              <a:spcBef>
                <a:spcPct val="0"/>
              </a:spcBef>
            </a:pPr>
            <a:r>
              <a:rPr lang="en-GB" u="sng" smtClean="0"/>
              <a:t>Call my bluff</a:t>
            </a:r>
            <a:endParaRPr lang="en-GB" smtClean="0"/>
          </a:p>
          <a:p>
            <a:pPr>
              <a:spcBef>
                <a:spcPct val="0"/>
              </a:spcBef>
            </a:pPr>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a:spcBef>
                <a:spcPct val="0"/>
              </a:spcBef>
            </a:pPr>
            <a:r>
              <a:rPr lang="en-GB" u="sng" smtClean="0"/>
              <a:t>Mystery Number Game</a:t>
            </a:r>
            <a:endParaRPr lang="en-GB" smtClean="0"/>
          </a:p>
          <a:p>
            <a:pPr>
              <a:spcBef>
                <a:spcPct val="0"/>
              </a:spcBef>
            </a:pPr>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a:spcBef>
                <a:spcPct val="0"/>
              </a:spcBef>
            </a:pPr>
            <a:r>
              <a:rPr lang="en-GB" u="sng" smtClean="0"/>
              <a:t>Fizz Buzz</a:t>
            </a:r>
            <a:endParaRPr lang="en-GB" smtClean="0"/>
          </a:p>
          <a:p>
            <a:pPr>
              <a:spcBef>
                <a:spcPct val="0"/>
              </a:spcBef>
            </a:pPr>
            <a:r>
              <a:rPr lang="en-GB" smtClean="0"/>
              <a:t>A game whereby pupils count around a circle if number is a multiple of 5 they don’t say number they say fizz, they say buzz for multiples of 10 and fizz buzz for multiples of both.</a:t>
            </a:r>
            <a:endParaRPr lang="en-GB" u="sng" smtClean="0"/>
          </a:p>
          <a:p>
            <a:pPr>
              <a:spcBef>
                <a:spcPct val="0"/>
              </a:spcBef>
            </a:pPr>
            <a:r>
              <a:rPr lang="en-GB" u="sng" smtClean="0"/>
              <a:t>First letter – last letter</a:t>
            </a:r>
            <a:endParaRPr lang="en-GB" smtClean="0"/>
          </a:p>
          <a:p>
            <a:pPr>
              <a:spcBef>
                <a:spcPct val="0"/>
              </a:spcBef>
            </a:pPr>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a:spcBef>
                <a:spcPct val="0"/>
              </a:spcBef>
            </a:pPr>
            <a:r>
              <a:rPr lang="en-GB" u="sng" smtClean="0"/>
              <a:t>Definitions</a:t>
            </a:r>
            <a:endParaRPr lang="en-GB" smtClean="0"/>
          </a:p>
          <a:p>
            <a:pPr>
              <a:spcBef>
                <a:spcPct val="0"/>
              </a:spcBef>
            </a:pPr>
            <a:r>
              <a:rPr lang="en-GB" smtClean="0"/>
              <a:t>Have set of words and definitions (good for literacy but also for science vocabulary or other topic vocabulary)</a:t>
            </a:r>
          </a:p>
          <a:p>
            <a:pPr>
              <a:spcBef>
                <a:spcPct val="0"/>
              </a:spcBef>
            </a:pPr>
            <a:r>
              <a:rPr lang="en-GB" smtClean="0"/>
              <a:t>hand out and kids move around trying to find their partner word/definition</a:t>
            </a:r>
          </a:p>
          <a:p>
            <a:pPr>
              <a:spcBef>
                <a:spcPct val="0"/>
              </a:spcBef>
            </a:pPr>
            <a:r>
              <a:rPr lang="en-GB" smtClean="0"/>
              <a:t>use to play bingo cards have words teacher reads definitions </a:t>
            </a:r>
          </a:p>
          <a:p>
            <a:pPr>
              <a:spcBef>
                <a:spcPct val="0"/>
              </a:spcBef>
            </a:pPr>
            <a:r>
              <a:rPr lang="en-GB" smtClean="0"/>
              <a:t>on table how quick can you match them all</a:t>
            </a:r>
          </a:p>
          <a:p>
            <a:pPr>
              <a:spcBef>
                <a:spcPct val="0"/>
              </a:spcBef>
            </a:pPr>
            <a:r>
              <a:rPr lang="en-GB" smtClean="0"/>
              <a:t>use later as pairs game in independent time</a:t>
            </a:r>
          </a:p>
          <a:p>
            <a:pPr>
              <a:spcBef>
                <a:spcPct val="0"/>
              </a:spcBef>
            </a:pPr>
            <a:r>
              <a:rPr lang="en-GB" u="sng" smtClean="0"/>
              <a:t>Spot the Mistake</a:t>
            </a:r>
            <a:endParaRPr lang="en-GB" smtClean="0"/>
          </a:p>
          <a:p>
            <a:pPr>
              <a:spcBef>
                <a:spcPct val="0"/>
              </a:spcBef>
            </a:pPr>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a:spcBef>
                <a:spcPct val="0"/>
              </a:spcBef>
            </a:pPr>
            <a:r>
              <a:rPr lang="en-GB" u="sng" smtClean="0"/>
              <a:t>Jump up!</a:t>
            </a:r>
            <a:endParaRPr lang="en-GB" smtClean="0"/>
          </a:p>
          <a:p>
            <a:pPr>
              <a:spcBef>
                <a:spcPct val="0"/>
              </a:spcBef>
            </a:pPr>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a:spcBef>
                <a:spcPct val="0"/>
              </a:spcBef>
            </a:pPr>
            <a:r>
              <a:rPr lang="en-GB" u="sng" smtClean="0"/>
              <a:t>Alien Counting</a:t>
            </a:r>
            <a:endParaRPr lang="en-GB" smtClean="0"/>
          </a:p>
          <a:p>
            <a:pPr>
              <a:spcBef>
                <a:spcPct val="0"/>
              </a:spcBef>
            </a:pPr>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a:spcBef>
                <a:spcPct val="0"/>
              </a:spcBef>
            </a:pPr>
            <a:r>
              <a:rPr lang="en-GB" u="sng" smtClean="0"/>
              <a:t>Cut up – back together</a:t>
            </a:r>
            <a:endParaRPr lang="en-GB" smtClean="0"/>
          </a:p>
          <a:p>
            <a:pPr>
              <a:spcBef>
                <a:spcPct val="0"/>
              </a:spcBef>
            </a:pPr>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a:spcBef>
                <a:spcPct val="0"/>
              </a:spcBef>
            </a:pPr>
            <a:r>
              <a:rPr lang="en-GB" u="sng" smtClean="0"/>
              <a:t>Odd one out</a:t>
            </a:r>
            <a:endParaRPr lang="en-GB" smtClean="0"/>
          </a:p>
          <a:p>
            <a:pPr>
              <a:spcBef>
                <a:spcPct val="0"/>
              </a:spcBef>
            </a:pPr>
            <a:r>
              <a:rPr lang="en-GB" smtClean="0"/>
              <a:t>Provide the children with a selection of 5 words (give the pictures to match if you like) – children should decide the odd one out.</a:t>
            </a:r>
          </a:p>
          <a:p>
            <a:pPr>
              <a:spcBef>
                <a:spcPct val="0"/>
              </a:spcBef>
            </a:pPr>
            <a:r>
              <a:rPr lang="en-GB" smtClean="0"/>
              <a:t>Plum, onion, carrot, cabbage, broccoli </a:t>
            </a:r>
          </a:p>
          <a:p>
            <a:pPr>
              <a:spcBef>
                <a:spcPct val="0"/>
              </a:spcBef>
            </a:pPr>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a:spcBef>
                <a:spcPct val="0"/>
              </a:spcBef>
            </a:pPr>
            <a:r>
              <a:rPr lang="en-GB" u="sng" smtClean="0"/>
              <a:t>Eyes closed</a:t>
            </a:r>
            <a:endParaRPr lang="en-GB" smtClean="0"/>
          </a:p>
          <a:p>
            <a:pPr>
              <a:spcBef>
                <a:spcPct val="0"/>
              </a:spcBef>
            </a:pPr>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a:spcBef>
                <a:spcPct val="0"/>
              </a:spcBef>
            </a:pPr>
            <a:r>
              <a:rPr lang="en-GB" u="sng" smtClean="0"/>
              <a:t>What’s the question?</a:t>
            </a:r>
            <a:endParaRPr lang="en-GB" smtClean="0"/>
          </a:p>
          <a:p>
            <a:pPr>
              <a:spcBef>
                <a:spcPct val="0"/>
              </a:spcBef>
            </a:pPr>
            <a:r>
              <a:rPr lang="en-GB" smtClean="0"/>
              <a:t>Give them an answer and ask them what the question is. This generates discussion.</a:t>
            </a:r>
            <a:endParaRPr lang="en-GB" u="sng" smtClean="0"/>
          </a:p>
          <a:p>
            <a:pPr>
              <a:spcBef>
                <a:spcPct val="0"/>
              </a:spcBef>
            </a:pPr>
            <a:r>
              <a:rPr lang="en-GB" u="sng" smtClean="0"/>
              <a:t>Making numbers</a:t>
            </a:r>
            <a:endParaRPr lang="en-GB" smtClean="0"/>
          </a:p>
          <a:p>
            <a:pPr>
              <a:spcBef>
                <a:spcPct val="0"/>
              </a:spcBef>
            </a:pPr>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a:spcBef>
                <a:spcPct val="0"/>
              </a:spcBef>
            </a:pPr>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a:spcBef>
                <a:spcPct val="0"/>
              </a:spcBef>
            </a:pPr>
            <a:r>
              <a:rPr lang="en-GB" u="sng" smtClean="0"/>
              <a:t>Bus Queue – ordering numbers</a:t>
            </a:r>
            <a:endParaRPr lang="en-GB" smtClean="0"/>
          </a:p>
          <a:p>
            <a:pPr>
              <a:spcBef>
                <a:spcPct val="0"/>
              </a:spcBef>
            </a:pPr>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a:spcBef>
                <a:spcPct val="0"/>
              </a:spcBef>
            </a:pPr>
            <a:r>
              <a:rPr lang="en-GB" u="sng" smtClean="0"/>
              <a:t>5 answers – fastest fingers</a:t>
            </a:r>
            <a:endParaRPr lang="en-GB" smtClean="0"/>
          </a:p>
          <a:p>
            <a:pPr>
              <a:spcBef>
                <a:spcPct val="0"/>
              </a:spcBef>
            </a:pPr>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a:spcBef>
                <a:spcPct val="0"/>
              </a:spcBef>
            </a:pPr>
            <a:r>
              <a:rPr lang="en-GB" u="sng" smtClean="0"/>
              <a:t>Odd and even popcorn</a:t>
            </a:r>
            <a:endParaRPr lang="en-GB" smtClean="0"/>
          </a:p>
          <a:p>
            <a:pPr>
              <a:spcBef>
                <a:spcPct val="0"/>
              </a:spcBef>
            </a:pPr>
            <a:r>
              <a:rPr lang="en-GB" smtClean="0"/>
              <a:t>All children stand behind their chairs. If you shout out a even number they crouch down, and if an odd number they jump up? Last few in win.</a:t>
            </a:r>
            <a:endParaRPr lang="en-GB" u="sng" smtClean="0"/>
          </a:p>
          <a:p>
            <a:pPr>
              <a:spcBef>
                <a:spcPct val="0"/>
              </a:spcBef>
            </a:pPr>
            <a:r>
              <a:rPr lang="en-GB" u="sng" smtClean="0"/>
              <a:t>Number Bonds – ball/beanbag</a:t>
            </a:r>
            <a:endParaRPr lang="en-GB" smtClean="0"/>
          </a:p>
          <a:p>
            <a:pPr>
              <a:spcBef>
                <a:spcPct val="0"/>
              </a:spcBef>
            </a:pPr>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a:spcBef>
                <a:spcPct val="0"/>
              </a:spcBef>
            </a:pPr>
            <a:r>
              <a:rPr lang="en-GB" smtClean="0"/>
              <a:t>The bond to ten game is very versatile. For example, what about making it the 'doubling' game, or the 'one less' game, or the 'nine more' game?</a:t>
            </a:r>
            <a:endParaRPr lang="en-GB" u="sng" smtClean="0"/>
          </a:p>
          <a:p>
            <a:pPr>
              <a:spcBef>
                <a:spcPct val="0"/>
              </a:spcBef>
            </a:pPr>
            <a:r>
              <a:rPr lang="en-GB" smtClean="0"/>
              <a:t/>
            </a:r>
            <a:br>
              <a:rPr lang="en-GB" smtClean="0"/>
            </a:br>
            <a:r>
              <a:rPr lang="en-GB" u="sng" smtClean="0"/>
              <a:t>Noun/Adjective Game</a:t>
            </a:r>
            <a:endParaRPr lang="en-GB" smtClean="0"/>
          </a:p>
          <a:p>
            <a:pPr>
              <a:spcBef>
                <a:spcPct val="0"/>
              </a:spcBef>
            </a:pPr>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a:spcBef>
                <a:spcPct val="0"/>
              </a:spcBef>
            </a:pPr>
            <a:r>
              <a:rPr lang="en-GB" u="sng" smtClean="0"/>
              <a:t>Words within words</a:t>
            </a:r>
            <a:endParaRPr lang="en-GB" smtClean="0"/>
          </a:p>
          <a:p>
            <a:pPr>
              <a:spcBef>
                <a:spcPct val="0"/>
              </a:spcBef>
            </a:pPr>
            <a:r>
              <a:rPr lang="en-GB" smtClean="0"/>
              <a:t>Write a word on board and they look for other words hidden in it.</a:t>
            </a:r>
            <a:endParaRPr lang="en-GB" u="sng" smtClean="0"/>
          </a:p>
          <a:p>
            <a:pPr>
              <a:spcBef>
                <a:spcPct val="0"/>
              </a:spcBef>
            </a:pPr>
            <a:r>
              <a:rPr lang="en-GB" u="sng" smtClean="0"/>
              <a:t>Football</a:t>
            </a:r>
            <a:endParaRPr lang="en-GB" smtClean="0"/>
          </a:p>
          <a:p>
            <a:pPr>
              <a:spcBef>
                <a:spcPct val="0"/>
              </a:spcBef>
            </a:pPr>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a:spcBef>
                <a:spcPct val="0"/>
              </a:spcBef>
            </a:pPr>
            <a:r>
              <a:rPr lang="en-GB" u="sng" smtClean="0"/>
              <a:t>Pick ‘n’ Mix</a:t>
            </a:r>
            <a:endParaRPr lang="en-GB" smtClean="0"/>
          </a:p>
          <a:p>
            <a:pPr>
              <a:spcBef>
                <a:spcPct val="0"/>
              </a:spcBef>
            </a:pPr>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a:spcBef>
                <a:spcPct val="0"/>
              </a:spcBef>
            </a:pPr>
            <a:r>
              <a:rPr lang="en-GB" u="sng" smtClean="0"/>
              <a:t>Fly Swatters</a:t>
            </a:r>
            <a:endParaRPr lang="en-GB" smtClean="0"/>
          </a:p>
          <a:p>
            <a:pPr>
              <a:spcBef>
                <a:spcPct val="0"/>
              </a:spcBef>
            </a:pPr>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a:spcBef>
                <a:spcPct val="0"/>
              </a:spcBef>
            </a:pPr>
            <a:r>
              <a:rPr lang="en-GB" u="sng" smtClean="0"/>
              <a:t>Volcanoes and Lakes</a:t>
            </a:r>
            <a:endParaRPr lang="en-GB" smtClean="0"/>
          </a:p>
          <a:p>
            <a:pPr>
              <a:spcBef>
                <a:spcPct val="0"/>
              </a:spcBef>
            </a:pPr>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a:spcBef>
                <a:spcPct val="0"/>
              </a:spcBef>
            </a:pPr>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a:spcBef>
                <a:spcPct val="0"/>
              </a:spcBef>
            </a:pPr>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a:spcBef>
                <a:spcPct val="0"/>
              </a:spcBef>
            </a:pPr>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a:spcBef>
                <a:spcPct val="0"/>
              </a:spcBef>
            </a:pPr>
            <a:r>
              <a:rPr lang="en-GB" u="sng" smtClean="0"/>
              <a:t>Countdown</a:t>
            </a:r>
            <a:endParaRPr lang="en-GB" smtClean="0">
              <a:hlinkClick r:id="rId13"/>
            </a:endParaRPr>
          </a:p>
          <a:p>
            <a:pPr>
              <a:spcBef>
                <a:spcPct val="0"/>
              </a:spcBef>
            </a:pPr>
            <a:r>
              <a:rPr lang="en-GB" smtClean="0">
                <a:hlinkClick r:id="rId13"/>
              </a:rPr>
              <a:t>http://www.woodlands-junior.kent.sch.uk/maths/countdown/</a:t>
            </a:r>
            <a:r>
              <a:rPr lang="en-GB"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36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36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36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BB72BD-5B6E-4024-8989-E24D5334B393}" type="slidenum">
              <a:rPr lang="en-GB">
                <a:solidFill>
                  <a:srgbClr val="000000"/>
                </a:solidFill>
              </a:rPr>
              <a:pPr/>
              <a:t>26</a:t>
            </a:fld>
            <a:endParaRPr lang="en-GB">
              <a:solidFill>
                <a:srgbClr val="000000"/>
              </a:solidFill>
            </a:endParaRPr>
          </a:p>
        </p:txBody>
      </p:sp>
      <p:sp>
        <p:nvSpPr>
          <p:cNvPr id="1136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a:lnSpc>
                <a:spcPct val="80000"/>
              </a:lnSpc>
              <a:spcBef>
                <a:spcPct val="0"/>
              </a:spcBef>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93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939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939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212FB7-CEDA-4A5B-923D-DDC9CEF0EF7B}" type="slidenum">
              <a:rPr lang="en-GB">
                <a:solidFill>
                  <a:srgbClr val="000000"/>
                </a:solidFill>
              </a:rPr>
              <a:pPr/>
              <a:t>5</a:t>
            </a:fld>
            <a:endParaRPr lang="en-GB">
              <a:solidFill>
                <a:srgbClr val="000000"/>
              </a:solidFill>
            </a:endParaRPr>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smtClean="0"/>
              <a:t>Big Picture Ideas:</a:t>
            </a:r>
          </a:p>
          <a:p>
            <a:pPr marL="228600" indent="-228600">
              <a:spcBef>
                <a:spcPct val="0"/>
              </a:spcBef>
            </a:pPr>
            <a:endParaRPr lang="en-GB" smtClean="0"/>
          </a:p>
          <a:p>
            <a:pPr marL="228600" indent="-228600">
              <a:spcBef>
                <a:spcPct val="0"/>
              </a:spcBef>
              <a:buFontTx/>
              <a:buAutoNum type="arabicParenR"/>
            </a:pPr>
            <a:r>
              <a:rPr lang="en-GB" smtClean="0"/>
              <a:t> Pose a problem/key Question for pupils to solve by the end of the lesson using the new understanding they gain along the way</a:t>
            </a:r>
          </a:p>
          <a:p>
            <a:pPr marL="228600" indent="-228600">
              <a:spcBef>
                <a:spcPct val="0"/>
              </a:spcBef>
              <a:buFontTx/>
              <a:buAutoNum type="arabicParenR"/>
            </a:pPr>
            <a:r>
              <a:rPr lang="en-GB" smtClean="0"/>
              <a:t> Select a wow factor video clip to stimulate pupil engagement</a:t>
            </a:r>
          </a:p>
          <a:p>
            <a:pPr marL="228600" indent="-228600">
              <a:spcBef>
                <a:spcPct val="0"/>
              </a:spcBef>
              <a:buFontTx/>
              <a:buAutoNum type="arabicParenR"/>
            </a:pPr>
            <a:r>
              <a:rPr lang="en-GB" smtClean="0"/>
              <a:t> Add in a music clip connected to the lesson subject and ask pupils to suggest links.</a:t>
            </a:r>
          </a:p>
          <a:p>
            <a:pPr marL="228600" indent="-228600">
              <a:spcBef>
                <a:spcPct val="0"/>
              </a:spcBef>
              <a:buFontTx/>
              <a:buAutoNum type="arabicParenR"/>
            </a:pPr>
            <a:r>
              <a:rPr lang="en-GB" smtClean="0"/>
              <a:t> Find a Youtube clip of a professional who works in a related field</a:t>
            </a:r>
          </a:p>
          <a:p>
            <a:pPr marL="228600" indent="-228600">
              <a:spcBef>
                <a:spcPct val="0"/>
              </a:spcBef>
              <a:buFontTx/>
              <a:buAutoNum type="arabicParenR"/>
            </a:pPr>
            <a:r>
              <a:rPr lang="en-GB" smtClean="0"/>
              <a:t> provide pupils with an overview of where this lesson fits in to the rest of the topic/module.</a:t>
            </a:r>
          </a:p>
          <a:p>
            <a:pPr marL="228600" indent="-228600">
              <a:spcBef>
                <a:spcPct val="0"/>
              </a:spcBef>
            </a:pPr>
            <a:endParaRPr lang="en-GB" smtClean="0"/>
          </a:p>
          <a:p>
            <a:pPr marL="228600" indent="-228600">
              <a:spcBef>
                <a:spcPct val="0"/>
              </a:spcBef>
              <a:buFontTx/>
              <a:buAutoNum type="arabicParenR"/>
            </a:pPr>
            <a:endParaRPr lang="en-GB" smtClean="0"/>
          </a:p>
          <a:p>
            <a:pPr marL="228600" indent="-228600">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14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14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14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9D0FD0-02A3-449F-A5BB-85587E6BA3AF}" type="slidenum">
              <a:rPr lang="en-GB">
                <a:solidFill>
                  <a:srgbClr val="000000"/>
                </a:solidFill>
              </a:rPr>
              <a:pPr/>
              <a:t>6</a:t>
            </a:fld>
            <a:endParaRPr lang="en-GB">
              <a:solidFill>
                <a:srgbClr val="000000"/>
              </a:solidFill>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34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34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34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898BE5-45E4-4FB7-8A6C-E039095B5872}" type="slidenum">
              <a:rPr lang="en-GB">
                <a:solidFill>
                  <a:srgbClr val="000000"/>
                </a:solidFill>
              </a:rPr>
              <a:pPr/>
              <a:t>7</a:t>
            </a:fld>
            <a:endParaRPr lang="en-GB">
              <a:solidFill>
                <a:srgbClr val="000000"/>
              </a:solidFill>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Ideas to be added in Slide Bank at end</a:t>
            </a:r>
            <a:endParaRPr lang="en-GB"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804C70-434F-41BC-8C85-295E43A279A5}" type="slidenum">
              <a:rPr lang="en-GB" smtClean="0"/>
              <a:pPr/>
              <a:t>8</a:t>
            </a:fld>
            <a:endParaRPr lang="en-GB"/>
          </a:p>
        </p:txBody>
      </p:sp>
    </p:spTree>
    <p:extLst>
      <p:ext uri="{BB962C8B-B14F-4D97-AF65-F5344CB8AC3E}">
        <p14:creationId xmlns:p14="http://schemas.microsoft.com/office/powerpoint/2010/main" val="371501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37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37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37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CD6311-7433-4CEE-B781-2241DDE9A68A}" type="slidenum">
              <a:rPr lang="en-GB">
                <a:solidFill>
                  <a:srgbClr val="000000"/>
                </a:solidFill>
              </a:rPr>
              <a:pPr/>
              <a:t>9</a:t>
            </a:fld>
            <a:endParaRPr lang="en-GB">
              <a:solidFill>
                <a:srgbClr val="000000"/>
              </a:solidFill>
            </a:endParaRPr>
          </a:p>
        </p:txBody>
      </p:sp>
      <p:sp>
        <p:nvSpPr>
          <p:cNvPr id="737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577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577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57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51C48F-04B1-467B-9101-388492166F7F}" type="slidenum">
              <a:rPr lang="en-GB">
                <a:solidFill>
                  <a:srgbClr val="000000"/>
                </a:solidFill>
              </a:rPr>
              <a:pPr/>
              <a:t>10</a:t>
            </a:fld>
            <a:endParaRPr lang="en-GB">
              <a:solidFill>
                <a:srgbClr val="000000"/>
              </a:solidFill>
            </a:endParaRPr>
          </a:p>
        </p:txBody>
      </p:sp>
      <p:sp>
        <p:nvSpPr>
          <p:cNvPr id="757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r>
              <a:rPr lang="en-GB" smtClean="0"/>
              <a:t>Can use the traffic light cards to express how well you did on the task</a:t>
            </a:r>
          </a:p>
          <a:p>
            <a:pPr>
              <a:spcBef>
                <a:spcPct val="0"/>
              </a:spcBef>
            </a:pPr>
            <a:endParaRPr lang="en-GB" smtClean="0"/>
          </a:p>
          <a:p>
            <a:pPr>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11</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E35F28E0-38C1-43F3-9BC8-7122AA18C8EC}"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A8E6987-B12A-404F-A919-7917D967C868}" type="datetime10">
              <a:rPr lang="en-GB"/>
              <a:pPr>
                <a:defRPr/>
              </a:pPr>
              <a:t>13:12</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BCD1DDA7-66F6-4865-848B-64C1D09B92D4}"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A332877-8848-4540-A4C3-734057415351}" type="datetime10">
              <a:rPr lang="en-GB"/>
              <a:pPr>
                <a:defRPr/>
              </a:pPr>
              <a:t>13:12</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9BA862A2-1112-40BD-9325-B86166D23B2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B719C3C9-051E-4731-963E-7AD6FA9131A2}" type="datetime10">
              <a:rPr lang="en-GB"/>
              <a:pPr>
                <a:defRPr/>
              </a:pPr>
              <a:t>13:12</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3664E6F6-D023-4D63-9415-E2BD79711D32}"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4BE6668-BE17-4600-BE83-DEDD107A4ADE}" type="datetime10">
              <a:rPr lang="en-GB"/>
              <a:pPr>
                <a:defRPr/>
              </a:pPr>
              <a:t>13:12</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1BBFAA1F-32F2-4126-97BD-4BB2C55FAE68}" type="datetime10">
              <a:rPr lang="en-GB"/>
              <a:pPr>
                <a:defRPr/>
              </a:pPr>
              <a:t>13:12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5069FE02-0FA9-41F1-8097-FA943077F82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E2E10AF9-9F31-400B-8D9E-F868DA802F75}" type="datetime10">
              <a:rPr lang="en-GB"/>
              <a:pPr>
                <a:defRPr/>
              </a:pPr>
              <a:t>13:12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D23816D0-8121-4D77-B70B-E08F5CE8A80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4FA4ECC1-66A8-4707-B07E-06F049025097}" type="datetime10">
              <a:rPr lang="en-GB"/>
              <a:pPr>
                <a:defRPr/>
              </a:pPr>
              <a:t>13:12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82CE181D-4D9A-48DE-AC0F-83E6A4DD3ED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F337D004-C1D6-4FDA-A35D-3DF3FFCE7A30}" type="datetime10">
              <a:rPr lang="en-GB"/>
              <a:pPr>
                <a:defRPr/>
              </a:pPr>
              <a:t>13:12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D49E14F5-AD40-4BC1-819F-CC3907368425}"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Aft>
                <a:spcPts val="0"/>
              </a:spcAft>
              <a:defRPr/>
            </a:lvl1pPr>
          </a:lstStyle>
          <a:p>
            <a:pPr>
              <a:defRPr/>
            </a:pPr>
            <a:fld id="{C5194440-4B5D-4A1F-BBBA-37141291F484}" type="datetime10">
              <a:rPr lang="en-GB"/>
              <a:pPr>
                <a:defRPr/>
              </a:pPr>
              <a:t>13:12</a:t>
            </a:fld>
            <a:endParaRPr lang="en-GB"/>
          </a:p>
        </p:txBody>
      </p:sp>
      <p:sp>
        <p:nvSpPr>
          <p:cNvPr id="8"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Aft>
                <a:spcPts val="0"/>
              </a:spcAft>
              <a:defRPr/>
            </a:lvl1pPr>
          </a:lstStyle>
          <a:p>
            <a:pPr>
              <a:defRPr/>
            </a:pPr>
            <a:fld id="{3C644DF5-BFC5-4A4A-890F-CAAA0B5445CE}"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fld id="{134A3C4A-245D-4010-88E1-298D2B04C2C9}" type="datetime10">
              <a:rPr lang="en-GB"/>
              <a:pPr>
                <a:defRPr/>
              </a:pPr>
              <a:t>13:12</a:t>
            </a:fld>
            <a:endParaRPr lang="en-GB"/>
          </a:p>
        </p:txBody>
      </p:sp>
      <p:sp>
        <p:nvSpPr>
          <p:cNvPr id="4"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Aft>
                <a:spcPts val="0"/>
              </a:spcAft>
              <a:defRPr/>
            </a:lvl1pPr>
          </a:lstStyle>
          <a:p>
            <a:pPr>
              <a:defRPr/>
            </a:pPr>
            <a:fld id="{A6F3DFC1-667F-4203-875C-0039D693DBB4}"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a:defRPr/>
            </a:pPr>
            <a:fld id="{D3FC0CC1-7F31-454A-A6C9-2D904E001F98}" type="datetime10">
              <a:rPr lang="en-GB"/>
              <a:pPr>
                <a:defRPr/>
              </a:pPr>
              <a:t>13:12</a:t>
            </a:fld>
            <a:endParaRPr lang="en-GB"/>
          </a:p>
        </p:txBody>
      </p:sp>
      <p:sp>
        <p:nvSpPr>
          <p:cNvPr id="3"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Aft>
                <a:spcPts val="0"/>
              </a:spcAft>
              <a:defRPr/>
            </a:lvl1pPr>
          </a:lstStyle>
          <a:p>
            <a:pPr>
              <a:defRPr/>
            </a:pPr>
            <a:fld id="{FB18FAC2-140A-4090-8DCB-BAFE7D73E2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5E47480A-0253-4428-BED3-6769B9982AF8}"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E523210-38FB-4434-A3C6-BD2F9F8CC5B0}" type="datetime10">
              <a:rPr lang="en-GB"/>
              <a:pPr>
                <a:defRPr/>
              </a:pPr>
              <a:t>13:12</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0C9B3943-76A7-40FE-A60F-EAE6374DB9CD}" type="datetime10">
              <a:rPr lang="en-GB"/>
              <a:pPr>
                <a:defRPr/>
              </a:pPr>
              <a:t>13:12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F9465EF4-F1BB-4A25-AF1F-2E94FFF8D26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47CEA74F-A26B-4102-B126-DFA36936A4AE}" type="datetime10">
              <a:rPr lang="en-GB"/>
              <a:pPr>
                <a:defRPr/>
              </a:pPr>
              <a:t>13:12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05A02B0F-CBB6-4AC7-AAAA-F9ACD6F8BCC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86CA1F98-FAE8-4F4F-A132-BED01D4114DA}" type="datetime10">
              <a:rPr lang="en-GB"/>
              <a:pPr>
                <a:defRPr/>
              </a:pPr>
              <a:t>13:12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F30BEDC8-0718-4D8A-A25C-F25E15FC224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F5FBF722-9BB0-4FBE-A28D-42061C7A32C2}" type="datetime10">
              <a:rPr lang="en-GB"/>
              <a:pPr>
                <a:defRPr/>
              </a:pPr>
              <a:t>13:12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A205C1EC-9FDB-4433-A33D-662C763CCA8C}"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9519" name="Picture 15" descr="AC14_title_halogensV3"/>
          <p:cNvPicPr>
            <a:picLocks noChangeAspect="1" noChangeArrowheads="1"/>
          </p:cNvPicPr>
          <p:nvPr userDrawn="1"/>
        </p:nvPicPr>
        <p:blipFill>
          <a:blip r:embed="rId2" cstate="print"/>
          <a:srcRect/>
          <a:stretch>
            <a:fillRect/>
          </a:stretch>
        </p:blipFill>
        <p:spPr bwMode="auto">
          <a:xfrm>
            <a:off x="0" y="0"/>
            <a:ext cx="9140825" cy="6854825"/>
          </a:xfrm>
          <a:prstGeom prst="rect">
            <a:avLst/>
          </a:prstGeom>
          <a:noFill/>
        </p:spPr>
      </p:pic>
      <p:sp>
        <p:nvSpPr>
          <p:cNvPr id="149507" name="Text Box 3"/>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smtClean="0">
                <a:solidFill>
                  <a:srgbClr val="5B0091"/>
                </a:solidFill>
                <a:cs typeface="Arial" charset="0"/>
              </a:rPr>
              <a:t>© Boardworks Ltd 2007</a:t>
            </a:r>
          </a:p>
        </p:txBody>
      </p:sp>
      <p:sp>
        <p:nvSpPr>
          <p:cNvPr id="149508" name="Text Box 4"/>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EDA7DF16-C436-48C0-9F8B-1703A52996E7}" type="slidenum">
              <a:rPr lang="en-GB" sz="1000" smtClean="0">
                <a:solidFill>
                  <a:srgbClr val="5B0091"/>
                </a:solidFill>
                <a:cs typeface="Arial" charset="0"/>
              </a:rPr>
              <a:pPr algn="ctr" fontAlgn="base">
                <a:spcBef>
                  <a:spcPct val="50000"/>
                </a:spcBef>
                <a:spcAft>
                  <a:spcPct val="0"/>
                </a:spcAft>
              </a:pPr>
              <a:t>‹#›</a:t>
            </a:fld>
            <a:r>
              <a:rPr lang="en-GB" sz="1000" smtClean="0">
                <a:solidFill>
                  <a:srgbClr val="5B0091"/>
                </a:solidFill>
                <a:cs typeface="Arial" charset="0"/>
              </a:rPr>
              <a:t> of 37</a:t>
            </a:r>
          </a:p>
        </p:txBody>
      </p:sp>
      <p:pic>
        <p:nvPicPr>
          <p:cNvPr id="149509" name="Picture 5"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85A9603D-A415-406E-A375-2CA11698EED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CA0090F-9851-4E4F-94C2-A937D4D5C752}" type="datetime10">
              <a:rPr lang="en-GB"/>
              <a:pPr>
                <a:defRPr/>
              </a:pPr>
              <a:t>13:12</a:t>
            </a:fld>
            <a:endParaRPr lang="en-GB"/>
          </a:p>
        </p:txBody>
      </p:sp>
    </p:spTree>
  </p:cSld>
  <p:clrMapOvr>
    <a:masterClrMapping/>
  </p:clrMapOvr>
  <p:transition spd="med" advClick="0" advTm="1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890EF7B-12E6-417D-B3F9-7E2779F42170}"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F982DAA0-70A3-401B-9407-1F5881A07C44}" type="datetime10">
              <a:rPr lang="en-GB"/>
              <a:pPr>
                <a:defRPr/>
              </a:pPr>
              <a:t>13:12</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fontAlgn="auto">
              <a:spcAft>
                <a:spcPts val="0"/>
              </a:spcAft>
              <a:defRPr/>
            </a:lvl1pPr>
          </a:lstStyle>
          <a:p>
            <a:pPr>
              <a:defRPr/>
            </a:pPr>
            <a:fld id="{226B8A12-92BD-4A1B-89E5-F5A9A071E310}" type="slidenum">
              <a:rPr lang="en-GB"/>
              <a:pPr>
                <a:defRPr/>
              </a:pPr>
              <a:t>‹#›</a:t>
            </a:fld>
            <a:endParaRPr lang="en-GB"/>
          </a:p>
        </p:txBody>
      </p:sp>
      <p:sp>
        <p:nvSpPr>
          <p:cNvPr id="8" name="Rectangle 5"/>
          <p:cNvSpPr>
            <a:spLocks noGrp="1" noChangeArrowheads="1"/>
          </p:cNvSpPr>
          <p:nvPr>
            <p:ph type="dt" sz="half" idx="11"/>
          </p:nvPr>
        </p:nvSpPr>
        <p:spPr/>
        <p:txBody>
          <a:bodyPr/>
          <a:lstStyle>
            <a:lvl1pPr fontAlgn="auto">
              <a:spcAft>
                <a:spcPts val="0"/>
              </a:spcAft>
              <a:defRPr/>
            </a:lvl1pPr>
          </a:lstStyle>
          <a:p>
            <a:pPr>
              <a:defRPr/>
            </a:pPr>
            <a:fld id="{EEEB1318-74B0-43F0-8677-872FA0CBF71B}" type="datetime10">
              <a:rPr lang="en-GB"/>
              <a:pPr>
                <a:defRPr/>
              </a:pPr>
              <a:t>13:12</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4C0D73CF-8C3B-4411-8293-2E5ED00DC084}" type="slidenum">
              <a:rPr lang="en-GB"/>
              <a:pPr>
                <a:defRPr/>
              </a:pPr>
              <a:t>‹#›</a:t>
            </a:fld>
            <a:endParaRPr lang="en-GB"/>
          </a:p>
        </p:txBody>
      </p:sp>
      <p:sp>
        <p:nvSpPr>
          <p:cNvPr id="4" name="Rectangle 5"/>
          <p:cNvSpPr>
            <a:spLocks noGrp="1" noChangeArrowheads="1"/>
          </p:cNvSpPr>
          <p:nvPr>
            <p:ph type="dt" sz="half" idx="11"/>
          </p:nvPr>
        </p:nvSpPr>
        <p:spPr/>
        <p:txBody>
          <a:bodyPr/>
          <a:lstStyle>
            <a:lvl1pPr fontAlgn="auto">
              <a:spcAft>
                <a:spcPts val="0"/>
              </a:spcAft>
              <a:defRPr/>
            </a:lvl1pPr>
          </a:lstStyle>
          <a:p>
            <a:pPr>
              <a:defRPr/>
            </a:pPr>
            <a:fld id="{B4057B14-B6FA-4368-AE3A-F9305383D77A}" type="datetime10">
              <a:rPr lang="en-GB"/>
              <a:pPr>
                <a:defRPr/>
              </a:pPr>
              <a:t>13:12</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Aft>
                <a:spcPts val="0"/>
              </a:spcAft>
              <a:defRPr/>
            </a:lvl1pPr>
          </a:lstStyle>
          <a:p>
            <a:pPr>
              <a:defRPr/>
            </a:pPr>
            <a:fld id="{713B2C94-611C-4512-9AB9-397C2AD207C9}" type="slidenum">
              <a:rPr lang="en-GB"/>
              <a:pPr>
                <a:defRPr/>
              </a:pPr>
              <a:t>‹#›</a:t>
            </a:fld>
            <a:endParaRPr lang="en-GB"/>
          </a:p>
        </p:txBody>
      </p:sp>
      <p:sp>
        <p:nvSpPr>
          <p:cNvPr id="3" name="Rectangle 5"/>
          <p:cNvSpPr>
            <a:spLocks noGrp="1" noChangeArrowheads="1"/>
          </p:cNvSpPr>
          <p:nvPr>
            <p:ph type="dt" sz="half" idx="11"/>
          </p:nvPr>
        </p:nvSpPr>
        <p:spPr/>
        <p:txBody>
          <a:bodyPr/>
          <a:lstStyle>
            <a:lvl1pPr fontAlgn="auto">
              <a:spcAft>
                <a:spcPts val="0"/>
              </a:spcAft>
              <a:defRPr/>
            </a:lvl1pPr>
          </a:lstStyle>
          <a:p>
            <a:pPr>
              <a:defRPr/>
            </a:pPr>
            <a:fld id="{D6123807-3993-4483-B878-6835AFEC2361}" type="datetime10">
              <a:rPr lang="en-GB"/>
              <a:pPr>
                <a:defRPr/>
              </a:pPr>
              <a:t>13:12</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4AD67701-5D40-496F-9400-15C5235F7DD2}"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32C762FD-C246-495C-93B5-0B12151130AA}" type="datetime10">
              <a:rPr lang="en-GB"/>
              <a:pPr>
                <a:defRPr/>
              </a:pPr>
              <a:t>13:12</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F9A3C72-2E11-4A50-A676-CF458BBEE309}"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8B23D607-AAE6-491F-8EB1-69FA8B329736}" type="datetime10">
              <a:rPr lang="en-GB"/>
              <a:pPr>
                <a:defRPr/>
              </a:pPr>
              <a:t>13:12</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F92D3A0B-1BC2-4A7B-B099-1ECD312B998F}" type="slidenum">
              <a:rPr lang="en-GB"/>
              <a:pPr fontAlgn="base">
                <a:spcAft>
                  <a:spcPct val="0"/>
                </a:spcAft>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latin typeface="+mn-lt"/>
              </a:defRPr>
            </a:lvl1pPr>
          </a:lstStyle>
          <a:p>
            <a:pPr fontAlgn="base">
              <a:spcAft>
                <a:spcPct val="0"/>
              </a:spcAft>
              <a:defRPr/>
            </a:pPr>
            <a:fld id="{15D3C200-3367-4E7A-94D1-2F0E41C9D3B5}" type="datetime10">
              <a:rPr lang="en-GB"/>
              <a:pPr fontAlgn="base">
                <a:spcAft>
                  <a:spcPct val="0"/>
                </a:spcAft>
                <a:defRPr/>
              </a:pPr>
              <a:t>13:12</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latin typeface="+mn-lt"/>
              </a:defRPr>
            </a:lvl1pPr>
          </a:lstStyle>
          <a:p>
            <a:pPr fontAlgn="base">
              <a:spcAft>
                <a:spcPct val="0"/>
              </a:spcAft>
              <a:defRPr/>
            </a:pPr>
            <a:fld id="{B989276C-BAA1-4665-9363-3EA47ABBBEC1}" type="datetime10">
              <a:rPr lang="en-GB"/>
              <a:pPr fontAlgn="base">
                <a:spcAft>
                  <a:spcPct val="0"/>
                </a:spcAft>
                <a:defRPr/>
              </a:pPr>
              <a:t>13:12</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latin typeface="+mn-lt"/>
              </a:defRPr>
            </a:lvl1pPr>
          </a:lstStyle>
          <a:p>
            <a:pPr fontAlgn="base">
              <a:spcAft>
                <a:spcPct val="0"/>
              </a:spcAft>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3721EE54-CC62-4343-AC88-87A1CABC0B49}" type="slidenum">
              <a:rPr lang="en-GB"/>
              <a:pPr fontAlgn="base">
                <a:spcAft>
                  <a:spcPct val="0"/>
                </a:spcAft>
                <a:defRPr/>
              </a:pPr>
              <a:t>‹#›</a:t>
            </a:fld>
            <a:endParaRPr lang="en-GB"/>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2" descr="slide_background"/>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p:spPr>
      </p:pic>
      <p:sp>
        <p:nvSpPr>
          <p:cNvPr id="148483" name="Rectangle 3"/>
          <p:cNvSpPr>
            <a:spLocks noGrp="1" noChangeArrowheads="1"/>
          </p:cNvSpPr>
          <p:nvPr>
            <p:ph type="title"/>
          </p:nvPr>
        </p:nvSpPr>
        <p:spPr bwMode="auto">
          <a:xfrm>
            <a:off x="557213" y="53975"/>
            <a:ext cx="65166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8484" name="Text Box 4"/>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smtClean="0">
                <a:solidFill>
                  <a:srgbClr val="5B0091"/>
                </a:solidFill>
                <a:cs typeface="Arial" charset="0"/>
              </a:rPr>
              <a:t>© Boardworks Ltd 2007</a:t>
            </a:r>
          </a:p>
        </p:txBody>
      </p:sp>
      <p:sp>
        <p:nvSpPr>
          <p:cNvPr id="148485" name="Text Box 5"/>
          <p:cNvSpPr txBox="1">
            <a:spLocks noChangeArrowheads="1"/>
          </p:cNvSpPr>
          <p:nvPr/>
        </p:nvSpPr>
        <p:spPr bwMode="auto">
          <a:xfrm>
            <a:off x="895350" y="6654800"/>
            <a:ext cx="655638"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AA69DE14-A7D9-468B-A312-C33399B9010A}" type="slidenum">
              <a:rPr lang="en-GB" sz="1000" smtClean="0">
                <a:solidFill>
                  <a:srgbClr val="5B0091"/>
                </a:solidFill>
                <a:cs typeface="Arial" charset="0"/>
              </a:rPr>
              <a:pPr algn="ctr" fontAlgn="base">
                <a:spcBef>
                  <a:spcPct val="50000"/>
                </a:spcBef>
                <a:spcAft>
                  <a:spcPct val="0"/>
                </a:spcAft>
              </a:pPr>
              <a:t>‹#›</a:t>
            </a:fld>
            <a:r>
              <a:rPr lang="en-GB" sz="1000" smtClean="0">
                <a:solidFill>
                  <a:srgbClr val="5B0091"/>
                </a:solidFill>
                <a:cs typeface="Arial" charset="0"/>
              </a:rPr>
              <a:t> of 37</a:t>
            </a:r>
          </a:p>
        </p:txBody>
      </p:sp>
      <p:pic>
        <p:nvPicPr>
          <p:cNvPr id="148486" name="Picture 6" descr="back_arrow_trans">
            <a:hlinkClick r:id="" action="ppaction://hlinkshowjump?jump=previousslide"/>
          </p:cNvPr>
          <p:cNvPicPr>
            <a:picLocks noChangeAspect="1" noChangeArrowheads="1"/>
          </p:cNvPicPr>
          <p:nvPr userDrawn="1"/>
        </p:nvPicPr>
        <p:blipFill>
          <a:blip r:embed="rId14" cstate="print"/>
          <a:srcRect/>
          <a:stretch>
            <a:fillRect/>
          </a:stretch>
        </p:blipFill>
        <p:spPr bwMode="auto">
          <a:xfrm>
            <a:off x="107950" y="6167438"/>
            <a:ext cx="630238" cy="574675"/>
          </a:xfrm>
          <a:prstGeom prst="rect">
            <a:avLst/>
          </a:prstGeom>
          <a:noFill/>
        </p:spPr>
      </p:pic>
      <p:pic>
        <p:nvPicPr>
          <p:cNvPr id="148487" name="Picture 7" descr="forward_arrow_grey">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grpSp>
        <p:nvGrpSpPr>
          <p:cNvPr id="2" name="Group 23"/>
          <p:cNvGrpSpPr>
            <a:grpSpLocks/>
          </p:cNvGrpSpPr>
          <p:nvPr userDrawn="1"/>
        </p:nvGrpSpPr>
        <p:grpSpPr bwMode="auto">
          <a:xfrm>
            <a:off x="222250" y="146050"/>
            <a:ext cx="360363" cy="360363"/>
            <a:chOff x="140" y="92"/>
            <a:chExt cx="227" cy="227"/>
          </a:xfrm>
        </p:grpSpPr>
        <p:sp>
          <p:nvSpPr>
            <p:cNvPr id="148502" name="Oval 22"/>
            <p:cNvSpPr>
              <a:spLocks noChangeArrowheads="1"/>
            </p:cNvSpPr>
            <p:nvPr userDrawn="1"/>
          </p:nvSpPr>
          <p:spPr bwMode="auto">
            <a:xfrm>
              <a:off x="140" y="92"/>
              <a:ext cx="227" cy="227"/>
            </a:xfrm>
            <a:prstGeom prst="ellipse">
              <a:avLst/>
            </a:prstGeom>
            <a:solidFill>
              <a:srgbClr val="FF6600"/>
            </a:solidFill>
            <a:ln w="9525">
              <a:solidFill>
                <a:srgbClr val="000066"/>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pic>
          <p:nvPicPr>
            <p:cNvPr id="148501" name="Picture 21" descr="small circlev2"/>
            <p:cNvPicPr>
              <a:picLocks noChangeAspect="1" noChangeArrowheads="1"/>
            </p:cNvPicPr>
            <p:nvPr userDrawn="1"/>
          </p:nvPicPr>
          <p:blipFill>
            <a:blip r:embed="rId16" cstate="print"/>
            <a:srcRect/>
            <a:stretch>
              <a:fillRect/>
            </a:stretch>
          </p:blipFill>
          <p:spPr bwMode="auto">
            <a:xfrm>
              <a:off x="150" y="105"/>
              <a:ext cx="204" cy="204"/>
            </a:xfrm>
            <a:prstGeom prst="rect">
              <a:avLst/>
            </a:prstGeom>
            <a:noFill/>
          </p:spPr>
        </p:pic>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rtl="0" fontAlgn="base">
        <a:spcBef>
          <a:spcPct val="0"/>
        </a:spcBef>
        <a:spcAft>
          <a:spcPct val="0"/>
        </a:spcAft>
        <a:defRPr sz="2800" b="1">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charset="0"/>
        </a:defRPr>
      </a:lvl2pPr>
      <a:lvl3pPr algn="l" rtl="0" fontAlgn="base">
        <a:spcBef>
          <a:spcPct val="0"/>
        </a:spcBef>
        <a:spcAft>
          <a:spcPct val="0"/>
        </a:spcAft>
        <a:defRPr sz="2800" b="1">
          <a:solidFill>
            <a:srgbClr val="FF6600"/>
          </a:solidFill>
          <a:latin typeface="Arial" charset="0"/>
        </a:defRPr>
      </a:lvl3pPr>
      <a:lvl4pPr algn="l" rtl="0" fontAlgn="base">
        <a:spcBef>
          <a:spcPct val="0"/>
        </a:spcBef>
        <a:spcAft>
          <a:spcPct val="0"/>
        </a:spcAft>
        <a:defRPr sz="2800" b="1">
          <a:solidFill>
            <a:srgbClr val="FF6600"/>
          </a:solidFill>
          <a:latin typeface="Arial" charset="0"/>
        </a:defRPr>
      </a:lvl4pPr>
      <a:lvl5pPr algn="l" rtl="0" fontAlgn="base">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891822"/>
          </a:xfrm>
          <a:solidFill>
            <a:schemeClr val="folHlink"/>
          </a:solidFill>
        </p:spPr>
        <p:txBody>
          <a:bodyPr/>
          <a:lstStyle/>
          <a:p>
            <a:pPr algn="l" eaLnBrk="1" hangingPunct="1"/>
            <a:r>
              <a:rPr lang="en-GB" sz="800" b="1" dirty="0" smtClean="0">
                <a:solidFill>
                  <a:schemeClr val="bg1"/>
                </a:solidFill>
              </a:rPr>
              <a:t>Syllabus/Unit: code: C4 The Periodic Table</a:t>
            </a:r>
            <a:br>
              <a:rPr lang="en-GB" sz="800" b="1" dirty="0" smtClean="0">
                <a:solidFill>
                  <a:schemeClr val="bg1"/>
                </a:solidFill>
              </a:rPr>
            </a:br>
            <a:r>
              <a:rPr lang="en-GB" sz="800" b="1" dirty="0" smtClean="0">
                <a:solidFill>
                  <a:schemeClr val="bg1"/>
                </a:solidFill>
              </a:rPr>
              <a:t>Lesson number: 5</a:t>
            </a:r>
            <a:r>
              <a:rPr lang="en-GB" sz="2400" b="1" dirty="0" smtClean="0">
                <a:solidFill>
                  <a:schemeClr val="bg1"/>
                </a:solidFill>
              </a:rPr>
              <a:t/>
            </a:r>
            <a:br>
              <a:rPr lang="en-GB" sz="2400" b="1" dirty="0" smtClean="0">
                <a:solidFill>
                  <a:schemeClr val="bg1"/>
                </a:solidFill>
              </a:rPr>
            </a:br>
            <a:r>
              <a:rPr lang="en-GB" sz="2800" b="1" u="sng" dirty="0" smtClean="0">
                <a:solidFill>
                  <a:schemeClr val="bg1"/>
                </a:solidFill>
              </a:rPr>
              <a:t>The Group 7 Elements</a:t>
            </a:r>
            <a:r>
              <a:rPr lang="en-GB" sz="2800" b="1" dirty="0" smtClean="0">
                <a:solidFill>
                  <a:schemeClr val="bg1"/>
                </a:solidFill>
              </a:rPr>
              <a:t>                            </a:t>
            </a:r>
            <a:r>
              <a:rPr lang="en-GB" sz="2800" b="1" u="sng" dirty="0" smtClean="0">
                <a:solidFill>
                  <a:schemeClr val="bg1"/>
                </a:solidFill>
              </a:rPr>
              <a:t>28 June 2013</a:t>
            </a:r>
          </a:p>
        </p:txBody>
      </p:sp>
      <p:graphicFrame>
        <p:nvGraphicFramePr>
          <p:cNvPr id="68643" name="Group 35"/>
          <p:cNvGraphicFramePr>
            <a:graphicFrameLocks noGrp="1"/>
          </p:cNvGraphicFramePr>
          <p:nvPr>
            <p:extLst>
              <p:ext uri="{D42A27DB-BD31-4B8C-83A1-F6EECF244321}">
                <p14:modId xmlns:p14="http://schemas.microsoft.com/office/powerpoint/2010/main" val="15044436"/>
              </p:ext>
            </p:extLst>
          </p:nvPr>
        </p:nvGraphicFramePr>
        <p:xfrm>
          <a:off x="0" y="981186"/>
          <a:ext cx="9144000" cy="5104448"/>
        </p:xfrm>
        <a:graphic>
          <a:graphicData uri="http://schemas.openxmlformats.org/drawingml/2006/table">
            <a:tbl>
              <a:tblPr/>
              <a:tblGrid>
                <a:gridCol w="5003800"/>
                <a:gridCol w="2089150"/>
                <a:gridCol w="20510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Recognise group 7 elements and their characteristics and 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63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Describe the reactivity of Group 7 elements using displacement  reactions.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Explain the reactivity of Group 7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54297" name="Text Box 162"/>
          <p:cNvSpPr txBox="1">
            <a:spLocks noChangeArrowheads="1"/>
          </p:cNvSpPr>
          <p:nvPr/>
        </p:nvSpPr>
        <p:spPr bwMode="auto">
          <a:xfrm>
            <a:off x="1840675" y="1553760"/>
            <a:ext cx="7303326" cy="3231654"/>
          </a:xfrm>
          <a:prstGeom prst="rect">
            <a:avLst/>
          </a:prstGeom>
          <a:solidFill>
            <a:schemeClr val="hlink"/>
          </a:solidFill>
          <a:ln w="9525">
            <a:noFill/>
            <a:miter lim="800000"/>
            <a:headEnd/>
            <a:tailEnd/>
          </a:ln>
        </p:spPr>
        <p:txBody>
          <a:bodyPr wrap="square">
            <a:spAutoFit/>
          </a:bodyPr>
          <a:lstStyle/>
          <a:p>
            <a:pPr fontAlgn="base">
              <a:spcBef>
                <a:spcPct val="50000"/>
              </a:spcBef>
              <a:spcAft>
                <a:spcPct val="0"/>
              </a:spcAft>
            </a:pPr>
            <a:r>
              <a:rPr lang="en-GB" sz="2400" b="1" dirty="0" smtClean="0">
                <a:solidFill>
                  <a:srgbClr val="000000"/>
                </a:solidFill>
              </a:rPr>
              <a:t>Complete the table for the first FOUR halogens:</a:t>
            </a:r>
          </a:p>
          <a:p>
            <a:pPr fontAlgn="base">
              <a:spcBef>
                <a:spcPct val="50000"/>
              </a:spcBef>
              <a:spcAft>
                <a:spcPct val="0"/>
              </a:spcAft>
            </a:pPr>
            <a:endParaRPr lang="en-GB" sz="2400" b="1" dirty="0" smtClean="0">
              <a:solidFill>
                <a:srgbClr val="000000"/>
              </a:solidFill>
            </a:endParaRPr>
          </a:p>
          <a:p>
            <a:pPr fontAlgn="base">
              <a:spcBef>
                <a:spcPct val="50000"/>
              </a:spcBef>
              <a:spcAft>
                <a:spcPct val="0"/>
              </a:spcAft>
            </a:pPr>
            <a:endParaRPr lang="en-GB" sz="2400" b="1" dirty="0">
              <a:solidFill>
                <a:srgbClr val="000000"/>
              </a:solidFill>
            </a:endParaRPr>
          </a:p>
          <a:p>
            <a:pPr fontAlgn="base">
              <a:spcBef>
                <a:spcPct val="50000"/>
              </a:spcBef>
              <a:spcAft>
                <a:spcPct val="0"/>
              </a:spcAft>
            </a:pPr>
            <a:endParaRPr lang="en-GB" sz="2400" b="1" dirty="0" smtClean="0">
              <a:solidFill>
                <a:srgbClr val="000000"/>
              </a:solidFill>
            </a:endParaRPr>
          </a:p>
          <a:p>
            <a:pPr fontAlgn="base">
              <a:spcBef>
                <a:spcPct val="50000"/>
              </a:spcBef>
              <a:spcAft>
                <a:spcPct val="0"/>
              </a:spcAft>
            </a:pPr>
            <a:endParaRPr lang="en-GB" sz="2400" b="1" dirty="0">
              <a:solidFill>
                <a:srgbClr val="000000"/>
              </a:solidFill>
            </a:endParaRPr>
          </a:p>
          <a:p>
            <a:pPr fontAlgn="base">
              <a:spcBef>
                <a:spcPct val="50000"/>
              </a:spcBef>
              <a:spcAft>
                <a:spcPct val="0"/>
              </a:spcAft>
            </a:pPr>
            <a:endParaRPr lang="en-GB" sz="2400" b="1" dirty="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29718781"/>
              </p:ext>
            </p:extLst>
          </p:nvPr>
        </p:nvGraphicFramePr>
        <p:xfrm>
          <a:off x="2444338" y="2338590"/>
          <a:ext cx="6096000" cy="1981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GB" sz="2000" b="1" dirty="0" smtClean="0"/>
                        <a:t>Element</a:t>
                      </a:r>
                      <a:endParaRPr lang="en-GB" sz="2000" b="1" dirty="0"/>
                    </a:p>
                  </a:txBody>
                  <a:tcPr/>
                </a:tc>
                <a:tc>
                  <a:txBody>
                    <a:bodyPr/>
                    <a:lstStyle/>
                    <a:p>
                      <a:r>
                        <a:rPr lang="en-GB" sz="2000" b="1" dirty="0" smtClean="0"/>
                        <a:t>Symbol</a:t>
                      </a:r>
                      <a:endParaRPr lang="en-GB" sz="2000" b="1" dirty="0"/>
                    </a:p>
                  </a:txBody>
                  <a:tcPr/>
                </a:tc>
                <a:tc>
                  <a:txBody>
                    <a:bodyPr/>
                    <a:lstStyle/>
                    <a:p>
                      <a:r>
                        <a:rPr lang="en-GB" sz="2000" b="1" dirty="0" smtClean="0"/>
                        <a:t>Formula</a:t>
                      </a:r>
                      <a:endParaRPr lang="en-GB" sz="2000" b="1" dirty="0"/>
                    </a:p>
                  </a:txBody>
                  <a:tcPr/>
                </a:tc>
                <a:tc>
                  <a:txBody>
                    <a:bodyPr/>
                    <a:lstStyle/>
                    <a:p>
                      <a:r>
                        <a:rPr lang="en-GB" sz="2000" b="1" dirty="0" smtClean="0"/>
                        <a:t>Colour</a:t>
                      </a:r>
                      <a:endParaRPr lang="en-GB" sz="2000" b="1" dirty="0"/>
                    </a:p>
                  </a:txBody>
                  <a:tcPr/>
                </a:tc>
              </a:tr>
              <a:tr h="370840">
                <a:tc>
                  <a:txBody>
                    <a:bodyPr/>
                    <a:lstStyle/>
                    <a:p>
                      <a:endParaRPr lang="en-GB" sz="2000" b="1" dirty="0"/>
                    </a:p>
                  </a:txBody>
                  <a:tcPr/>
                </a:tc>
                <a:tc>
                  <a:txBody>
                    <a:bodyPr/>
                    <a:lstStyle/>
                    <a:p>
                      <a:endParaRPr lang="en-GB" sz="2000" b="1"/>
                    </a:p>
                  </a:txBody>
                  <a:tcPr/>
                </a:tc>
                <a:tc>
                  <a:txBody>
                    <a:bodyPr/>
                    <a:lstStyle/>
                    <a:p>
                      <a:endParaRPr lang="en-GB" sz="2000" b="1"/>
                    </a:p>
                  </a:txBody>
                  <a:tcPr/>
                </a:tc>
                <a:tc>
                  <a:txBody>
                    <a:bodyPr/>
                    <a:lstStyle/>
                    <a:p>
                      <a:endParaRPr lang="en-GB" sz="2000" b="1"/>
                    </a:p>
                  </a:txBody>
                  <a:tcPr/>
                </a:tc>
              </a:tr>
              <a:tr h="370840">
                <a:tc>
                  <a:txBody>
                    <a:bodyPr/>
                    <a:lstStyle/>
                    <a:p>
                      <a:endParaRPr lang="en-GB" sz="2000" b="1"/>
                    </a:p>
                  </a:txBody>
                  <a:tcPr/>
                </a:tc>
                <a:tc>
                  <a:txBody>
                    <a:bodyPr/>
                    <a:lstStyle/>
                    <a:p>
                      <a:endParaRPr lang="en-GB" sz="2000" b="1"/>
                    </a:p>
                  </a:txBody>
                  <a:tcPr/>
                </a:tc>
                <a:tc>
                  <a:txBody>
                    <a:bodyPr/>
                    <a:lstStyle/>
                    <a:p>
                      <a:endParaRPr lang="en-GB" sz="2000" b="1"/>
                    </a:p>
                  </a:txBody>
                  <a:tcPr/>
                </a:tc>
                <a:tc>
                  <a:txBody>
                    <a:bodyPr/>
                    <a:lstStyle/>
                    <a:p>
                      <a:endParaRPr lang="en-GB" sz="2000" b="1"/>
                    </a:p>
                  </a:txBody>
                  <a:tcPr/>
                </a:tc>
              </a:tr>
              <a:tr h="370840">
                <a:tc>
                  <a:txBody>
                    <a:bodyPr/>
                    <a:lstStyle/>
                    <a:p>
                      <a:endParaRPr lang="en-GB" sz="2000" b="1"/>
                    </a:p>
                  </a:txBody>
                  <a:tcPr/>
                </a:tc>
                <a:tc>
                  <a:txBody>
                    <a:bodyPr/>
                    <a:lstStyle/>
                    <a:p>
                      <a:endParaRPr lang="en-GB" sz="2000" b="1"/>
                    </a:p>
                  </a:txBody>
                  <a:tcPr/>
                </a:tc>
                <a:tc>
                  <a:txBody>
                    <a:bodyPr/>
                    <a:lstStyle/>
                    <a:p>
                      <a:endParaRPr lang="en-GB" sz="2000" b="1"/>
                    </a:p>
                  </a:txBody>
                  <a:tcPr/>
                </a:tc>
                <a:tc>
                  <a:txBody>
                    <a:bodyPr/>
                    <a:lstStyle/>
                    <a:p>
                      <a:endParaRPr lang="en-GB" sz="2000" b="1"/>
                    </a:p>
                  </a:txBody>
                  <a:tcPr/>
                </a:tc>
              </a:tr>
              <a:tr h="370840">
                <a:tc>
                  <a:txBody>
                    <a:bodyPr/>
                    <a:lstStyle/>
                    <a:p>
                      <a:endParaRPr lang="en-GB" sz="2000" b="1"/>
                    </a:p>
                  </a:txBody>
                  <a:tcPr/>
                </a:tc>
                <a:tc>
                  <a:txBody>
                    <a:bodyPr/>
                    <a:lstStyle/>
                    <a:p>
                      <a:endParaRPr lang="en-GB" sz="2000" b="1"/>
                    </a:p>
                  </a:txBody>
                  <a:tcPr/>
                </a:tc>
                <a:tc>
                  <a:txBody>
                    <a:bodyPr/>
                    <a:lstStyle/>
                    <a:p>
                      <a:endParaRPr lang="en-GB" sz="2000" b="1"/>
                    </a:p>
                  </a:txBody>
                  <a:tcPr/>
                </a:tc>
                <a:tc>
                  <a:txBody>
                    <a:bodyPr/>
                    <a:lstStyle/>
                    <a:p>
                      <a:endParaRPr lang="en-GB" sz="2000" b="1" dirty="0"/>
                    </a:p>
                  </a:txBody>
                  <a:tcPr/>
                </a:tc>
              </a:tr>
            </a:tbl>
          </a:graphicData>
        </a:graphic>
      </p:graphicFrame>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4"/>
          <p:cNvSpPr>
            <a:spLocks noGrp="1"/>
          </p:cNvSpPr>
          <p:nvPr>
            <p:ph type="dt" sz="quarter" idx="11"/>
          </p:nvPr>
        </p:nvSpPr>
        <p:spPr>
          <a:noFill/>
        </p:spPr>
        <p:txBody>
          <a:bodyPr/>
          <a:lstStyle/>
          <a:p>
            <a:pPr fontAlgn="base">
              <a:spcAft>
                <a:spcPct val="0"/>
              </a:spcAft>
            </a:pPr>
            <a:fld id="{94717623-2C25-447D-AA09-622802BBFCCA}" type="datetime10">
              <a:rPr lang="en-GB" smtClean="0"/>
              <a:pPr fontAlgn="base">
                <a:spcAft>
                  <a:spcPct val="0"/>
                </a:spcAft>
              </a:pPr>
              <a:t>13:12</a:t>
            </a:fld>
            <a:endParaRPr lang="en-GB" smtClean="0"/>
          </a:p>
        </p:txBody>
      </p:sp>
      <p:sp>
        <p:nvSpPr>
          <p:cNvPr id="74754"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82965" name="Group 21"/>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Recognise group 7 elements and their characteristics and uses.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4769"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74770"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27" name="Rectangle 3"/>
          <p:cNvSpPr txBox="1">
            <a:spLocks noChangeArrowheads="1"/>
          </p:cNvSpPr>
          <p:nvPr/>
        </p:nvSpPr>
        <p:spPr bwMode="auto">
          <a:xfrm>
            <a:off x="457200" y="1600200"/>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46" name="Text Box 42"/>
          <p:cNvSpPr txBox="1">
            <a:spLocks noChangeArrowheads="1"/>
          </p:cNvSpPr>
          <p:nvPr/>
        </p:nvSpPr>
        <p:spPr bwMode="auto">
          <a:xfrm>
            <a:off x="563563" y="1473329"/>
            <a:ext cx="8099425" cy="369332"/>
          </a:xfrm>
          <a:prstGeom prst="rect">
            <a:avLst/>
          </a:prstGeom>
          <a:noFill/>
          <a:ln w="9525">
            <a:noFill/>
            <a:miter lim="800000"/>
            <a:headEnd/>
            <a:tailEnd/>
          </a:ln>
          <a:effectLst/>
        </p:spPr>
        <p:txBody>
          <a:bodyPr>
            <a:spAutoFit/>
          </a:bodyPr>
          <a:lstStyle/>
          <a:p>
            <a:pPr eaLnBrk="1" hangingPunct="1"/>
            <a:r>
              <a:rPr lang="en-GB" b="1" dirty="0"/>
              <a:t>When a halogen reacts with iron it forms </a:t>
            </a:r>
            <a:r>
              <a:rPr lang="en-GB" b="1" dirty="0" smtClean="0"/>
              <a:t>the iron (III) </a:t>
            </a:r>
            <a:r>
              <a:rPr lang="en-GB" b="1" dirty="0"/>
              <a:t>halide:</a:t>
            </a:r>
          </a:p>
        </p:txBody>
      </p:sp>
      <p:sp>
        <p:nvSpPr>
          <p:cNvPr id="147" name="Text Box 44"/>
          <p:cNvSpPr txBox="1">
            <a:spLocks noChangeArrowheads="1"/>
          </p:cNvSpPr>
          <p:nvPr/>
        </p:nvSpPr>
        <p:spPr bwMode="auto">
          <a:xfrm>
            <a:off x="563563" y="4806322"/>
            <a:ext cx="8061325" cy="646331"/>
          </a:xfrm>
          <a:prstGeom prst="rect">
            <a:avLst/>
          </a:prstGeom>
          <a:noFill/>
          <a:ln w="9525">
            <a:noFill/>
            <a:miter lim="800000"/>
            <a:headEnd/>
            <a:tailEnd/>
          </a:ln>
          <a:effectLst/>
        </p:spPr>
        <p:txBody>
          <a:bodyPr>
            <a:spAutoFit/>
          </a:bodyPr>
          <a:lstStyle/>
          <a:p>
            <a:pPr eaLnBrk="1" hangingPunct="1"/>
            <a:r>
              <a:rPr lang="en-GB" b="1" dirty="0"/>
              <a:t>What would the equation be for the reaction that forms iron (III) bromide?</a:t>
            </a:r>
          </a:p>
        </p:txBody>
      </p:sp>
      <p:grpSp>
        <p:nvGrpSpPr>
          <p:cNvPr id="148" name="Group 91"/>
          <p:cNvGrpSpPr>
            <a:grpSpLocks/>
          </p:cNvGrpSpPr>
          <p:nvPr/>
        </p:nvGrpSpPr>
        <p:grpSpPr bwMode="auto">
          <a:xfrm>
            <a:off x="1622425" y="3299790"/>
            <a:ext cx="5770563" cy="1419083"/>
            <a:chOff x="1022" y="1715"/>
            <a:chExt cx="3635" cy="957"/>
          </a:xfrm>
        </p:grpSpPr>
        <p:sp>
          <p:nvSpPr>
            <p:cNvPr id="149" name="AutoShape 58"/>
            <p:cNvSpPr>
              <a:spLocks noChangeArrowheads="1"/>
            </p:cNvSpPr>
            <p:nvPr/>
          </p:nvSpPr>
          <p:spPr bwMode="auto">
            <a:xfrm>
              <a:off x="1022" y="1736"/>
              <a:ext cx="3602" cy="917"/>
            </a:xfrm>
            <a:prstGeom prst="roundRect">
              <a:avLst>
                <a:gd name="adj" fmla="val 10269"/>
              </a:avLst>
            </a:prstGeom>
            <a:solidFill>
              <a:srgbClr val="FFFFCC"/>
            </a:solidFill>
            <a:ln w="38100">
              <a:solidFill>
                <a:srgbClr val="FF6600"/>
              </a:solidFill>
              <a:round/>
              <a:headEnd/>
              <a:tailEnd/>
            </a:ln>
            <a:effectLst/>
          </p:spPr>
          <p:txBody>
            <a:bodyPr wrap="none" anchor="ctr"/>
            <a:lstStyle/>
            <a:p>
              <a:endParaRPr lang="en-GB" sz="2400"/>
            </a:p>
          </p:txBody>
        </p:sp>
        <p:grpSp>
          <p:nvGrpSpPr>
            <p:cNvPr id="150" name="Group 59"/>
            <p:cNvGrpSpPr>
              <a:grpSpLocks/>
            </p:cNvGrpSpPr>
            <p:nvPr/>
          </p:nvGrpSpPr>
          <p:grpSpPr bwMode="auto">
            <a:xfrm>
              <a:off x="1094" y="1715"/>
              <a:ext cx="3367" cy="523"/>
              <a:chOff x="445" y="1961"/>
              <a:chExt cx="3367" cy="523"/>
            </a:xfrm>
          </p:grpSpPr>
          <p:sp>
            <p:nvSpPr>
              <p:cNvPr id="157" name="Text Box 60"/>
              <p:cNvSpPr txBox="1">
                <a:spLocks noChangeArrowheads="1"/>
              </p:cNvSpPr>
              <p:nvPr/>
            </p:nvSpPr>
            <p:spPr bwMode="auto">
              <a:xfrm>
                <a:off x="1652" y="2076"/>
                <a:ext cx="931"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iron</a:t>
                </a:r>
              </a:p>
            </p:txBody>
          </p:sp>
          <p:sp>
            <p:nvSpPr>
              <p:cNvPr id="158" name="Text Box 61"/>
              <p:cNvSpPr txBox="1">
                <a:spLocks noChangeArrowheads="1"/>
              </p:cNvSpPr>
              <p:nvPr/>
            </p:nvSpPr>
            <p:spPr bwMode="auto">
              <a:xfrm>
                <a:off x="2881" y="1961"/>
                <a:ext cx="931" cy="523"/>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iron (III)</a:t>
                </a:r>
                <a:br>
                  <a:rPr lang="en-GB" sz="2400" b="1">
                    <a:solidFill>
                      <a:srgbClr val="000066"/>
                    </a:solidFill>
                  </a:rPr>
                </a:br>
                <a:r>
                  <a:rPr lang="en-GB" sz="2400" b="1">
                    <a:solidFill>
                      <a:srgbClr val="000066"/>
                    </a:solidFill>
                  </a:rPr>
                  <a:t>chloride</a:t>
                </a:r>
              </a:p>
            </p:txBody>
          </p:sp>
          <p:sp>
            <p:nvSpPr>
              <p:cNvPr id="159" name="Text Box 62"/>
              <p:cNvSpPr txBox="1">
                <a:spLocks noChangeArrowheads="1"/>
              </p:cNvSpPr>
              <p:nvPr/>
            </p:nvSpPr>
            <p:spPr bwMode="auto">
              <a:xfrm>
                <a:off x="445" y="2076"/>
                <a:ext cx="931"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chlorine</a:t>
                </a:r>
              </a:p>
            </p:txBody>
          </p:sp>
          <p:sp>
            <p:nvSpPr>
              <p:cNvPr id="160" name="Text Box 63"/>
              <p:cNvSpPr txBox="1">
                <a:spLocks noChangeArrowheads="1"/>
              </p:cNvSpPr>
              <p:nvPr/>
            </p:nvSpPr>
            <p:spPr bwMode="auto">
              <a:xfrm>
                <a:off x="1353" y="2047"/>
                <a:ext cx="266" cy="407"/>
              </a:xfrm>
              <a:prstGeom prst="rect">
                <a:avLst/>
              </a:prstGeom>
              <a:noFill/>
              <a:ln w="9525">
                <a:noFill/>
                <a:miter lim="800000"/>
                <a:headEnd/>
                <a:tailEnd/>
              </a:ln>
              <a:effectLst/>
            </p:spPr>
            <p:txBody>
              <a:bodyPr>
                <a:spAutoFit/>
              </a:bodyPr>
              <a:lstStyle/>
              <a:p>
                <a:pPr>
                  <a:spcBef>
                    <a:spcPct val="50000"/>
                  </a:spcBef>
                </a:pPr>
                <a:r>
                  <a:rPr lang="en-GB" sz="3600" b="1">
                    <a:solidFill>
                      <a:srgbClr val="000066"/>
                    </a:solidFill>
                  </a:rPr>
                  <a:t>+</a:t>
                </a:r>
              </a:p>
            </p:txBody>
          </p:sp>
          <p:sp>
            <p:nvSpPr>
              <p:cNvPr id="161" name="Text Box 64"/>
              <p:cNvSpPr txBox="1">
                <a:spLocks noChangeArrowheads="1"/>
              </p:cNvSpPr>
              <p:nvPr/>
            </p:nvSpPr>
            <p:spPr bwMode="auto">
              <a:xfrm>
                <a:off x="2437" y="2076"/>
                <a:ext cx="355" cy="291"/>
              </a:xfrm>
              <a:prstGeom prst="rect">
                <a:avLst/>
              </a:prstGeom>
              <a:noFill/>
              <a:ln w="9525">
                <a:noFill/>
                <a:miter lim="800000"/>
                <a:headEnd/>
                <a:tailEnd/>
              </a:ln>
              <a:effectLst/>
            </p:spPr>
            <p:txBody>
              <a:bodyPr>
                <a:spAutoFit/>
              </a:bodyPr>
              <a:lstStyle/>
              <a:p>
                <a:pPr>
                  <a:spcBef>
                    <a:spcPct val="50000"/>
                  </a:spcBef>
                </a:pPr>
                <a:r>
                  <a:rPr lang="en-GB" sz="2400" b="1" dirty="0">
                    <a:solidFill>
                      <a:srgbClr val="000066"/>
                    </a:solidFill>
                    <a:sym typeface="Monotype Sorts" pitchFamily="2" charset="2"/>
                  </a:rPr>
                  <a:t></a:t>
                </a:r>
              </a:p>
            </p:txBody>
          </p:sp>
        </p:grpSp>
        <p:grpSp>
          <p:nvGrpSpPr>
            <p:cNvPr id="151" name="Group 65"/>
            <p:cNvGrpSpPr>
              <a:grpSpLocks/>
            </p:cNvGrpSpPr>
            <p:nvPr/>
          </p:nvGrpSpPr>
          <p:grpSpPr bwMode="auto">
            <a:xfrm>
              <a:off x="1094" y="2265"/>
              <a:ext cx="3563" cy="407"/>
              <a:chOff x="445" y="2613"/>
              <a:chExt cx="3563" cy="407"/>
            </a:xfrm>
          </p:grpSpPr>
          <p:sp>
            <p:nvSpPr>
              <p:cNvPr id="152" name="Text Box 66"/>
              <p:cNvSpPr txBox="1">
                <a:spLocks noChangeArrowheads="1"/>
              </p:cNvSpPr>
              <p:nvPr/>
            </p:nvSpPr>
            <p:spPr bwMode="auto">
              <a:xfrm>
                <a:off x="445" y="2642"/>
                <a:ext cx="909" cy="291"/>
              </a:xfrm>
              <a:prstGeom prst="rect">
                <a:avLst/>
              </a:prstGeom>
              <a:noFill/>
              <a:ln w="9525">
                <a:noFill/>
                <a:miter lim="800000"/>
                <a:headEnd/>
                <a:tailEnd/>
              </a:ln>
              <a:effectLst/>
            </p:spPr>
            <p:txBody>
              <a:bodyPr>
                <a:spAutoFit/>
              </a:bodyPr>
              <a:lstStyle/>
              <a:p>
                <a:r>
                  <a:rPr lang="en-GB" sz="2400" b="1">
                    <a:solidFill>
                      <a:srgbClr val="000066"/>
                    </a:solidFill>
                  </a:rPr>
                  <a:t>3Cl</a:t>
                </a:r>
                <a:r>
                  <a:rPr lang="en-GB" sz="2400" b="1" baseline="-25000">
                    <a:solidFill>
                      <a:srgbClr val="000066"/>
                    </a:solidFill>
                  </a:rPr>
                  <a:t>2</a:t>
                </a:r>
                <a:r>
                  <a:rPr lang="en-GB" sz="1100" b="1">
                    <a:solidFill>
                      <a:srgbClr val="000066"/>
                    </a:solidFill>
                  </a:rPr>
                  <a:t> </a:t>
                </a:r>
                <a:r>
                  <a:rPr lang="en-GB" sz="2400">
                    <a:solidFill>
                      <a:srgbClr val="000066"/>
                    </a:solidFill>
                  </a:rPr>
                  <a:t>(g)</a:t>
                </a:r>
                <a:endParaRPr lang="en-GB" sz="2400">
                  <a:solidFill>
                    <a:srgbClr val="000066"/>
                  </a:solidFill>
                  <a:sym typeface="Monotype Sorts" pitchFamily="2" charset="2"/>
                </a:endParaRPr>
              </a:p>
            </p:txBody>
          </p:sp>
          <p:sp>
            <p:nvSpPr>
              <p:cNvPr id="153" name="Text Box 67"/>
              <p:cNvSpPr txBox="1">
                <a:spLocks noChangeArrowheads="1"/>
              </p:cNvSpPr>
              <p:nvPr/>
            </p:nvSpPr>
            <p:spPr bwMode="auto">
              <a:xfrm>
                <a:off x="1652" y="2642"/>
                <a:ext cx="1061" cy="291"/>
              </a:xfrm>
              <a:prstGeom prst="rect">
                <a:avLst/>
              </a:prstGeom>
              <a:noFill/>
              <a:ln w="9525">
                <a:noFill/>
                <a:miter lim="800000"/>
                <a:headEnd/>
                <a:tailEnd/>
              </a:ln>
              <a:effectLst/>
            </p:spPr>
            <p:txBody>
              <a:bodyPr>
                <a:spAutoFit/>
              </a:bodyPr>
              <a:lstStyle/>
              <a:p>
                <a:r>
                  <a:rPr lang="en-GB" sz="2400" b="1">
                    <a:solidFill>
                      <a:srgbClr val="000066"/>
                    </a:solidFill>
                  </a:rPr>
                  <a:t>2Fe</a:t>
                </a:r>
                <a:r>
                  <a:rPr lang="en-GB" sz="1100" b="1">
                    <a:solidFill>
                      <a:srgbClr val="000066"/>
                    </a:solidFill>
                  </a:rPr>
                  <a:t> </a:t>
                </a:r>
                <a:r>
                  <a:rPr lang="en-GB" sz="2400">
                    <a:solidFill>
                      <a:srgbClr val="000066"/>
                    </a:solidFill>
                  </a:rPr>
                  <a:t>(s)</a:t>
                </a:r>
                <a:endParaRPr lang="en-GB" sz="2400">
                  <a:solidFill>
                    <a:srgbClr val="000066"/>
                  </a:solidFill>
                  <a:sym typeface="Monotype Sorts" pitchFamily="2" charset="2"/>
                </a:endParaRPr>
              </a:p>
            </p:txBody>
          </p:sp>
          <p:sp>
            <p:nvSpPr>
              <p:cNvPr id="154" name="Text Box 68"/>
              <p:cNvSpPr txBox="1">
                <a:spLocks noChangeArrowheads="1"/>
              </p:cNvSpPr>
              <p:nvPr/>
            </p:nvSpPr>
            <p:spPr bwMode="auto">
              <a:xfrm>
                <a:off x="2881" y="2642"/>
                <a:ext cx="1127" cy="291"/>
              </a:xfrm>
              <a:prstGeom prst="rect">
                <a:avLst/>
              </a:prstGeom>
              <a:noFill/>
              <a:ln w="9525">
                <a:noFill/>
                <a:miter lim="800000"/>
                <a:headEnd/>
                <a:tailEnd/>
              </a:ln>
              <a:effectLst/>
            </p:spPr>
            <p:txBody>
              <a:bodyPr>
                <a:spAutoFit/>
              </a:bodyPr>
              <a:lstStyle/>
              <a:p>
                <a:r>
                  <a:rPr lang="en-GB" sz="2400" b="1">
                    <a:solidFill>
                      <a:srgbClr val="000066"/>
                    </a:solidFill>
                    <a:sym typeface="Monotype Sorts" pitchFamily="2" charset="2"/>
                  </a:rPr>
                  <a:t>2FeCl</a:t>
                </a:r>
                <a:r>
                  <a:rPr lang="en-GB" sz="2400" b="1" baseline="-25000">
                    <a:solidFill>
                      <a:srgbClr val="000066"/>
                    </a:solidFill>
                    <a:sym typeface="Monotype Sorts" pitchFamily="2" charset="2"/>
                  </a:rPr>
                  <a:t>3</a:t>
                </a:r>
                <a:r>
                  <a:rPr lang="en-GB" sz="1100" b="1">
                    <a:solidFill>
                      <a:srgbClr val="000066"/>
                    </a:solidFill>
                    <a:sym typeface="Monotype Sorts" pitchFamily="2" charset="2"/>
                  </a:rPr>
                  <a:t> </a:t>
                </a:r>
                <a:r>
                  <a:rPr lang="en-GB" sz="2400">
                    <a:solidFill>
                      <a:srgbClr val="000066"/>
                    </a:solidFill>
                    <a:sym typeface="Monotype Sorts" pitchFamily="2" charset="2"/>
                  </a:rPr>
                  <a:t>(s)</a:t>
                </a:r>
              </a:p>
            </p:txBody>
          </p:sp>
          <p:sp>
            <p:nvSpPr>
              <p:cNvPr id="155" name="Text Box 69"/>
              <p:cNvSpPr txBox="1">
                <a:spLocks noChangeArrowheads="1"/>
              </p:cNvSpPr>
              <p:nvPr/>
            </p:nvSpPr>
            <p:spPr bwMode="auto">
              <a:xfrm>
                <a:off x="1353" y="2613"/>
                <a:ext cx="266" cy="407"/>
              </a:xfrm>
              <a:prstGeom prst="rect">
                <a:avLst/>
              </a:prstGeom>
              <a:noFill/>
              <a:ln w="9525">
                <a:noFill/>
                <a:miter lim="800000"/>
                <a:headEnd/>
                <a:tailEnd/>
              </a:ln>
              <a:effectLst/>
            </p:spPr>
            <p:txBody>
              <a:bodyPr>
                <a:spAutoFit/>
              </a:bodyPr>
              <a:lstStyle/>
              <a:p>
                <a:pPr>
                  <a:spcBef>
                    <a:spcPct val="50000"/>
                  </a:spcBef>
                </a:pPr>
                <a:r>
                  <a:rPr lang="en-GB" sz="3600" b="1">
                    <a:solidFill>
                      <a:srgbClr val="000066"/>
                    </a:solidFill>
                  </a:rPr>
                  <a:t>+</a:t>
                </a:r>
              </a:p>
            </p:txBody>
          </p:sp>
          <p:sp>
            <p:nvSpPr>
              <p:cNvPr id="156" name="Text Box 70"/>
              <p:cNvSpPr txBox="1">
                <a:spLocks noChangeArrowheads="1"/>
              </p:cNvSpPr>
              <p:nvPr/>
            </p:nvSpPr>
            <p:spPr bwMode="auto">
              <a:xfrm>
                <a:off x="2437" y="2642"/>
                <a:ext cx="355"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sym typeface="Monotype Sorts" pitchFamily="2" charset="2"/>
                  </a:rPr>
                  <a:t></a:t>
                </a:r>
              </a:p>
            </p:txBody>
          </p:sp>
        </p:grpSp>
      </p:grpSp>
      <p:grpSp>
        <p:nvGrpSpPr>
          <p:cNvPr id="162" name="Group 90"/>
          <p:cNvGrpSpPr>
            <a:grpSpLocks/>
          </p:cNvGrpSpPr>
          <p:nvPr/>
        </p:nvGrpSpPr>
        <p:grpSpPr bwMode="auto">
          <a:xfrm>
            <a:off x="1419225" y="2006730"/>
            <a:ext cx="6421438" cy="568326"/>
            <a:chOff x="894" y="830"/>
            <a:chExt cx="4045" cy="358"/>
          </a:xfrm>
        </p:grpSpPr>
        <p:sp>
          <p:nvSpPr>
            <p:cNvPr id="163" name="AutoShape 71"/>
            <p:cNvSpPr>
              <a:spLocks noChangeArrowheads="1"/>
            </p:cNvSpPr>
            <p:nvPr/>
          </p:nvSpPr>
          <p:spPr bwMode="auto">
            <a:xfrm>
              <a:off x="894" y="830"/>
              <a:ext cx="4045" cy="347"/>
            </a:xfrm>
            <a:prstGeom prst="roundRect">
              <a:avLst>
                <a:gd name="adj" fmla="val 21037"/>
              </a:avLst>
            </a:prstGeom>
            <a:solidFill>
              <a:srgbClr val="FFC197"/>
            </a:solidFill>
            <a:ln w="38100">
              <a:solidFill>
                <a:srgbClr val="FF6600"/>
              </a:solidFill>
              <a:round/>
              <a:headEnd/>
              <a:tailEnd/>
            </a:ln>
            <a:effectLst/>
          </p:spPr>
          <p:txBody>
            <a:bodyPr wrap="none" anchor="ctr"/>
            <a:lstStyle/>
            <a:p>
              <a:endParaRPr lang="en-GB" sz="2400"/>
            </a:p>
          </p:txBody>
        </p:sp>
        <p:sp>
          <p:nvSpPr>
            <p:cNvPr id="164" name="Text Box 72"/>
            <p:cNvSpPr txBox="1">
              <a:spLocks noChangeArrowheads="1"/>
            </p:cNvSpPr>
            <p:nvPr/>
          </p:nvSpPr>
          <p:spPr bwMode="auto">
            <a:xfrm>
              <a:off x="1020" y="851"/>
              <a:ext cx="3906" cy="337"/>
            </a:xfrm>
            <a:prstGeom prst="rect">
              <a:avLst/>
            </a:prstGeom>
            <a:noFill/>
            <a:ln w="9525">
              <a:noFill/>
              <a:miter lim="800000"/>
              <a:headEnd/>
              <a:tailEnd/>
            </a:ln>
            <a:effectLst/>
          </p:spPr>
          <p:txBody>
            <a:bodyPr>
              <a:spAutoFit/>
            </a:bodyPr>
            <a:lstStyle/>
            <a:p>
              <a:pPr>
                <a:lnSpc>
                  <a:spcPct val="80000"/>
                </a:lnSpc>
              </a:pPr>
              <a:r>
                <a:rPr lang="en-GB" sz="2400" b="1">
                  <a:solidFill>
                    <a:srgbClr val="000066"/>
                  </a:solidFill>
                </a:rPr>
                <a:t>halogen    </a:t>
              </a:r>
              <a:r>
                <a:rPr lang="en-GB" sz="3600" b="1">
                  <a:solidFill>
                    <a:srgbClr val="000066"/>
                  </a:solidFill>
                </a:rPr>
                <a:t>+</a:t>
              </a:r>
              <a:r>
                <a:rPr lang="en-GB" sz="2400" b="1">
                  <a:solidFill>
                    <a:srgbClr val="000066"/>
                  </a:solidFill>
                </a:rPr>
                <a:t>    iron       </a:t>
              </a:r>
              <a:r>
                <a:rPr lang="en-GB" sz="2400" b="1">
                  <a:solidFill>
                    <a:srgbClr val="000066"/>
                  </a:solidFill>
                  <a:latin typeface="Times New Roman" pitchFamily="18" charset="0"/>
                  <a:sym typeface="Monotype Sorts" pitchFamily="2" charset="2"/>
                </a:rPr>
                <a:t>    </a:t>
              </a:r>
              <a:r>
                <a:rPr lang="en-GB" sz="2400" b="1">
                  <a:solidFill>
                    <a:srgbClr val="000066"/>
                  </a:solidFill>
                </a:rPr>
                <a:t>iron (III) halide</a:t>
              </a:r>
            </a:p>
          </p:txBody>
        </p:sp>
      </p:grpSp>
      <p:sp>
        <p:nvSpPr>
          <p:cNvPr id="165" name="Rectangle 76"/>
          <p:cNvSpPr>
            <a:spLocks noChangeArrowheads="1"/>
          </p:cNvSpPr>
          <p:nvPr/>
        </p:nvSpPr>
        <p:spPr bwMode="auto">
          <a:xfrm>
            <a:off x="544513" y="2722897"/>
            <a:ext cx="8385175" cy="646331"/>
          </a:xfrm>
          <a:prstGeom prst="rect">
            <a:avLst/>
          </a:prstGeom>
          <a:noFill/>
          <a:ln w="9525" algn="ctr">
            <a:noFill/>
            <a:miter lim="800000"/>
            <a:headEnd/>
            <a:tailEnd/>
          </a:ln>
          <a:effectLst/>
        </p:spPr>
        <p:txBody>
          <a:bodyPr>
            <a:spAutoFit/>
          </a:bodyPr>
          <a:lstStyle/>
          <a:p>
            <a:r>
              <a:rPr lang="en-GB" b="1" dirty="0"/>
              <a:t>The word and chemical equations for the reaction between chlorine and iron are:</a:t>
            </a:r>
          </a:p>
        </p:txBody>
      </p:sp>
      <p:grpSp>
        <p:nvGrpSpPr>
          <p:cNvPr id="166" name="Group 92"/>
          <p:cNvGrpSpPr>
            <a:grpSpLocks/>
          </p:cNvGrpSpPr>
          <p:nvPr/>
        </p:nvGrpSpPr>
        <p:grpSpPr bwMode="auto">
          <a:xfrm>
            <a:off x="1639888" y="5406887"/>
            <a:ext cx="5770562" cy="1449382"/>
            <a:chOff x="1033" y="3199"/>
            <a:chExt cx="3635" cy="978"/>
          </a:xfrm>
        </p:grpSpPr>
        <p:sp>
          <p:nvSpPr>
            <p:cNvPr id="167" name="AutoShape 77"/>
            <p:cNvSpPr>
              <a:spLocks noChangeArrowheads="1"/>
            </p:cNvSpPr>
            <p:nvPr/>
          </p:nvSpPr>
          <p:spPr bwMode="auto">
            <a:xfrm>
              <a:off x="1033" y="3199"/>
              <a:ext cx="3602" cy="947"/>
            </a:xfrm>
            <a:prstGeom prst="roundRect">
              <a:avLst>
                <a:gd name="adj" fmla="val 10269"/>
              </a:avLst>
            </a:prstGeom>
            <a:solidFill>
              <a:srgbClr val="FFFFCC"/>
            </a:solidFill>
            <a:ln w="38100">
              <a:solidFill>
                <a:srgbClr val="FF6600"/>
              </a:solidFill>
              <a:round/>
              <a:headEnd/>
              <a:tailEnd/>
            </a:ln>
            <a:effectLst/>
          </p:spPr>
          <p:txBody>
            <a:bodyPr wrap="none" anchor="ctr"/>
            <a:lstStyle/>
            <a:p>
              <a:endParaRPr lang="en-GB" sz="2400"/>
            </a:p>
          </p:txBody>
        </p:sp>
        <p:grpSp>
          <p:nvGrpSpPr>
            <p:cNvPr id="168" name="Group 78"/>
            <p:cNvGrpSpPr>
              <a:grpSpLocks/>
            </p:cNvGrpSpPr>
            <p:nvPr/>
          </p:nvGrpSpPr>
          <p:grpSpPr bwMode="auto">
            <a:xfrm>
              <a:off x="1105" y="3232"/>
              <a:ext cx="3367" cy="523"/>
              <a:chOff x="445" y="1961"/>
              <a:chExt cx="3367" cy="523"/>
            </a:xfrm>
          </p:grpSpPr>
          <p:sp>
            <p:nvSpPr>
              <p:cNvPr id="175" name="Text Box 79"/>
              <p:cNvSpPr txBox="1">
                <a:spLocks noChangeArrowheads="1"/>
              </p:cNvSpPr>
              <p:nvPr/>
            </p:nvSpPr>
            <p:spPr bwMode="auto">
              <a:xfrm>
                <a:off x="1652" y="2076"/>
                <a:ext cx="931"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iron</a:t>
                </a:r>
              </a:p>
            </p:txBody>
          </p:sp>
          <p:sp>
            <p:nvSpPr>
              <p:cNvPr id="176" name="Text Box 80"/>
              <p:cNvSpPr txBox="1">
                <a:spLocks noChangeArrowheads="1"/>
              </p:cNvSpPr>
              <p:nvPr/>
            </p:nvSpPr>
            <p:spPr bwMode="auto">
              <a:xfrm>
                <a:off x="2881" y="1961"/>
                <a:ext cx="931" cy="523"/>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iron (III)</a:t>
                </a:r>
                <a:br>
                  <a:rPr lang="en-GB" sz="2400" b="1">
                    <a:solidFill>
                      <a:srgbClr val="000066"/>
                    </a:solidFill>
                  </a:rPr>
                </a:br>
                <a:r>
                  <a:rPr lang="en-GB" sz="2400" b="1">
                    <a:solidFill>
                      <a:srgbClr val="000066"/>
                    </a:solidFill>
                  </a:rPr>
                  <a:t>bromide</a:t>
                </a:r>
              </a:p>
            </p:txBody>
          </p:sp>
          <p:sp>
            <p:nvSpPr>
              <p:cNvPr id="177" name="Text Box 81"/>
              <p:cNvSpPr txBox="1">
                <a:spLocks noChangeArrowheads="1"/>
              </p:cNvSpPr>
              <p:nvPr/>
            </p:nvSpPr>
            <p:spPr bwMode="auto">
              <a:xfrm>
                <a:off x="445" y="2076"/>
                <a:ext cx="931"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rPr>
                  <a:t>bromine</a:t>
                </a:r>
              </a:p>
            </p:txBody>
          </p:sp>
          <p:sp>
            <p:nvSpPr>
              <p:cNvPr id="178" name="Text Box 82"/>
              <p:cNvSpPr txBox="1">
                <a:spLocks noChangeArrowheads="1"/>
              </p:cNvSpPr>
              <p:nvPr/>
            </p:nvSpPr>
            <p:spPr bwMode="auto">
              <a:xfrm>
                <a:off x="1353" y="2047"/>
                <a:ext cx="266" cy="407"/>
              </a:xfrm>
              <a:prstGeom prst="rect">
                <a:avLst/>
              </a:prstGeom>
              <a:noFill/>
              <a:ln w="9525">
                <a:noFill/>
                <a:miter lim="800000"/>
                <a:headEnd/>
                <a:tailEnd/>
              </a:ln>
              <a:effectLst/>
            </p:spPr>
            <p:txBody>
              <a:bodyPr>
                <a:spAutoFit/>
              </a:bodyPr>
              <a:lstStyle/>
              <a:p>
                <a:pPr>
                  <a:spcBef>
                    <a:spcPct val="50000"/>
                  </a:spcBef>
                </a:pPr>
                <a:r>
                  <a:rPr lang="en-GB" sz="3600" b="1">
                    <a:solidFill>
                      <a:srgbClr val="000066"/>
                    </a:solidFill>
                  </a:rPr>
                  <a:t>+</a:t>
                </a:r>
              </a:p>
            </p:txBody>
          </p:sp>
          <p:sp>
            <p:nvSpPr>
              <p:cNvPr id="179" name="Text Box 83"/>
              <p:cNvSpPr txBox="1">
                <a:spLocks noChangeArrowheads="1"/>
              </p:cNvSpPr>
              <p:nvPr/>
            </p:nvSpPr>
            <p:spPr bwMode="auto">
              <a:xfrm>
                <a:off x="2437" y="2076"/>
                <a:ext cx="355"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sym typeface="Monotype Sorts" pitchFamily="2" charset="2"/>
                  </a:rPr>
                  <a:t></a:t>
                </a:r>
              </a:p>
            </p:txBody>
          </p:sp>
        </p:grpSp>
        <p:grpSp>
          <p:nvGrpSpPr>
            <p:cNvPr id="169" name="Group 84"/>
            <p:cNvGrpSpPr>
              <a:grpSpLocks/>
            </p:cNvGrpSpPr>
            <p:nvPr/>
          </p:nvGrpSpPr>
          <p:grpSpPr bwMode="auto">
            <a:xfrm>
              <a:off x="1105" y="3770"/>
              <a:ext cx="3563" cy="407"/>
              <a:chOff x="445" y="2613"/>
              <a:chExt cx="3563" cy="407"/>
            </a:xfrm>
          </p:grpSpPr>
          <p:sp>
            <p:nvSpPr>
              <p:cNvPr id="170" name="Text Box 85"/>
              <p:cNvSpPr txBox="1">
                <a:spLocks noChangeArrowheads="1"/>
              </p:cNvSpPr>
              <p:nvPr/>
            </p:nvSpPr>
            <p:spPr bwMode="auto">
              <a:xfrm>
                <a:off x="445" y="2642"/>
                <a:ext cx="909" cy="291"/>
              </a:xfrm>
              <a:prstGeom prst="rect">
                <a:avLst/>
              </a:prstGeom>
              <a:noFill/>
              <a:ln w="9525">
                <a:noFill/>
                <a:miter lim="800000"/>
                <a:headEnd/>
                <a:tailEnd/>
              </a:ln>
              <a:effectLst/>
            </p:spPr>
            <p:txBody>
              <a:bodyPr>
                <a:spAutoFit/>
              </a:bodyPr>
              <a:lstStyle/>
              <a:p>
                <a:r>
                  <a:rPr lang="en-GB" sz="2400" b="1">
                    <a:solidFill>
                      <a:srgbClr val="000066"/>
                    </a:solidFill>
                  </a:rPr>
                  <a:t>3Br</a:t>
                </a:r>
                <a:r>
                  <a:rPr lang="en-GB" sz="2400" b="1" baseline="-25000">
                    <a:solidFill>
                      <a:srgbClr val="000066"/>
                    </a:solidFill>
                  </a:rPr>
                  <a:t>2</a:t>
                </a:r>
                <a:r>
                  <a:rPr lang="en-GB" sz="1100" b="1">
                    <a:solidFill>
                      <a:srgbClr val="000066"/>
                    </a:solidFill>
                  </a:rPr>
                  <a:t> </a:t>
                </a:r>
                <a:r>
                  <a:rPr lang="en-GB" sz="2400">
                    <a:solidFill>
                      <a:srgbClr val="000066"/>
                    </a:solidFill>
                  </a:rPr>
                  <a:t>(g)</a:t>
                </a:r>
                <a:endParaRPr lang="en-GB" sz="2400">
                  <a:solidFill>
                    <a:srgbClr val="000066"/>
                  </a:solidFill>
                  <a:sym typeface="Monotype Sorts" pitchFamily="2" charset="2"/>
                </a:endParaRPr>
              </a:p>
            </p:txBody>
          </p:sp>
          <p:sp>
            <p:nvSpPr>
              <p:cNvPr id="171" name="Text Box 86"/>
              <p:cNvSpPr txBox="1">
                <a:spLocks noChangeArrowheads="1"/>
              </p:cNvSpPr>
              <p:nvPr/>
            </p:nvSpPr>
            <p:spPr bwMode="auto">
              <a:xfrm>
                <a:off x="1652" y="2642"/>
                <a:ext cx="1061" cy="291"/>
              </a:xfrm>
              <a:prstGeom prst="rect">
                <a:avLst/>
              </a:prstGeom>
              <a:noFill/>
              <a:ln w="9525">
                <a:noFill/>
                <a:miter lim="800000"/>
                <a:headEnd/>
                <a:tailEnd/>
              </a:ln>
              <a:effectLst/>
            </p:spPr>
            <p:txBody>
              <a:bodyPr>
                <a:spAutoFit/>
              </a:bodyPr>
              <a:lstStyle/>
              <a:p>
                <a:r>
                  <a:rPr lang="en-GB" sz="2400" b="1">
                    <a:solidFill>
                      <a:srgbClr val="000066"/>
                    </a:solidFill>
                  </a:rPr>
                  <a:t>2Fe</a:t>
                </a:r>
                <a:r>
                  <a:rPr lang="en-GB" sz="1100" b="1">
                    <a:solidFill>
                      <a:srgbClr val="000066"/>
                    </a:solidFill>
                  </a:rPr>
                  <a:t> </a:t>
                </a:r>
                <a:r>
                  <a:rPr lang="en-GB" sz="2400">
                    <a:solidFill>
                      <a:srgbClr val="000066"/>
                    </a:solidFill>
                  </a:rPr>
                  <a:t>(s)</a:t>
                </a:r>
                <a:endParaRPr lang="en-GB" sz="2400">
                  <a:solidFill>
                    <a:srgbClr val="000066"/>
                  </a:solidFill>
                  <a:sym typeface="Monotype Sorts" pitchFamily="2" charset="2"/>
                </a:endParaRPr>
              </a:p>
            </p:txBody>
          </p:sp>
          <p:sp>
            <p:nvSpPr>
              <p:cNvPr id="172" name="Text Box 87"/>
              <p:cNvSpPr txBox="1">
                <a:spLocks noChangeArrowheads="1"/>
              </p:cNvSpPr>
              <p:nvPr/>
            </p:nvSpPr>
            <p:spPr bwMode="auto">
              <a:xfrm>
                <a:off x="2881" y="2642"/>
                <a:ext cx="1127" cy="291"/>
              </a:xfrm>
              <a:prstGeom prst="rect">
                <a:avLst/>
              </a:prstGeom>
              <a:noFill/>
              <a:ln w="9525">
                <a:noFill/>
                <a:miter lim="800000"/>
                <a:headEnd/>
                <a:tailEnd/>
              </a:ln>
              <a:effectLst/>
            </p:spPr>
            <p:txBody>
              <a:bodyPr>
                <a:spAutoFit/>
              </a:bodyPr>
              <a:lstStyle/>
              <a:p>
                <a:r>
                  <a:rPr lang="en-GB" sz="2400" b="1">
                    <a:solidFill>
                      <a:srgbClr val="000066"/>
                    </a:solidFill>
                    <a:sym typeface="Monotype Sorts" pitchFamily="2" charset="2"/>
                  </a:rPr>
                  <a:t>2FeBr</a:t>
                </a:r>
                <a:r>
                  <a:rPr lang="en-GB" sz="2400" b="1" baseline="-25000">
                    <a:solidFill>
                      <a:srgbClr val="000066"/>
                    </a:solidFill>
                    <a:sym typeface="Monotype Sorts" pitchFamily="2" charset="2"/>
                  </a:rPr>
                  <a:t>3</a:t>
                </a:r>
                <a:r>
                  <a:rPr lang="en-GB" sz="1100" b="1">
                    <a:solidFill>
                      <a:srgbClr val="000066"/>
                    </a:solidFill>
                    <a:sym typeface="Monotype Sorts" pitchFamily="2" charset="2"/>
                  </a:rPr>
                  <a:t> </a:t>
                </a:r>
                <a:r>
                  <a:rPr lang="en-GB" sz="2400">
                    <a:solidFill>
                      <a:srgbClr val="000066"/>
                    </a:solidFill>
                    <a:sym typeface="Monotype Sorts" pitchFamily="2" charset="2"/>
                  </a:rPr>
                  <a:t>(s)</a:t>
                </a:r>
              </a:p>
            </p:txBody>
          </p:sp>
          <p:sp>
            <p:nvSpPr>
              <p:cNvPr id="173" name="Text Box 88"/>
              <p:cNvSpPr txBox="1">
                <a:spLocks noChangeArrowheads="1"/>
              </p:cNvSpPr>
              <p:nvPr/>
            </p:nvSpPr>
            <p:spPr bwMode="auto">
              <a:xfrm>
                <a:off x="1353" y="2613"/>
                <a:ext cx="266" cy="407"/>
              </a:xfrm>
              <a:prstGeom prst="rect">
                <a:avLst/>
              </a:prstGeom>
              <a:noFill/>
              <a:ln w="9525">
                <a:noFill/>
                <a:miter lim="800000"/>
                <a:headEnd/>
                <a:tailEnd/>
              </a:ln>
              <a:effectLst/>
            </p:spPr>
            <p:txBody>
              <a:bodyPr>
                <a:spAutoFit/>
              </a:bodyPr>
              <a:lstStyle/>
              <a:p>
                <a:pPr>
                  <a:spcBef>
                    <a:spcPct val="50000"/>
                  </a:spcBef>
                </a:pPr>
                <a:r>
                  <a:rPr lang="en-GB" sz="3600" b="1">
                    <a:solidFill>
                      <a:srgbClr val="000066"/>
                    </a:solidFill>
                  </a:rPr>
                  <a:t>+</a:t>
                </a:r>
              </a:p>
            </p:txBody>
          </p:sp>
          <p:sp>
            <p:nvSpPr>
              <p:cNvPr id="174" name="Text Box 89"/>
              <p:cNvSpPr txBox="1">
                <a:spLocks noChangeArrowheads="1"/>
              </p:cNvSpPr>
              <p:nvPr/>
            </p:nvSpPr>
            <p:spPr bwMode="auto">
              <a:xfrm>
                <a:off x="2437" y="2642"/>
                <a:ext cx="355" cy="291"/>
              </a:xfrm>
              <a:prstGeom prst="rect">
                <a:avLst/>
              </a:prstGeom>
              <a:noFill/>
              <a:ln w="9525">
                <a:noFill/>
                <a:miter lim="800000"/>
                <a:headEnd/>
                <a:tailEnd/>
              </a:ln>
              <a:effectLst/>
            </p:spPr>
            <p:txBody>
              <a:bodyPr>
                <a:spAutoFit/>
              </a:bodyPr>
              <a:lstStyle/>
              <a:p>
                <a:pPr>
                  <a:spcBef>
                    <a:spcPct val="50000"/>
                  </a:spcBef>
                </a:pPr>
                <a:r>
                  <a:rPr lang="en-GB" sz="2400" b="1">
                    <a:solidFill>
                      <a:srgbClr val="000066"/>
                    </a:solidFill>
                    <a:sym typeface="Monotype Sorts" pitchFamily="2" charset="2"/>
                  </a:rPr>
                  <a:t></a:t>
                </a:r>
              </a:p>
            </p:txBody>
          </p:sp>
        </p:gr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left)">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dissolve">
                                      <p:cBhvr>
                                        <p:cTn id="12" dur="500"/>
                                        <p:tgtEl>
                                          <p:spTgt spid="16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wipe(left)">
                                      <p:cBhvr>
                                        <p:cTn id="16" dur="500"/>
                                        <p:tgtEl>
                                          <p:spTgt spid="14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dissolve">
                                      <p:cBhvr>
                                        <p:cTn id="21" dur="500"/>
                                        <p:tgtEl>
                                          <p:spTgt spid="1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wipe(left)">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6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23" name="Rectangle 23"/>
          <p:cNvSpPr>
            <a:spLocks noGrp="1" noChangeArrowheads="1"/>
          </p:cNvSpPr>
          <p:nvPr>
            <p:ph type="title"/>
          </p:nvPr>
        </p:nvSpPr>
        <p:spPr/>
        <p:txBody>
          <a:bodyPr/>
          <a:lstStyle/>
          <a:p>
            <a:r>
              <a:rPr lang="en-GB" u="sng" dirty="0" smtClean="0"/>
              <a:t>Displacement reactions </a:t>
            </a:r>
            <a:r>
              <a:rPr lang="en-GB" u="sng" dirty="0"/>
              <a:t>of halogens</a:t>
            </a:r>
          </a:p>
        </p:txBody>
      </p:sp>
      <p:sp>
        <p:nvSpPr>
          <p:cNvPr id="25624" name="Text Box 24"/>
          <p:cNvSpPr txBox="1">
            <a:spLocks noChangeArrowheads="1"/>
          </p:cNvSpPr>
          <p:nvPr/>
        </p:nvSpPr>
        <p:spPr bwMode="auto">
          <a:xfrm>
            <a:off x="563563" y="784225"/>
            <a:ext cx="8575675" cy="11874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dirty="0" smtClean="0">
                <a:solidFill>
                  <a:srgbClr val="010066"/>
                </a:solidFill>
              </a:rPr>
              <a:t>If a halogen is added to a solution of a compound containing a less reactive halogen, it will react with the compound and form a new one. </a:t>
            </a:r>
          </a:p>
        </p:txBody>
      </p:sp>
      <p:grpSp>
        <p:nvGrpSpPr>
          <p:cNvPr id="2" name="Group 63"/>
          <p:cNvGrpSpPr>
            <a:grpSpLocks/>
          </p:cNvGrpSpPr>
          <p:nvPr/>
        </p:nvGrpSpPr>
        <p:grpSpPr bwMode="auto">
          <a:xfrm>
            <a:off x="588963" y="2765425"/>
            <a:ext cx="7947025" cy="1906588"/>
            <a:chOff x="371" y="1742"/>
            <a:chExt cx="5006" cy="1201"/>
          </a:xfrm>
        </p:grpSpPr>
        <p:sp>
          <p:nvSpPr>
            <p:cNvPr id="25629" name="AutoShape 29"/>
            <p:cNvSpPr>
              <a:spLocks noChangeArrowheads="1"/>
            </p:cNvSpPr>
            <p:nvPr/>
          </p:nvSpPr>
          <p:spPr bwMode="auto">
            <a:xfrm>
              <a:off x="371" y="1742"/>
              <a:ext cx="5006" cy="1201"/>
            </a:xfrm>
            <a:prstGeom prst="roundRect">
              <a:avLst>
                <a:gd name="adj" fmla="val 11833"/>
              </a:avLst>
            </a:prstGeom>
            <a:solidFill>
              <a:srgbClr val="FFFFCC"/>
            </a:solidFill>
            <a:ln w="38100">
              <a:solidFill>
                <a:srgbClr val="FF66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grpSp>
          <p:nvGrpSpPr>
            <p:cNvPr id="3" name="Group 61"/>
            <p:cNvGrpSpPr>
              <a:grpSpLocks/>
            </p:cNvGrpSpPr>
            <p:nvPr/>
          </p:nvGrpSpPr>
          <p:grpSpPr bwMode="auto">
            <a:xfrm>
              <a:off x="442" y="1769"/>
              <a:ext cx="4917" cy="518"/>
              <a:chOff x="442" y="1619"/>
              <a:chExt cx="4917" cy="518"/>
            </a:xfrm>
          </p:grpSpPr>
          <p:sp>
            <p:nvSpPr>
              <p:cNvPr id="25630" name="Text Box 30"/>
              <p:cNvSpPr txBox="1">
                <a:spLocks noChangeArrowheads="1"/>
              </p:cNvSpPr>
              <p:nvPr/>
            </p:nvSpPr>
            <p:spPr bwMode="auto">
              <a:xfrm>
                <a:off x="1703" y="1619"/>
                <a:ext cx="931"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rPr>
                  <a:t>sodium</a:t>
                </a:r>
                <a:br>
                  <a:rPr lang="en-GB" sz="2400" b="1" smtClean="0">
                    <a:solidFill>
                      <a:srgbClr val="000066"/>
                    </a:solidFill>
                  </a:rPr>
                </a:br>
                <a:r>
                  <a:rPr lang="en-GB" sz="2400" b="1" smtClean="0">
                    <a:solidFill>
                      <a:srgbClr val="000066"/>
                    </a:solidFill>
                  </a:rPr>
                  <a:t>chloride</a:t>
                </a:r>
              </a:p>
            </p:txBody>
          </p:sp>
          <p:sp>
            <p:nvSpPr>
              <p:cNvPr id="25631" name="Text Box 31"/>
              <p:cNvSpPr txBox="1">
                <a:spLocks noChangeArrowheads="1"/>
              </p:cNvSpPr>
              <p:nvPr/>
            </p:nvSpPr>
            <p:spPr bwMode="auto">
              <a:xfrm>
                <a:off x="3088" y="1619"/>
                <a:ext cx="931"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rPr>
                  <a:t>sodium</a:t>
                </a:r>
                <a:br>
                  <a:rPr lang="en-GB" sz="2400" b="1" smtClean="0">
                    <a:solidFill>
                      <a:srgbClr val="000066"/>
                    </a:solidFill>
                  </a:rPr>
                </a:br>
                <a:r>
                  <a:rPr lang="en-GB" sz="2400" b="1" smtClean="0">
                    <a:solidFill>
                      <a:srgbClr val="000066"/>
                    </a:solidFill>
                  </a:rPr>
                  <a:t>fluoride</a:t>
                </a:r>
              </a:p>
            </p:txBody>
          </p:sp>
          <p:sp>
            <p:nvSpPr>
              <p:cNvPr id="25632" name="Text Box 32"/>
              <p:cNvSpPr txBox="1">
                <a:spLocks noChangeArrowheads="1"/>
              </p:cNvSpPr>
              <p:nvPr/>
            </p:nvSpPr>
            <p:spPr bwMode="auto">
              <a:xfrm>
                <a:off x="4428" y="1734"/>
                <a:ext cx="931" cy="28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rPr>
                  <a:t>chlorine</a:t>
                </a:r>
              </a:p>
            </p:txBody>
          </p:sp>
          <p:sp>
            <p:nvSpPr>
              <p:cNvPr id="25633" name="Text Box 33"/>
              <p:cNvSpPr txBox="1">
                <a:spLocks noChangeArrowheads="1"/>
              </p:cNvSpPr>
              <p:nvPr/>
            </p:nvSpPr>
            <p:spPr bwMode="auto">
              <a:xfrm>
                <a:off x="442" y="1734"/>
                <a:ext cx="931" cy="28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rPr>
                  <a:t>fluorine</a:t>
                </a:r>
              </a:p>
            </p:txBody>
          </p:sp>
          <p:sp>
            <p:nvSpPr>
              <p:cNvPr id="25634" name="Text Box 34"/>
              <p:cNvSpPr txBox="1">
                <a:spLocks noChangeArrowheads="1"/>
              </p:cNvSpPr>
              <p:nvPr/>
            </p:nvSpPr>
            <p:spPr bwMode="auto">
              <a:xfrm>
                <a:off x="1350" y="1705"/>
                <a:ext cx="266" cy="346"/>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3000" b="1" smtClean="0">
                    <a:solidFill>
                      <a:srgbClr val="000066"/>
                    </a:solidFill>
                  </a:rPr>
                  <a:t>+</a:t>
                </a:r>
              </a:p>
            </p:txBody>
          </p:sp>
          <p:sp>
            <p:nvSpPr>
              <p:cNvPr id="25635" name="Text Box 35"/>
              <p:cNvSpPr txBox="1">
                <a:spLocks noChangeArrowheads="1"/>
              </p:cNvSpPr>
              <p:nvPr/>
            </p:nvSpPr>
            <p:spPr bwMode="auto">
              <a:xfrm>
                <a:off x="4112" y="1705"/>
                <a:ext cx="355" cy="346"/>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3000" b="1" smtClean="0">
                    <a:solidFill>
                      <a:srgbClr val="000066"/>
                    </a:solidFill>
                  </a:rPr>
                  <a:t>+</a:t>
                </a:r>
              </a:p>
            </p:txBody>
          </p:sp>
          <p:sp>
            <p:nvSpPr>
              <p:cNvPr id="25636" name="Text Box 36"/>
              <p:cNvSpPr txBox="1">
                <a:spLocks noChangeArrowheads="1"/>
              </p:cNvSpPr>
              <p:nvPr/>
            </p:nvSpPr>
            <p:spPr bwMode="auto">
              <a:xfrm>
                <a:off x="2644" y="1734"/>
                <a:ext cx="355" cy="28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sym typeface="Monotype Sorts" pitchFamily="2" charset="2"/>
                  </a:rPr>
                  <a:t></a:t>
                </a:r>
              </a:p>
            </p:txBody>
          </p:sp>
        </p:grpSp>
        <p:sp>
          <p:nvSpPr>
            <p:cNvPr id="25627" name="Text Box 27"/>
            <p:cNvSpPr txBox="1">
              <a:spLocks noChangeArrowheads="1"/>
            </p:cNvSpPr>
            <p:nvPr/>
          </p:nvSpPr>
          <p:spPr bwMode="auto">
            <a:xfrm>
              <a:off x="502" y="2432"/>
              <a:ext cx="753" cy="28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b="1" smtClean="0">
                  <a:solidFill>
                    <a:srgbClr val="000066"/>
                  </a:solidFill>
                </a:rPr>
                <a:t>F</a:t>
              </a:r>
              <a:r>
                <a:rPr lang="en-GB" sz="2400" b="1" baseline="-25000" smtClean="0">
                  <a:solidFill>
                    <a:srgbClr val="000066"/>
                  </a:solidFill>
                </a:rPr>
                <a:t>2</a:t>
              </a:r>
              <a:r>
                <a:rPr lang="en-GB" sz="1000" b="1" smtClean="0">
                  <a:solidFill>
                    <a:srgbClr val="000066"/>
                  </a:solidFill>
                </a:rPr>
                <a:t> </a:t>
              </a:r>
              <a:r>
                <a:rPr lang="en-GB" sz="2400" smtClean="0">
                  <a:solidFill>
                    <a:srgbClr val="000066"/>
                  </a:solidFill>
                </a:rPr>
                <a:t>(aq)</a:t>
              </a:r>
              <a:endParaRPr lang="en-GB" sz="2400" smtClean="0">
                <a:solidFill>
                  <a:srgbClr val="000066"/>
                </a:solidFill>
                <a:sym typeface="Monotype Sorts" pitchFamily="2" charset="2"/>
              </a:endParaRPr>
            </a:p>
          </p:txBody>
        </p:sp>
        <p:sp>
          <p:nvSpPr>
            <p:cNvPr id="25637" name="Text Box 37"/>
            <p:cNvSpPr txBox="1">
              <a:spLocks noChangeArrowheads="1"/>
            </p:cNvSpPr>
            <p:nvPr/>
          </p:nvSpPr>
          <p:spPr bwMode="auto">
            <a:xfrm>
              <a:off x="1649" y="2432"/>
              <a:ext cx="1061" cy="28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b="1" smtClean="0">
                  <a:solidFill>
                    <a:srgbClr val="000066"/>
                  </a:solidFill>
                </a:rPr>
                <a:t>2NaCl</a:t>
              </a:r>
              <a:r>
                <a:rPr lang="en-GB" sz="1000" b="1" smtClean="0">
                  <a:solidFill>
                    <a:srgbClr val="000066"/>
                  </a:solidFill>
                </a:rPr>
                <a:t> </a:t>
              </a:r>
              <a:r>
                <a:rPr lang="en-GB" sz="2400" smtClean="0">
                  <a:solidFill>
                    <a:srgbClr val="000066"/>
                  </a:solidFill>
                </a:rPr>
                <a:t>(aq)</a:t>
              </a:r>
              <a:endParaRPr lang="en-GB" sz="2400" smtClean="0">
                <a:solidFill>
                  <a:srgbClr val="000066"/>
                </a:solidFill>
                <a:sym typeface="Monotype Sorts" pitchFamily="2" charset="2"/>
              </a:endParaRPr>
            </a:p>
          </p:txBody>
        </p:sp>
        <p:sp>
          <p:nvSpPr>
            <p:cNvPr id="25638" name="Text Box 38"/>
            <p:cNvSpPr txBox="1">
              <a:spLocks noChangeArrowheads="1"/>
            </p:cNvSpPr>
            <p:nvPr/>
          </p:nvSpPr>
          <p:spPr bwMode="auto">
            <a:xfrm>
              <a:off x="3058" y="2432"/>
              <a:ext cx="1043" cy="28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b="1" smtClean="0">
                  <a:solidFill>
                    <a:srgbClr val="000066"/>
                  </a:solidFill>
                  <a:sym typeface="Monotype Sorts" pitchFamily="2" charset="2"/>
                </a:rPr>
                <a:t>2NaF</a:t>
              </a:r>
              <a:r>
                <a:rPr lang="en-GB" sz="1000" b="1" smtClean="0">
                  <a:solidFill>
                    <a:srgbClr val="000066"/>
                  </a:solidFill>
                  <a:sym typeface="Monotype Sorts" pitchFamily="2" charset="2"/>
                </a:rPr>
                <a:t> </a:t>
              </a:r>
              <a:r>
                <a:rPr lang="en-GB" sz="2400" smtClean="0">
                  <a:solidFill>
                    <a:srgbClr val="000066"/>
                  </a:solidFill>
                  <a:sym typeface="Monotype Sorts" pitchFamily="2" charset="2"/>
                </a:rPr>
                <a:t>(aq)</a:t>
              </a:r>
            </a:p>
          </p:txBody>
        </p:sp>
        <p:sp>
          <p:nvSpPr>
            <p:cNvPr id="25639" name="Text Box 39"/>
            <p:cNvSpPr txBox="1">
              <a:spLocks noChangeArrowheads="1"/>
            </p:cNvSpPr>
            <p:nvPr/>
          </p:nvSpPr>
          <p:spPr bwMode="auto">
            <a:xfrm>
              <a:off x="4476" y="2432"/>
              <a:ext cx="794" cy="28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b="1" smtClean="0">
                  <a:solidFill>
                    <a:srgbClr val="000066"/>
                  </a:solidFill>
                  <a:sym typeface="Monotype Sorts" pitchFamily="2" charset="2"/>
                </a:rPr>
                <a:t>Cl</a:t>
              </a:r>
              <a:r>
                <a:rPr lang="en-GB" sz="2400" b="1" baseline="-25000" smtClean="0">
                  <a:solidFill>
                    <a:srgbClr val="000066"/>
                  </a:solidFill>
                  <a:sym typeface="Monotype Sorts" pitchFamily="2" charset="2"/>
                </a:rPr>
                <a:t>2</a:t>
              </a:r>
              <a:r>
                <a:rPr lang="en-GB" sz="1000" smtClean="0">
                  <a:solidFill>
                    <a:srgbClr val="000066"/>
                  </a:solidFill>
                  <a:sym typeface="Monotype Sorts" pitchFamily="2" charset="2"/>
                </a:rPr>
                <a:t> </a:t>
              </a:r>
              <a:r>
                <a:rPr lang="en-GB" sz="2400" smtClean="0">
                  <a:solidFill>
                    <a:srgbClr val="000066"/>
                  </a:solidFill>
                  <a:sym typeface="Monotype Sorts" pitchFamily="2" charset="2"/>
                </a:rPr>
                <a:t>(aq)</a:t>
              </a:r>
            </a:p>
          </p:txBody>
        </p:sp>
        <p:sp>
          <p:nvSpPr>
            <p:cNvPr id="25640" name="Text Box 40"/>
            <p:cNvSpPr txBox="1">
              <a:spLocks noChangeArrowheads="1"/>
            </p:cNvSpPr>
            <p:nvPr/>
          </p:nvSpPr>
          <p:spPr bwMode="auto">
            <a:xfrm>
              <a:off x="4112" y="2403"/>
              <a:ext cx="266" cy="346"/>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3000" b="1" smtClean="0">
                  <a:solidFill>
                    <a:srgbClr val="000066"/>
                  </a:solidFill>
                </a:rPr>
                <a:t>+</a:t>
              </a:r>
            </a:p>
          </p:txBody>
        </p:sp>
        <p:sp>
          <p:nvSpPr>
            <p:cNvPr id="25641" name="Text Box 41"/>
            <p:cNvSpPr txBox="1">
              <a:spLocks noChangeArrowheads="1"/>
            </p:cNvSpPr>
            <p:nvPr/>
          </p:nvSpPr>
          <p:spPr bwMode="auto">
            <a:xfrm>
              <a:off x="1350" y="2403"/>
              <a:ext cx="266" cy="346"/>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3000" b="1" smtClean="0">
                  <a:solidFill>
                    <a:srgbClr val="000066"/>
                  </a:solidFill>
                </a:rPr>
                <a:t>+</a:t>
              </a:r>
            </a:p>
          </p:txBody>
        </p:sp>
        <p:sp>
          <p:nvSpPr>
            <p:cNvPr id="25642" name="Text Box 42"/>
            <p:cNvSpPr txBox="1">
              <a:spLocks noChangeArrowheads="1"/>
            </p:cNvSpPr>
            <p:nvPr/>
          </p:nvSpPr>
          <p:spPr bwMode="auto">
            <a:xfrm>
              <a:off x="2644" y="2432"/>
              <a:ext cx="355" cy="28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00066"/>
                  </a:solidFill>
                  <a:sym typeface="Monotype Sorts" pitchFamily="2" charset="2"/>
                </a:rPr>
                <a:t></a:t>
              </a:r>
            </a:p>
          </p:txBody>
        </p:sp>
      </p:grpSp>
      <p:sp>
        <p:nvSpPr>
          <p:cNvPr id="25654" name="Text Box 54"/>
          <p:cNvSpPr txBox="1">
            <a:spLocks noChangeArrowheads="1"/>
          </p:cNvSpPr>
          <p:nvPr/>
        </p:nvSpPr>
        <p:spPr bwMode="auto">
          <a:xfrm>
            <a:off x="563563" y="4948238"/>
            <a:ext cx="8575675" cy="82232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smtClean="0">
                <a:solidFill>
                  <a:srgbClr val="010066"/>
                </a:solidFill>
              </a:rPr>
              <a:t>A more reactive halogen will </a:t>
            </a:r>
            <a:r>
              <a:rPr lang="en-GB" sz="2400" b="1" smtClean="0">
                <a:solidFill>
                  <a:srgbClr val="010066"/>
                </a:solidFill>
              </a:rPr>
              <a:t>always</a:t>
            </a:r>
            <a:r>
              <a:rPr lang="en-GB" sz="2400" smtClean="0">
                <a:solidFill>
                  <a:srgbClr val="010066"/>
                </a:solidFill>
              </a:rPr>
              <a:t> </a:t>
            </a:r>
            <a:r>
              <a:rPr lang="en-GB" sz="2400" smtClean="0">
                <a:solidFill>
                  <a:srgbClr val="1C025E"/>
                </a:solidFill>
              </a:rPr>
              <a:t>displace</a:t>
            </a:r>
            <a:r>
              <a:rPr lang="en-GB" sz="2400" smtClean="0">
                <a:solidFill>
                  <a:srgbClr val="010066"/>
                </a:solidFill>
              </a:rPr>
              <a:t> a less reactive halide from its compounds in solution.</a:t>
            </a:r>
          </a:p>
        </p:txBody>
      </p:sp>
      <p:sp>
        <p:nvSpPr>
          <p:cNvPr id="25662" name="Rectangle 62"/>
          <p:cNvSpPr>
            <a:spLocks noChangeArrowheads="1"/>
          </p:cNvSpPr>
          <p:nvPr/>
        </p:nvSpPr>
        <p:spPr bwMode="auto">
          <a:xfrm>
            <a:off x="563563" y="2066925"/>
            <a:ext cx="4064000"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2400" smtClean="0">
                <a:solidFill>
                  <a:srgbClr val="010066"/>
                </a:solidFill>
              </a:rPr>
              <a:t>This is called </a:t>
            </a:r>
            <a:r>
              <a:rPr lang="en-GB" sz="2400" b="1" smtClean="0">
                <a:solidFill>
                  <a:srgbClr val="FF6600"/>
                </a:solidFill>
              </a:rPr>
              <a:t>displacement</a:t>
            </a:r>
            <a:r>
              <a:rPr lang="en-GB" sz="2400" smtClean="0">
                <a:solidFill>
                  <a:srgbClr val="010066"/>
                </a:solidFill>
              </a:rPr>
              <a:t>.</a:t>
            </a:r>
          </a:p>
        </p:txBody>
      </p:sp>
      <p:pic>
        <p:nvPicPr>
          <p:cNvPr id="25664" name="Picture 64"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62"/>
                                        </p:tgtEl>
                                        <p:attrNameLst>
                                          <p:attrName>style.visibility</p:attrName>
                                        </p:attrNameLst>
                                      </p:cBhvr>
                                      <p:to>
                                        <p:strVal val="visible"/>
                                      </p:to>
                                    </p:set>
                                    <p:animEffect transition="in" filter="dissolve">
                                      <p:cBhvr>
                                        <p:cTn id="7" dur="500"/>
                                        <p:tgtEl>
                                          <p:spTgt spid="256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654"/>
                                        </p:tgtEl>
                                        <p:attrNameLst>
                                          <p:attrName>style.visibility</p:attrName>
                                        </p:attrNameLst>
                                      </p:cBhvr>
                                      <p:to>
                                        <p:strVal val="visible"/>
                                      </p:to>
                                    </p:set>
                                    <p:animEffect transition="in" filter="dissolve">
                                      <p:cBhvr>
                                        <p:cTn id="16" dur="500"/>
                                        <p:tgtEl>
                                          <p:spTgt spid="25654"/>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5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4" grpId="0"/>
      <p:bldP spid="256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724395"/>
          </a:xfrm>
          <a:solidFill>
            <a:srgbClr val="E69D0A"/>
          </a:solidFill>
        </p:spPr>
        <p:txBody>
          <a:bodyPr/>
          <a:lstStyle/>
          <a:p>
            <a:pPr eaLnBrk="1" hangingPunct="1"/>
            <a:r>
              <a:rPr lang="en-GB" sz="3200" b="1" u="sng" dirty="0" smtClean="0">
                <a:solidFill>
                  <a:schemeClr val="tx1"/>
                </a:solidFill>
              </a:rPr>
              <a:t>Halogen displacement reactions</a:t>
            </a:r>
          </a:p>
        </p:txBody>
      </p:sp>
      <p:sp>
        <p:nvSpPr>
          <p:cNvPr id="27" name="Rectangle 3"/>
          <p:cNvSpPr txBox="1">
            <a:spLocks noChangeArrowheads="1"/>
          </p:cNvSpPr>
          <p:nvPr/>
        </p:nvSpPr>
        <p:spPr bwMode="auto">
          <a:xfrm>
            <a:off x="246063" y="1049488"/>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46" name="Text Box 4"/>
          <p:cNvSpPr txBox="1">
            <a:spLocks noChangeArrowheads="1"/>
          </p:cNvSpPr>
          <p:nvPr/>
        </p:nvSpPr>
        <p:spPr bwMode="auto">
          <a:xfrm>
            <a:off x="0" y="697213"/>
            <a:ext cx="9144000" cy="1938992"/>
          </a:xfrm>
          <a:prstGeom prst="rect">
            <a:avLst/>
          </a:prstGeom>
          <a:solidFill>
            <a:schemeClr val="bg1"/>
          </a:solid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effectLst/>
                <a:uLnTx/>
                <a:uFillTx/>
              </a:rPr>
              <a:t>The reactions between solutions of halogens and metal halides (salts) can be summarised by carrying out the reactions below. To help identify the halogen in solution a hydrocarbon solvent is added.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effectLst/>
                <a:uLnTx/>
                <a:uFillTx/>
              </a:rPr>
              <a:t>Copy and complete</a:t>
            </a:r>
            <a:r>
              <a:rPr kumimoji="0" lang="en-GB" sz="2400" b="1" i="0" u="none" strike="noStrike" kern="0" cap="none" spc="0" normalizeH="0" noProof="0" dirty="0" smtClean="0">
                <a:ln>
                  <a:noFill/>
                </a:ln>
                <a:effectLst/>
                <a:uLnTx/>
                <a:uFillTx/>
              </a:rPr>
              <a:t> the</a:t>
            </a:r>
            <a:r>
              <a:rPr kumimoji="0" lang="en-GB" sz="2400" b="1" i="0" u="none" strike="noStrike" kern="0" cap="none" spc="0" normalizeH="0" baseline="0" noProof="0" dirty="0" smtClean="0">
                <a:ln>
                  <a:noFill/>
                </a:ln>
                <a:effectLst/>
                <a:uLnTx/>
                <a:uFillTx/>
              </a:rPr>
              <a:t> table:</a:t>
            </a:r>
          </a:p>
        </p:txBody>
      </p:sp>
      <p:sp>
        <p:nvSpPr>
          <p:cNvPr id="129" name="Rectangle 71"/>
          <p:cNvSpPr>
            <a:spLocks noChangeArrowheads="1"/>
          </p:cNvSpPr>
          <p:nvPr/>
        </p:nvSpPr>
        <p:spPr bwMode="auto">
          <a:xfrm>
            <a:off x="6513513" y="5401630"/>
            <a:ext cx="1933575" cy="92075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0" name="Rectangle 70"/>
          <p:cNvSpPr>
            <a:spLocks noChangeArrowheads="1"/>
          </p:cNvSpPr>
          <p:nvPr/>
        </p:nvSpPr>
        <p:spPr bwMode="auto">
          <a:xfrm>
            <a:off x="4576763" y="4522155"/>
            <a:ext cx="1927225" cy="87630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1" name="Rectangle 68"/>
          <p:cNvSpPr>
            <a:spLocks noChangeArrowheads="1"/>
          </p:cNvSpPr>
          <p:nvPr/>
        </p:nvSpPr>
        <p:spPr bwMode="auto">
          <a:xfrm>
            <a:off x="2627313" y="3664905"/>
            <a:ext cx="1933575" cy="84455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32" name="Group 66"/>
          <p:cNvGrpSpPr>
            <a:grpSpLocks/>
          </p:cNvGrpSpPr>
          <p:nvPr/>
        </p:nvGrpSpPr>
        <p:grpSpPr bwMode="auto">
          <a:xfrm>
            <a:off x="779463" y="2877505"/>
            <a:ext cx="1846262" cy="3468688"/>
            <a:chOff x="621" y="1616"/>
            <a:chExt cx="1163" cy="1825"/>
          </a:xfrm>
        </p:grpSpPr>
        <p:sp>
          <p:nvSpPr>
            <p:cNvPr id="133" name="Rectangle 65"/>
            <p:cNvSpPr>
              <a:spLocks noChangeArrowheads="1"/>
            </p:cNvSpPr>
            <p:nvPr/>
          </p:nvSpPr>
          <p:spPr bwMode="auto">
            <a:xfrm>
              <a:off x="1697" y="3345"/>
              <a:ext cx="87" cy="87"/>
            </a:xfrm>
            <a:prstGeom prst="rect">
              <a:avLst/>
            </a:prstGeom>
            <a:solidFill>
              <a:srgbClr val="FFC197"/>
            </a:soli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a:noFill/>
                </a:ln>
                <a:solidFill>
                  <a:sysClr val="windowText" lastClr="000000"/>
                </a:solidFill>
                <a:effectLst/>
                <a:uLnTx/>
                <a:uFillTx/>
              </a:endParaRPr>
            </a:p>
          </p:txBody>
        </p:sp>
        <p:sp>
          <p:nvSpPr>
            <p:cNvPr id="134" name="AutoShape 64"/>
            <p:cNvSpPr>
              <a:spLocks noChangeArrowheads="1"/>
            </p:cNvSpPr>
            <p:nvPr/>
          </p:nvSpPr>
          <p:spPr bwMode="auto">
            <a:xfrm>
              <a:off x="621" y="1616"/>
              <a:ext cx="1159" cy="1825"/>
            </a:xfrm>
            <a:prstGeom prst="roundRect">
              <a:avLst>
                <a:gd name="adj" fmla="val 10782"/>
              </a:avLst>
            </a:prstGeom>
            <a:solidFill>
              <a:srgbClr val="FFC197"/>
            </a:solidFill>
            <a:ln w="9525"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135" name="Group 50"/>
          <p:cNvGrpSpPr>
            <a:grpSpLocks/>
          </p:cNvGrpSpPr>
          <p:nvPr/>
        </p:nvGrpSpPr>
        <p:grpSpPr bwMode="auto">
          <a:xfrm>
            <a:off x="776288" y="2687005"/>
            <a:ext cx="7699375" cy="973138"/>
            <a:chOff x="619" y="1130"/>
            <a:chExt cx="4850" cy="613"/>
          </a:xfrm>
        </p:grpSpPr>
        <p:sp>
          <p:nvSpPr>
            <p:cNvPr id="136" name="Rectangle 49"/>
            <p:cNvSpPr>
              <a:spLocks noChangeArrowheads="1"/>
            </p:cNvSpPr>
            <p:nvPr/>
          </p:nvSpPr>
          <p:spPr bwMode="auto">
            <a:xfrm>
              <a:off x="5404" y="1687"/>
              <a:ext cx="56" cy="56"/>
            </a:xfrm>
            <a:prstGeom prst="rect">
              <a:avLst/>
            </a:prstGeom>
            <a:solidFill>
              <a:srgbClr val="E1B7F7"/>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7" name="AutoShape 39"/>
            <p:cNvSpPr>
              <a:spLocks noChangeArrowheads="1"/>
            </p:cNvSpPr>
            <p:nvPr/>
          </p:nvSpPr>
          <p:spPr bwMode="auto">
            <a:xfrm>
              <a:off x="619" y="1130"/>
              <a:ext cx="4850" cy="612"/>
            </a:xfrm>
            <a:prstGeom prst="roundRect">
              <a:avLst>
                <a:gd name="adj" fmla="val 10782"/>
              </a:avLst>
            </a:prstGeom>
            <a:solidFill>
              <a:srgbClr val="FFC197"/>
            </a:solidFill>
            <a:ln w="9525"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38" name="Line 29"/>
          <p:cNvSpPr>
            <a:spLocks noChangeShapeType="1"/>
          </p:cNvSpPr>
          <p:nvPr/>
        </p:nvSpPr>
        <p:spPr bwMode="auto">
          <a:xfrm>
            <a:off x="2622550" y="2690180"/>
            <a:ext cx="0" cy="365125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9" name="Line 30"/>
          <p:cNvSpPr>
            <a:spLocks noChangeShapeType="1"/>
          </p:cNvSpPr>
          <p:nvPr/>
        </p:nvSpPr>
        <p:spPr bwMode="auto">
          <a:xfrm>
            <a:off x="4568825" y="2687005"/>
            <a:ext cx="0" cy="364807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0" name="Line 31"/>
          <p:cNvSpPr>
            <a:spLocks noChangeShapeType="1"/>
          </p:cNvSpPr>
          <p:nvPr/>
        </p:nvSpPr>
        <p:spPr bwMode="auto">
          <a:xfrm>
            <a:off x="6515100" y="2688593"/>
            <a:ext cx="0" cy="3652837"/>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1" name="Line 32"/>
          <p:cNvSpPr>
            <a:spLocks noChangeShapeType="1"/>
          </p:cNvSpPr>
          <p:nvPr/>
        </p:nvSpPr>
        <p:spPr bwMode="auto">
          <a:xfrm rot="16200000">
            <a:off x="4625976" y="-170495"/>
            <a:ext cx="0" cy="768032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2" name="Line 34"/>
          <p:cNvSpPr>
            <a:spLocks noChangeShapeType="1"/>
          </p:cNvSpPr>
          <p:nvPr/>
        </p:nvSpPr>
        <p:spPr bwMode="auto">
          <a:xfrm rot="16200000">
            <a:off x="4623594" y="682787"/>
            <a:ext cx="0" cy="766921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3" name="Line 35"/>
          <p:cNvSpPr>
            <a:spLocks noChangeShapeType="1"/>
          </p:cNvSpPr>
          <p:nvPr/>
        </p:nvSpPr>
        <p:spPr bwMode="auto">
          <a:xfrm rot="16200000">
            <a:off x="4622801" y="1572580"/>
            <a:ext cx="0" cy="767397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4" name="AutoShape 42"/>
          <p:cNvSpPr>
            <a:spLocks noChangeArrowheads="1"/>
          </p:cNvSpPr>
          <p:nvPr/>
        </p:nvSpPr>
        <p:spPr bwMode="auto">
          <a:xfrm>
            <a:off x="785813" y="2690180"/>
            <a:ext cx="7677150" cy="3652838"/>
          </a:xfrm>
          <a:prstGeom prst="roundRect">
            <a:avLst>
              <a:gd name="adj" fmla="val 3542"/>
            </a:avLst>
          </a:prstGeom>
          <a:noFill/>
          <a:ln w="38100">
            <a:solidFill>
              <a:srgbClr val="FF66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5" name="Line 48"/>
          <p:cNvSpPr>
            <a:spLocks noChangeShapeType="1"/>
          </p:cNvSpPr>
          <p:nvPr/>
        </p:nvSpPr>
        <p:spPr bwMode="auto">
          <a:xfrm>
            <a:off x="804863" y="2742568"/>
            <a:ext cx="1817687" cy="91916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46" name="Group 79"/>
          <p:cNvGrpSpPr>
            <a:grpSpLocks/>
          </p:cNvGrpSpPr>
          <p:nvPr/>
        </p:nvGrpSpPr>
        <p:grpSpPr bwMode="auto">
          <a:xfrm>
            <a:off x="784225" y="3209293"/>
            <a:ext cx="1655763" cy="2886075"/>
            <a:chOff x="494" y="1485"/>
            <a:chExt cx="1043" cy="1818"/>
          </a:xfrm>
        </p:grpSpPr>
        <p:sp>
          <p:nvSpPr>
            <p:cNvPr id="147" name="Text Box 7"/>
            <p:cNvSpPr txBox="1">
              <a:spLocks noChangeArrowheads="1"/>
            </p:cNvSpPr>
            <p:nvPr/>
          </p:nvSpPr>
          <p:spPr bwMode="auto">
            <a:xfrm>
              <a:off x="494" y="1485"/>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halogen</a:t>
              </a:r>
            </a:p>
          </p:txBody>
        </p:sp>
        <p:sp>
          <p:nvSpPr>
            <p:cNvPr id="148" name="Text Box 8"/>
            <p:cNvSpPr txBox="1">
              <a:spLocks noChangeArrowheads="1"/>
            </p:cNvSpPr>
            <p:nvPr/>
          </p:nvSpPr>
          <p:spPr bwMode="auto">
            <a:xfrm>
              <a:off x="615" y="1893"/>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chlorine</a:t>
              </a:r>
            </a:p>
          </p:txBody>
        </p:sp>
        <p:sp>
          <p:nvSpPr>
            <p:cNvPr id="149" name="Text Box 9"/>
            <p:cNvSpPr txBox="1">
              <a:spLocks noChangeArrowheads="1"/>
            </p:cNvSpPr>
            <p:nvPr/>
          </p:nvSpPr>
          <p:spPr bwMode="auto">
            <a:xfrm>
              <a:off x="615" y="2441"/>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bromine</a:t>
              </a:r>
            </a:p>
          </p:txBody>
        </p:sp>
        <p:sp>
          <p:nvSpPr>
            <p:cNvPr id="150" name="Text Box 10"/>
            <p:cNvSpPr txBox="1">
              <a:spLocks noChangeArrowheads="1"/>
            </p:cNvSpPr>
            <p:nvPr/>
          </p:nvSpPr>
          <p:spPr bwMode="auto">
            <a:xfrm>
              <a:off x="615" y="3015"/>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iodine</a:t>
              </a:r>
            </a:p>
          </p:txBody>
        </p:sp>
      </p:grpSp>
      <p:grpSp>
        <p:nvGrpSpPr>
          <p:cNvPr id="151" name="Group 78"/>
          <p:cNvGrpSpPr>
            <a:grpSpLocks/>
          </p:cNvGrpSpPr>
          <p:nvPr/>
        </p:nvGrpSpPr>
        <p:grpSpPr bwMode="auto">
          <a:xfrm>
            <a:off x="1284288" y="2636205"/>
            <a:ext cx="7104062" cy="958850"/>
            <a:chOff x="809" y="1118"/>
            <a:chExt cx="4475" cy="604"/>
          </a:xfrm>
        </p:grpSpPr>
        <p:sp>
          <p:nvSpPr>
            <p:cNvPr id="152" name="Text Box 6"/>
            <p:cNvSpPr txBox="1">
              <a:spLocks noChangeArrowheads="1"/>
            </p:cNvSpPr>
            <p:nvPr/>
          </p:nvSpPr>
          <p:spPr bwMode="auto">
            <a:xfrm>
              <a:off x="809" y="1118"/>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salt (aq)</a:t>
              </a:r>
            </a:p>
          </p:txBody>
        </p:sp>
        <p:sp>
          <p:nvSpPr>
            <p:cNvPr id="153" name="Text Box 11"/>
            <p:cNvSpPr txBox="1">
              <a:spLocks noChangeArrowheads="1"/>
            </p:cNvSpPr>
            <p:nvPr/>
          </p:nvSpPr>
          <p:spPr bwMode="auto">
            <a:xfrm>
              <a:off x="1695"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chloride</a:t>
              </a:r>
            </a:p>
          </p:txBody>
        </p:sp>
        <p:sp>
          <p:nvSpPr>
            <p:cNvPr id="154" name="Text Box 21"/>
            <p:cNvSpPr txBox="1">
              <a:spLocks noChangeArrowheads="1"/>
            </p:cNvSpPr>
            <p:nvPr/>
          </p:nvSpPr>
          <p:spPr bwMode="auto">
            <a:xfrm>
              <a:off x="4145"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iodide</a:t>
              </a:r>
            </a:p>
          </p:txBody>
        </p:sp>
        <p:sp>
          <p:nvSpPr>
            <p:cNvPr id="155" name="Text Box 20"/>
            <p:cNvSpPr txBox="1">
              <a:spLocks noChangeArrowheads="1"/>
            </p:cNvSpPr>
            <p:nvPr/>
          </p:nvSpPr>
          <p:spPr bwMode="auto">
            <a:xfrm>
              <a:off x="2921"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bromide</a:t>
              </a:r>
            </a:p>
          </p:txBody>
        </p:sp>
      </p:grpSp>
      <p:sp>
        <p:nvSpPr>
          <p:cNvPr id="160" name="Line 80"/>
          <p:cNvSpPr>
            <a:spLocks noChangeShapeType="1"/>
          </p:cNvSpPr>
          <p:nvPr/>
        </p:nvSpPr>
        <p:spPr bwMode="auto">
          <a:xfrm>
            <a:off x="2622550" y="3664905"/>
            <a:ext cx="1941513" cy="852488"/>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1" name="Line 81"/>
          <p:cNvSpPr>
            <a:spLocks noChangeShapeType="1"/>
          </p:cNvSpPr>
          <p:nvPr/>
        </p:nvSpPr>
        <p:spPr bwMode="auto">
          <a:xfrm>
            <a:off x="4564063" y="4511043"/>
            <a:ext cx="1960562" cy="90011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2" name="Line 82"/>
          <p:cNvSpPr>
            <a:spLocks noChangeShapeType="1"/>
          </p:cNvSpPr>
          <p:nvPr/>
        </p:nvSpPr>
        <p:spPr bwMode="auto">
          <a:xfrm>
            <a:off x="6535738" y="5415918"/>
            <a:ext cx="1865312" cy="871537"/>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3" name="Line 83"/>
          <p:cNvSpPr>
            <a:spLocks noChangeShapeType="1"/>
          </p:cNvSpPr>
          <p:nvPr/>
        </p:nvSpPr>
        <p:spPr bwMode="auto">
          <a:xfrm flipH="1">
            <a:off x="2619375" y="3671255"/>
            <a:ext cx="1952625" cy="84772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4" name="Line 84"/>
          <p:cNvSpPr>
            <a:spLocks noChangeShapeType="1"/>
          </p:cNvSpPr>
          <p:nvPr/>
        </p:nvSpPr>
        <p:spPr bwMode="auto">
          <a:xfrm flipH="1">
            <a:off x="4560888" y="4526918"/>
            <a:ext cx="1962150" cy="87630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5" name="Line 85"/>
          <p:cNvSpPr>
            <a:spLocks noChangeShapeType="1"/>
          </p:cNvSpPr>
          <p:nvPr/>
        </p:nvSpPr>
        <p:spPr bwMode="auto">
          <a:xfrm flipH="1">
            <a:off x="6521450" y="5411155"/>
            <a:ext cx="1924050" cy="91440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 name="TextBox 1"/>
          <p:cNvSpPr txBox="1"/>
          <p:nvPr/>
        </p:nvSpPr>
        <p:spPr>
          <a:xfrm>
            <a:off x="4625976" y="3866518"/>
            <a:ext cx="1801813" cy="369332"/>
          </a:xfrm>
          <a:prstGeom prst="rect">
            <a:avLst/>
          </a:prstGeom>
          <a:solidFill>
            <a:srgbClr val="00FF00"/>
          </a:solidFill>
        </p:spPr>
        <p:txBody>
          <a:bodyPr wrap="square" rtlCol="0">
            <a:spAutoFit/>
          </a:bodyPr>
          <a:lstStyle/>
          <a:p>
            <a:r>
              <a:rPr lang="en-GB" b="1" dirty="0" smtClean="0">
                <a:solidFill>
                  <a:schemeClr val="bg1"/>
                </a:solidFill>
              </a:rPr>
              <a:t>Orange/brown</a:t>
            </a:r>
            <a:endParaRPr lang="en-GB" b="1" dirty="0">
              <a:solidFill>
                <a:schemeClr val="bg1"/>
              </a:solidFill>
            </a:endParaRPr>
          </a:p>
        </p:txBody>
      </p:sp>
      <p:sp>
        <p:nvSpPr>
          <p:cNvPr id="47" name="TextBox 46"/>
          <p:cNvSpPr txBox="1"/>
          <p:nvPr/>
        </p:nvSpPr>
        <p:spPr>
          <a:xfrm>
            <a:off x="6615113" y="3854505"/>
            <a:ext cx="1801813" cy="369332"/>
          </a:xfrm>
          <a:prstGeom prst="rect">
            <a:avLst/>
          </a:prstGeom>
          <a:solidFill>
            <a:srgbClr val="00FF00"/>
          </a:solidFill>
        </p:spPr>
        <p:txBody>
          <a:bodyPr wrap="square" rtlCol="0">
            <a:spAutoFit/>
          </a:bodyPr>
          <a:lstStyle/>
          <a:p>
            <a:pPr algn="ctr"/>
            <a:r>
              <a:rPr lang="en-GB" b="1" dirty="0" smtClean="0">
                <a:solidFill>
                  <a:schemeClr val="bg1"/>
                </a:solidFill>
              </a:rPr>
              <a:t>purple</a:t>
            </a:r>
            <a:endParaRPr lang="en-GB" b="1" dirty="0">
              <a:solidFill>
                <a:schemeClr val="bg1"/>
              </a:solidFill>
            </a:endParaRPr>
          </a:p>
        </p:txBody>
      </p:sp>
      <p:sp>
        <p:nvSpPr>
          <p:cNvPr id="48" name="TextBox 47"/>
          <p:cNvSpPr txBox="1"/>
          <p:nvPr/>
        </p:nvSpPr>
        <p:spPr>
          <a:xfrm>
            <a:off x="2679700" y="4726943"/>
            <a:ext cx="1801813" cy="369332"/>
          </a:xfrm>
          <a:prstGeom prst="rect">
            <a:avLst/>
          </a:prstGeom>
          <a:solidFill>
            <a:srgbClr val="00FF00"/>
          </a:solidFill>
        </p:spPr>
        <p:txBody>
          <a:bodyPr wrap="square" rtlCol="0">
            <a:spAutoFit/>
          </a:bodyPr>
          <a:lstStyle/>
          <a:p>
            <a:pPr algn="ctr"/>
            <a:r>
              <a:rPr lang="en-GB" b="1" dirty="0" smtClean="0">
                <a:solidFill>
                  <a:schemeClr val="bg1"/>
                </a:solidFill>
              </a:rPr>
              <a:t>Orange/brown</a:t>
            </a:r>
            <a:endParaRPr lang="en-GB" b="1" dirty="0">
              <a:solidFill>
                <a:schemeClr val="bg1"/>
              </a:solidFill>
            </a:endParaRPr>
          </a:p>
        </p:txBody>
      </p:sp>
      <p:sp>
        <p:nvSpPr>
          <p:cNvPr id="49" name="TextBox 48"/>
          <p:cNvSpPr txBox="1"/>
          <p:nvPr/>
        </p:nvSpPr>
        <p:spPr>
          <a:xfrm>
            <a:off x="6643687" y="4721589"/>
            <a:ext cx="1801813" cy="369332"/>
          </a:xfrm>
          <a:prstGeom prst="rect">
            <a:avLst/>
          </a:prstGeom>
          <a:solidFill>
            <a:srgbClr val="00FF00"/>
          </a:solidFill>
        </p:spPr>
        <p:txBody>
          <a:bodyPr wrap="square" rtlCol="0">
            <a:spAutoFit/>
          </a:bodyPr>
          <a:lstStyle/>
          <a:p>
            <a:pPr algn="ctr"/>
            <a:r>
              <a:rPr lang="en-GB" b="1" dirty="0" smtClean="0">
                <a:solidFill>
                  <a:schemeClr val="bg1"/>
                </a:solidFill>
              </a:rPr>
              <a:t>purple</a:t>
            </a:r>
            <a:endParaRPr lang="en-GB" b="1" dirty="0">
              <a:solidFill>
                <a:schemeClr val="bg1"/>
              </a:solidFill>
            </a:endParaRPr>
          </a:p>
        </p:txBody>
      </p:sp>
      <p:sp>
        <p:nvSpPr>
          <p:cNvPr id="50" name="TextBox 49"/>
          <p:cNvSpPr txBox="1"/>
          <p:nvPr/>
        </p:nvSpPr>
        <p:spPr>
          <a:xfrm>
            <a:off x="2713037" y="5667020"/>
            <a:ext cx="1801813" cy="369332"/>
          </a:xfrm>
          <a:prstGeom prst="rect">
            <a:avLst/>
          </a:prstGeom>
          <a:solidFill>
            <a:srgbClr val="00FF00"/>
          </a:solidFill>
        </p:spPr>
        <p:txBody>
          <a:bodyPr wrap="square" rtlCol="0">
            <a:spAutoFit/>
          </a:bodyPr>
          <a:lstStyle/>
          <a:p>
            <a:pPr algn="ctr"/>
            <a:r>
              <a:rPr lang="en-GB" b="1" dirty="0" smtClean="0">
                <a:solidFill>
                  <a:schemeClr val="bg1"/>
                </a:solidFill>
              </a:rPr>
              <a:t>purple</a:t>
            </a:r>
            <a:endParaRPr lang="en-GB" b="1" dirty="0">
              <a:solidFill>
                <a:schemeClr val="bg1"/>
              </a:solidFill>
            </a:endParaRPr>
          </a:p>
        </p:txBody>
      </p:sp>
      <p:sp>
        <p:nvSpPr>
          <p:cNvPr id="51" name="TextBox 50"/>
          <p:cNvSpPr txBox="1"/>
          <p:nvPr/>
        </p:nvSpPr>
        <p:spPr>
          <a:xfrm>
            <a:off x="4722812" y="5667020"/>
            <a:ext cx="1801813" cy="369332"/>
          </a:xfrm>
          <a:prstGeom prst="rect">
            <a:avLst/>
          </a:prstGeom>
          <a:solidFill>
            <a:srgbClr val="00FF00"/>
          </a:solidFill>
        </p:spPr>
        <p:txBody>
          <a:bodyPr wrap="square" rtlCol="0">
            <a:spAutoFit/>
          </a:bodyPr>
          <a:lstStyle/>
          <a:p>
            <a:pPr algn="ctr"/>
            <a:r>
              <a:rPr lang="en-GB" b="1" dirty="0" smtClean="0">
                <a:solidFill>
                  <a:schemeClr val="bg1"/>
                </a:solidFill>
              </a:rPr>
              <a:t>purple</a:t>
            </a:r>
            <a:endParaRPr lang="en-GB" b="1" dirty="0">
              <a:solidFill>
                <a:schemeClr val="bg1"/>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914400"/>
          </a:xfrm>
          <a:solidFill>
            <a:srgbClr val="E69D0A"/>
          </a:solidFill>
        </p:spPr>
        <p:txBody>
          <a:bodyPr/>
          <a:lstStyle/>
          <a:p>
            <a:pPr eaLnBrk="1" hangingPunct="1"/>
            <a:r>
              <a:rPr lang="en-GB" sz="3200" b="1" u="sng" dirty="0" smtClean="0">
                <a:solidFill>
                  <a:schemeClr val="tx1"/>
                </a:solidFill>
              </a:rPr>
              <a:t>Halogen displacement reactions</a:t>
            </a:r>
          </a:p>
        </p:txBody>
      </p:sp>
      <p:sp>
        <p:nvSpPr>
          <p:cNvPr id="27" name="Rectangle 3"/>
          <p:cNvSpPr txBox="1">
            <a:spLocks noChangeArrowheads="1"/>
          </p:cNvSpPr>
          <p:nvPr/>
        </p:nvSpPr>
        <p:spPr bwMode="auto">
          <a:xfrm>
            <a:off x="246063" y="1049488"/>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46" name="Text Box 4"/>
          <p:cNvSpPr txBox="1">
            <a:spLocks noChangeArrowheads="1"/>
          </p:cNvSpPr>
          <p:nvPr/>
        </p:nvSpPr>
        <p:spPr bwMode="auto">
          <a:xfrm>
            <a:off x="269628" y="1079314"/>
            <a:ext cx="8707932" cy="400110"/>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effectLst/>
                <a:uLnTx/>
                <a:uFillTx/>
              </a:rPr>
              <a:t>Write balanced symbol equations for the reactions that took place.</a:t>
            </a:r>
          </a:p>
        </p:txBody>
      </p:sp>
      <p:sp>
        <p:nvSpPr>
          <p:cNvPr id="127" name="Text Box 23"/>
          <p:cNvSpPr txBox="1">
            <a:spLocks noChangeArrowheads="1"/>
          </p:cNvSpPr>
          <p:nvPr/>
        </p:nvSpPr>
        <p:spPr bwMode="auto">
          <a:xfrm>
            <a:off x="6742113" y="3866518"/>
            <a:ext cx="1484312"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effectLst/>
                <a:uLnTx/>
                <a:uFillTx/>
              </a:rPr>
              <a:t>2KCl + I</a:t>
            </a:r>
            <a:r>
              <a:rPr kumimoji="0" lang="en-GB" sz="1800" b="1" i="0" u="none" strike="noStrike" kern="0" cap="none" spc="0" normalizeH="0" baseline="-25000" noProof="0" smtClean="0">
                <a:ln>
                  <a:noFill/>
                </a:ln>
                <a:effectLst/>
                <a:uLnTx/>
                <a:uFillTx/>
              </a:rPr>
              <a:t>2</a:t>
            </a:r>
          </a:p>
        </p:txBody>
      </p:sp>
      <p:sp>
        <p:nvSpPr>
          <p:cNvPr id="128" name="Text Box 24"/>
          <p:cNvSpPr txBox="1">
            <a:spLocks noChangeArrowheads="1"/>
          </p:cNvSpPr>
          <p:nvPr/>
        </p:nvSpPr>
        <p:spPr bwMode="auto">
          <a:xfrm>
            <a:off x="6724650" y="4736468"/>
            <a:ext cx="1517650"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effectLst/>
                <a:uLnTx/>
                <a:uFillTx/>
              </a:rPr>
              <a:t>2KBr + I</a:t>
            </a:r>
            <a:r>
              <a:rPr kumimoji="0" lang="en-GB" sz="1800" b="1" i="0" u="none" strike="noStrike" kern="0" cap="none" spc="0" normalizeH="0" baseline="-25000" noProof="0" smtClean="0">
                <a:ln>
                  <a:noFill/>
                </a:ln>
                <a:effectLst/>
                <a:uLnTx/>
                <a:uFillTx/>
              </a:rPr>
              <a:t>2</a:t>
            </a:r>
          </a:p>
        </p:txBody>
      </p:sp>
      <p:sp>
        <p:nvSpPr>
          <p:cNvPr id="129" name="Rectangle 71"/>
          <p:cNvSpPr>
            <a:spLocks noChangeArrowheads="1"/>
          </p:cNvSpPr>
          <p:nvPr/>
        </p:nvSpPr>
        <p:spPr bwMode="auto">
          <a:xfrm>
            <a:off x="6513513" y="5401630"/>
            <a:ext cx="1933575" cy="92075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0" name="Rectangle 70"/>
          <p:cNvSpPr>
            <a:spLocks noChangeArrowheads="1"/>
          </p:cNvSpPr>
          <p:nvPr/>
        </p:nvSpPr>
        <p:spPr bwMode="auto">
          <a:xfrm>
            <a:off x="4576763" y="4522155"/>
            <a:ext cx="1927225" cy="87630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1" name="Rectangle 68"/>
          <p:cNvSpPr>
            <a:spLocks noChangeArrowheads="1"/>
          </p:cNvSpPr>
          <p:nvPr/>
        </p:nvSpPr>
        <p:spPr bwMode="auto">
          <a:xfrm>
            <a:off x="2627313" y="3664905"/>
            <a:ext cx="1933575" cy="844550"/>
          </a:xfrm>
          <a:prstGeom prst="rect">
            <a:avLst/>
          </a:prstGeom>
          <a:solidFill>
            <a:srgbClr val="FFFEB8"/>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32" name="Group 66"/>
          <p:cNvGrpSpPr>
            <a:grpSpLocks/>
          </p:cNvGrpSpPr>
          <p:nvPr/>
        </p:nvGrpSpPr>
        <p:grpSpPr bwMode="auto">
          <a:xfrm>
            <a:off x="779463" y="2877505"/>
            <a:ext cx="1846262" cy="3468688"/>
            <a:chOff x="621" y="1616"/>
            <a:chExt cx="1163" cy="1825"/>
          </a:xfrm>
        </p:grpSpPr>
        <p:sp>
          <p:nvSpPr>
            <p:cNvPr id="133" name="Rectangle 65"/>
            <p:cNvSpPr>
              <a:spLocks noChangeArrowheads="1"/>
            </p:cNvSpPr>
            <p:nvPr/>
          </p:nvSpPr>
          <p:spPr bwMode="auto">
            <a:xfrm>
              <a:off x="1697" y="3345"/>
              <a:ext cx="87" cy="87"/>
            </a:xfrm>
            <a:prstGeom prst="rect">
              <a:avLst/>
            </a:prstGeom>
            <a:solidFill>
              <a:srgbClr val="FFC197"/>
            </a:soli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a:noFill/>
                </a:ln>
                <a:solidFill>
                  <a:sysClr val="windowText" lastClr="000000"/>
                </a:solidFill>
                <a:effectLst/>
                <a:uLnTx/>
                <a:uFillTx/>
              </a:endParaRPr>
            </a:p>
          </p:txBody>
        </p:sp>
        <p:sp>
          <p:nvSpPr>
            <p:cNvPr id="134" name="AutoShape 64"/>
            <p:cNvSpPr>
              <a:spLocks noChangeArrowheads="1"/>
            </p:cNvSpPr>
            <p:nvPr/>
          </p:nvSpPr>
          <p:spPr bwMode="auto">
            <a:xfrm>
              <a:off x="621" y="1616"/>
              <a:ext cx="1159" cy="1825"/>
            </a:xfrm>
            <a:prstGeom prst="roundRect">
              <a:avLst>
                <a:gd name="adj" fmla="val 10782"/>
              </a:avLst>
            </a:prstGeom>
            <a:solidFill>
              <a:srgbClr val="FFC197"/>
            </a:solidFill>
            <a:ln w="9525"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135" name="Group 50"/>
          <p:cNvGrpSpPr>
            <a:grpSpLocks/>
          </p:cNvGrpSpPr>
          <p:nvPr/>
        </p:nvGrpSpPr>
        <p:grpSpPr bwMode="auto">
          <a:xfrm>
            <a:off x="776288" y="2687005"/>
            <a:ext cx="7699375" cy="973138"/>
            <a:chOff x="619" y="1130"/>
            <a:chExt cx="4850" cy="613"/>
          </a:xfrm>
        </p:grpSpPr>
        <p:sp>
          <p:nvSpPr>
            <p:cNvPr id="136" name="Rectangle 49"/>
            <p:cNvSpPr>
              <a:spLocks noChangeArrowheads="1"/>
            </p:cNvSpPr>
            <p:nvPr/>
          </p:nvSpPr>
          <p:spPr bwMode="auto">
            <a:xfrm>
              <a:off x="5404" y="1687"/>
              <a:ext cx="56" cy="56"/>
            </a:xfrm>
            <a:prstGeom prst="rect">
              <a:avLst/>
            </a:prstGeom>
            <a:solidFill>
              <a:srgbClr val="E1B7F7"/>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7" name="AutoShape 39"/>
            <p:cNvSpPr>
              <a:spLocks noChangeArrowheads="1"/>
            </p:cNvSpPr>
            <p:nvPr/>
          </p:nvSpPr>
          <p:spPr bwMode="auto">
            <a:xfrm>
              <a:off x="619" y="1130"/>
              <a:ext cx="4850" cy="612"/>
            </a:xfrm>
            <a:prstGeom prst="roundRect">
              <a:avLst>
                <a:gd name="adj" fmla="val 10782"/>
              </a:avLst>
            </a:prstGeom>
            <a:solidFill>
              <a:srgbClr val="FFC197"/>
            </a:solidFill>
            <a:ln w="9525"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38" name="Line 29"/>
          <p:cNvSpPr>
            <a:spLocks noChangeShapeType="1"/>
          </p:cNvSpPr>
          <p:nvPr/>
        </p:nvSpPr>
        <p:spPr bwMode="auto">
          <a:xfrm>
            <a:off x="2622550" y="2690180"/>
            <a:ext cx="0" cy="365125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9" name="Line 30"/>
          <p:cNvSpPr>
            <a:spLocks noChangeShapeType="1"/>
          </p:cNvSpPr>
          <p:nvPr/>
        </p:nvSpPr>
        <p:spPr bwMode="auto">
          <a:xfrm>
            <a:off x="4568825" y="2687005"/>
            <a:ext cx="0" cy="364807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0" name="Line 31"/>
          <p:cNvSpPr>
            <a:spLocks noChangeShapeType="1"/>
          </p:cNvSpPr>
          <p:nvPr/>
        </p:nvSpPr>
        <p:spPr bwMode="auto">
          <a:xfrm>
            <a:off x="6515100" y="2688593"/>
            <a:ext cx="0" cy="3652837"/>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1" name="Line 32"/>
          <p:cNvSpPr>
            <a:spLocks noChangeShapeType="1"/>
          </p:cNvSpPr>
          <p:nvPr/>
        </p:nvSpPr>
        <p:spPr bwMode="auto">
          <a:xfrm rot="16200000">
            <a:off x="4625976" y="-170495"/>
            <a:ext cx="0" cy="768032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2" name="Line 34"/>
          <p:cNvSpPr>
            <a:spLocks noChangeShapeType="1"/>
          </p:cNvSpPr>
          <p:nvPr/>
        </p:nvSpPr>
        <p:spPr bwMode="auto">
          <a:xfrm rot="16200000">
            <a:off x="4623594" y="682787"/>
            <a:ext cx="0" cy="766921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3" name="Line 35"/>
          <p:cNvSpPr>
            <a:spLocks noChangeShapeType="1"/>
          </p:cNvSpPr>
          <p:nvPr/>
        </p:nvSpPr>
        <p:spPr bwMode="auto">
          <a:xfrm rot="16200000">
            <a:off x="4622801" y="1572580"/>
            <a:ext cx="0" cy="767397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4" name="AutoShape 42"/>
          <p:cNvSpPr>
            <a:spLocks noChangeArrowheads="1"/>
          </p:cNvSpPr>
          <p:nvPr/>
        </p:nvSpPr>
        <p:spPr bwMode="auto">
          <a:xfrm>
            <a:off x="785813" y="2690180"/>
            <a:ext cx="7677150" cy="3652838"/>
          </a:xfrm>
          <a:prstGeom prst="roundRect">
            <a:avLst>
              <a:gd name="adj" fmla="val 3542"/>
            </a:avLst>
          </a:prstGeom>
          <a:noFill/>
          <a:ln w="38100">
            <a:solidFill>
              <a:srgbClr val="FF66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5" name="Line 48"/>
          <p:cNvSpPr>
            <a:spLocks noChangeShapeType="1"/>
          </p:cNvSpPr>
          <p:nvPr/>
        </p:nvSpPr>
        <p:spPr bwMode="auto">
          <a:xfrm>
            <a:off x="804863" y="2742568"/>
            <a:ext cx="1817687" cy="91916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46" name="Group 79"/>
          <p:cNvGrpSpPr>
            <a:grpSpLocks/>
          </p:cNvGrpSpPr>
          <p:nvPr/>
        </p:nvGrpSpPr>
        <p:grpSpPr bwMode="auto">
          <a:xfrm>
            <a:off x="784225" y="3209293"/>
            <a:ext cx="1655763" cy="2886075"/>
            <a:chOff x="494" y="1485"/>
            <a:chExt cx="1043" cy="1818"/>
          </a:xfrm>
        </p:grpSpPr>
        <p:sp>
          <p:nvSpPr>
            <p:cNvPr id="147" name="Text Box 7"/>
            <p:cNvSpPr txBox="1">
              <a:spLocks noChangeArrowheads="1"/>
            </p:cNvSpPr>
            <p:nvPr/>
          </p:nvSpPr>
          <p:spPr bwMode="auto">
            <a:xfrm>
              <a:off x="494" y="1485"/>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halogen</a:t>
              </a:r>
            </a:p>
          </p:txBody>
        </p:sp>
        <p:sp>
          <p:nvSpPr>
            <p:cNvPr id="148" name="Text Box 8"/>
            <p:cNvSpPr txBox="1">
              <a:spLocks noChangeArrowheads="1"/>
            </p:cNvSpPr>
            <p:nvPr/>
          </p:nvSpPr>
          <p:spPr bwMode="auto">
            <a:xfrm>
              <a:off x="615" y="1893"/>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chlorine</a:t>
              </a:r>
            </a:p>
          </p:txBody>
        </p:sp>
        <p:sp>
          <p:nvSpPr>
            <p:cNvPr id="149" name="Text Box 9"/>
            <p:cNvSpPr txBox="1">
              <a:spLocks noChangeArrowheads="1"/>
            </p:cNvSpPr>
            <p:nvPr/>
          </p:nvSpPr>
          <p:spPr bwMode="auto">
            <a:xfrm>
              <a:off x="615" y="2441"/>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bromine</a:t>
              </a:r>
            </a:p>
          </p:txBody>
        </p:sp>
        <p:sp>
          <p:nvSpPr>
            <p:cNvPr id="150" name="Text Box 10"/>
            <p:cNvSpPr txBox="1">
              <a:spLocks noChangeArrowheads="1"/>
            </p:cNvSpPr>
            <p:nvPr/>
          </p:nvSpPr>
          <p:spPr bwMode="auto">
            <a:xfrm>
              <a:off x="615" y="3015"/>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iodine</a:t>
              </a:r>
            </a:p>
          </p:txBody>
        </p:sp>
      </p:grpSp>
      <p:grpSp>
        <p:nvGrpSpPr>
          <p:cNvPr id="151" name="Group 78"/>
          <p:cNvGrpSpPr>
            <a:grpSpLocks/>
          </p:cNvGrpSpPr>
          <p:nvPr/>
        </p:nvGrpSpPr>
        <p:grpSpPr bwMode="auto">
          <a:xfrm>
            <a:off x="1284288" y="2636205"/>
            <a:ext cx="7104062" cy="958850"/>
            <a:chOff x="809" y="1118"/>
            <a:chExt cx="4475" cy="604"/>
          </a:xfrm>
        </p:grpSpPr>
        <p:sp>
          <p:nvSpPr>
            <p:cNvPr id="152" name="Text Box 6"/>
            <p:cNvSpPr txBox="1">
              <a:spLocks noChangeArrowheads="1"/>
            </p:cNvSpPr>
            <p:nvPr/>
          </p:nvSpPr>
          <p:spPr bwMode="auto">
            <a:xfrm>
              <a:off x="809" y="1118"/>
              <a:ext cx="922" cy="28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salt (aq)</a:t>
              </a:r>
            </a:p>
          </p:txBody>
        </p:sp>
        <p:sp>
          <p:nvSpPr>
            <p:cNvPr id="153" name="Text Box 11"/>
            <p:cNvSpPr txBox="1">
              <a:spLocks noChangeArrowheads="1"/>
            </p:cNvSpPr>
            <p:nvPr/>
          </p:nvSpPr>
          <p:spPr bwMode="auto">
            <a:xfrm>
              <a:off x="1695"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chloride</a:t>
              </a:r>
            </a:p>
          </p:txBody>
        </p:sp>
        <p:sp>
          <p:nvSpPr>
            <p:cNvPr id="154" name="Text Box 21"/>
            <p:cNvSpPr txBox="1">
              <a:spLocks noChangeArrowheads="1"/>
            </p:cNvSpPr>
            <p:nvPr/>
          </p:nvSpPr>
          <p:spPr bwMode="auto">
            <a:xfrm>
              <a:off x="4145"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iodide</a:t>
              </a:r>
            </a:p>
          </p:txBody>
        </p:sp>
        <p:sp>
          <p:nvSpPr>
            <p:cNvPr id="155" name="Text Box 20"/>
            <p:cNvSpPr txBox="1">
              <a:spLocks noChangeArrowheads="1"/>
            </p:cNvSpPr>
            <p:nvPr/>
          </p:nvSpPr>
          <p:spPr bwMode="auto">
            <a:xfrm>
              <a:off x="2921" y="1204"/>
              <a:ext cx="1139" cy="5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1C0167"/>
                  </a:solidFill>
                  <a:effectLst/>
                  <a:uLnTx/>
                  <a:uFillTx/>
                </a:rPr>
                <a:t>potassium</a:t>
              </a:r>
              <a:br>
                <a:rPr kumimoji="0" lang="en-GB" sz="1800" b="1" i="0" u="none" strike="noStrike" kern="0" cap="none" spc="0" normalizeH="0" baseline="0" noProof="0" smtClean="0">
                  <a:ln>
                    <a:noFill/>
                  </a:ln>
                  <a:solidFill>
                    <a:srgbClr val="1C0167"/>
                  </a:solidFill>
                  <a:effectLst/>
                  <a:uLnTx/>
                  <a:uFillTx/>
                </a:rPr>
              </a:br>
              <a:r>
                <a:rPr kumimoji="0" lang="en-GB" sz="1800" b="1" i="0" u="none" strike="noStrike" kern="0" cap="none" spc="0" normalizeH="0" baseline="0" noProof="0" smtClean="0">
                  <a:ln>
                    <a:noFill/>
                  </a:ln>
                  <a:solidFill>
                    <a:srgbClr val="1C0167"/>
                  </a:solidFill>
                  <a:effectLst/>
                  <a:uLnTx/>
                  <a:uFillTx/>
                </a:rPr>
                <a:t>bromide</a:t>
              </a:r>
            </a:p>
          </p:txBody>
        </p:sp>
      </p:grpSp>
      <p:sp>
        <p:nvSpPr>
          <p:cNvPr id="156" name="Text Box 22"/>
          <p:cNvSpPr txBox="1">
            <a:spLocks noChangeArrowheads="1"/>
          </p:cNvSpPr>
          <p:nvPr/>
        </p:nvSpPr>
        <p:spPr bwMode="auto">
          <a:xfrm>
            <a:off x="4702175" y="3866518"/>
            <a:ext cx="1679575"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effectLst/>
                <a:uLnTx/>
                <a:uFillTx/>
              </a:rPr>
              <a:t>2KCl + Br</a:t>
            </a:r>
            <a:r>
              <a:rPr kumimoji="0" lang="en-GB" sz="1800" b="1" i="0" u="none" strike="noStrike" kern="0" cap="none" spc="0" normalizeH="0" baseline="-25000" noProof="0" smtClean="0">
                <a:ln>
                  <a:noFill/>
                </a:ln>
                <a:effectLst/>
                <a:uLnTx/>
                <a:uFillTx/>
              </a:rPr>
              <a:t>2</a:t>
            </a:r>
          </a:p>
        </p:txBody>
      </p:sp>
      <p:sp>
        <p:nvSpPr>
          <p:cNvPr id="157" name="Text Box 25"/>
          <p:cNvSpPr txBox="1">
            <a:spLocks noChangeArrowheads="1"/>
          </p:cNvSpPr>
          <p:nvPr/>
        </p:nvSpPr>
        <p:spPr bwMode="auto">
          <a:xfrm>
            <a:off x="4624388" y="5647693"/>
            <a:ext cx="1835150"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effectLst/>
                <a:uLnTx/>
                <a:uFillTx/>
              </a:rPr>
              <a:t>no reaction</a:t>
            </a:r>
          </a:p>
        </p:txBody>
      </p:sp>
      <p:sp>
        <p:nvSpPr>
          <p:cNvPr id="158" name="Text Box 26"/>
          <p:cNvSpPr txBox="1">
            <a:spLocks noChangeArrowheads="1"/>
          </p:cNvSpPr>
          <p:nvPr/>
        </p:nvSpPr>
        <p:spPr bwMode="auto">
          <a:xfrm>
            <a:off x="2679700" y="5647693"/>
            <a:ext cx="1835150"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dirty="0" smtClean="0">
                <a:ln>
                  <a:noFill/>
                </a:ln>
                <a:effectLst/>
                <a:uLnTx/>
                <a:uFillTx/>
              </a:rPr>
              <a:t>no reaction</a:t>
            </a:r>
          </a:p>
        </p:txBody>
      </p:sp>
      <p:sp>
        <p:nvSpPr>
          <p:cNvPr id="159" name="Text Box 27"/>
          <p:cNvSpPr txBox="1">
            <a:spLocks noChangeArrowheads="1"/>
          </p:cNvSpPr>
          <p:nvPr/>
        </p:nvSpPr>
        <p:spPr bwMode="auto">
          <a:xfrm>
            <a:off x="2679700" y="4736468"/>
            <a:ext cx="1835150" cy="36933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effectLst/>
                <a:uLnTx/>
                <a:uFillTx/>
              </a:rPr>
              <a:t>no reaction</a:t>
            </a:r>
          </a:p>
        </p:txBody>
      </p:sp>
      <p:sp>
        <p:nvSpPr>
          <p:cNvPr id="160" name="Line 80"/>
          <p:cNvSpPr>
            <a:spLocks noChangeShapeType="1"/>
          </p:cNvSpPr>
          <p:nvPr/>
        </p:nvSpPr>
        <p:spPr bwMode="auto">
          <a:xfrm>
            <a:off x="2622550" y="3664905"/>
            <a:ext cx="1941513" cy="852488"/>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1" name="Line 81"/>
          <p:cNvSpPr>
            <a:spLocks noChangeShapeType="1"/>
          </p:cNvSpPr>
          <p:nvPr/>
        </p:nvSpPr>
        <p:spPr bwMode="auto">
          <a:xfrm>
            <a:off x="4564063" y="4511043"/>
            <a:ext cx="1960562" cy="900112"/>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2" name="Line 82"/>
          <p:cNvSpPr>
            <a:spLocks noChangeShapeType="1"/>
          </p:cNvSpPr>
          <p:nvPr/>
        </p:nvSpPr>
        <p:spPr bwMode="auto">
          <a:xfrm>
            <a:off x="6535738" y="5415918"/>
            <a:ext cx="1865312" cy="871537"/>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3" name="Line 83"/>
          <p:cNvSpPr>
            <a:spLocks noChangeShapeType="1"/>
          </p:cNvSpPr>
          <p:nvPr/>
        </p:nvSpPr>
        <p:spPr bwMode="auto">
          <a:xfrm flipH="1">
            <a:off x="2619375" y="3671255"/>
            <a:ext cx="1952625" cy="847725"/>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4" name="Line 84"/>
          <p:cNvSpPr>
            <a:spLocks noChangeShapeType="1"/>
          </p:cNvSpPr>
          <p:nvPr/>
        </p:nvSpPr>
        <p:spPr bwMode="auto">
          <a:xfrm flipH="1">
            <a:off x="4560888" y="4526918"/>
            <a:ext cx="1962150" cy="87630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5" name="Line 85"/>
          <p:cNvSpPr>
            <a:spLocks noChangeShapeType="1"/>
          </p:cNvSpPr>
          <p:nvPr/>
        </p:nvSpPr>
        <p:spPr bwMode="auto">
          <a:xfrm flipH="1">
            <a:off x="6521450" y="5411155"/>
            <a:ext cx="1924050" cy="914400"/>
          </a:xfrm>
          <a:prstGeom prst="line">
            <a:avLst/>
          </a:prstGeom>
          <a:noFill/>
          <a:ln w="25400">
            <a:solidFill>
              <a:srgbClr val="FF66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7722592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fill="hold"/>
                                        <p:tgtEl>
                                          <p:spTgt spid="156"/>
                                        </p:tgtEl>
                                        <p:attrNameLst>
                                          <p:attrName>ppt_x</p:attrName>
                                        </p:attrNameLst>
                                      </p:cBhvr>
                                      <p:tavLst>
                                        <p:tav tm="0">
                                          <p:val>
                                            <p:strVal val="1+#ppt_w/2"/>
                                          </p:val>
                                        </p:tav>
                                        <p:tav tm="100000">
                                          <p:val>
                                            <p:strVal val="#ppt_x"/>
                                          </p:val>
                                        </p:tav>
                                      </p:tavLst>
                                    </p:anim>
                                    <p:anim calcmode="lin" valueType="num">
                                      <p:cBhvr additive="base">
                                        <p:cTn id="8"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500" fill="hold"/>
                                        <p:tgtEl>
                                          <p:spTgt spid="127"/>
                                        </p:tgtEl>
                                        <p:attrNameLst>
                                          <p:attrName>ppt_x</p:attrName>
                                        </p:attrNameLst>
                                      </p:cBhvr>
                                      <p:tavLst>
                                        <p:tav tm="0">
                                          <p:val>
                                            <p:strVal val="1+#ppt_w/2"/>
                                          </p:val>
                                        </p:tav>
                                        <p:tav tm="100000">
                                          <p:val>
                                            <p:strVal val="#ppt_x"/>
                                          </p:val>
                                        </p:tav>
                                      </p:tavLst>
                                    </p:anim>
                                    <p:anim calcmode="lin" valueType="num">
                                      <p:cBhvr additive="base">
                                        <p:cTn id="14"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500" fill="hold"/>
                                        <p:tgtEl>
                                          <p:spTgt spid="128"/>
                                        </p:tgtEl>
                                        <p:attrNameLst>
                                          <p:attrName>ppt_x</p:attrName>
                                        </p:attrNameLst>
                                      </p:cBhvr>
                                      <p:tavLst>
                                        <p:tav tm="0">
                                          <p:val>
                                            <p:strVal val="1+#ppt_w/2"/>
                                          </p:val>
                                        </p:tav>
                                        <p:tav tm="100000">
                                          <p:val>
                                            <p:strVal val="#ppt_x"/>
                                          </p:val>
                                        </p:tav>
                                      </p:tavLst>
                                    </p:anim>
                                    <p:anim calcmode="lin" valueType="num">
                                      <p:cBhvr additive="base">
                                        <p:cTn id="20" dur="500" fill="hold"/>
                                        <p:tgtEl>
                                          <p:spTgt spid="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t>Displacement of halogens</a:t>
            </a:r>
          </a:p>
        </p:txBody>
      </p:sp>
      <p:sp>
        <p:nvSpPr>
          <p:cNvPr id="124932" name="Text Box 4"/>
          <p:cNvSpPr txBox="1">
            <a:spLocks noChangeArrowheads="1"/>
          </p:cNvSpPr>
          <p:nvPr/>
        </p:nvSpPr>
        <p:spPr bwMode="auto">
          <a:xfrm>
            <a:off x="563563" y="784225"/>
            <a:ext cx="85756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smtClean="0">
                <a:solidFill>
                  <a:srgbClr val="010066"/>
                </a:solidFill>
              </a:rPr>
              <a:t>Why will a halogen always displace a less reactive halogen?</a:t>
            </a:r>
          </a:p>
        </p:txBody>
      </p:sp>
      <p:pic>
        <p:nvPicPr>
          <p:cNvPr id="124936" name="Picture 8" descr="C2_4a_cartoon_alt"/>
          <p:cNvPicPr>
            <a:picLocks noChangeAspect="1" noChangeArrowheads="1"/>
          </p:cNvPicPr>
          <p:nvPr/>
        </p:nvPicPr>
        <p:blipFill>
          <a:blip r:embed="rId3" cstate="print"/>
          <a:srcRect/>
          <a:stretch>
            <a:fillRect/>
          </a:stretch>
        </p:blipFill>
        <p:spPr bwMode="auto">
          <a:xfrm>
            <a:off x="795338" y="1212850"/>
            <a:ext cx="7553325" cy="5087938"/>
          </a:xfrm>
          <a:prstGeom prst="rect">
            <a:avLst/>
          </a:prstGeom>
          <a:noFill/>
        </p:spPr>
      </p:pic>
      <p:pic>
        <p:nvPicPr>
          <p:cNvPr id="124938" name="Picture 10"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55"/>
          <p:cNvGrpSpPr>
            <a:grpSpLocks noChangeAspect="1"/>
          </p:cNvGrpSpPr>
          <p:nvPr/>
        </p:nvGrpSpPr>
        <p:grpSpPr bwMode="auto">
          <a:xfrm>
            <a:off x="4568825" y="1968500"/>
            <a:ext cx="2674938" cy="2565400"/>
            <a:chOff x="1780" y="1489"/>
            <a:chExt cx="1559" cy="1495"/>
          </a:xfrm>
        </p:grpSpPr>
        <p:sp>
          <p:nvSpPr>
            <p:cNvPr id="26870" name="Freeform 246"/>
            <p:cNvSpPr>
              <a:spLocks noChangeAspect="1"/>
            </p:cNvSpPr>
            <p:nvPr/>
          </p:nvSpPr>
          <p:spPr bwMode="auto">
            <a:xfrm>
              <a:off x="1780" y="1623"/>
              <a:ext cx="151" cy="1361"/>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grpSp>
          <p:nvGrpSpPr>
            <p:cNvPr id="3" name="Group 251"/>
            <p:cNvGrpSpPr>
              <a:grpSpLocks noChangeAspect="1"/>
            </p:cNvGrpSpPr>
            <p:nvPr/>
          </p:nvGrpSpPr>
          <p:grpSpPr bwMode="auto">
            <a:xfrm>
              <a:off x="1866" y="1685"/>
              <a:ext cx="1235" cy="1239"/>
              <a:chOff x="1642" y="1649"/>
              <a:chExt cx="1235" cy="1239"/>
            </a:xfrm>
          </p:grpSpPr>
          <p:grpSp>
            <p:nvGrpSpPr>
              <p:cNvPr id="4" name="Group 230"/>
              <p:cNvGrpSpPr>
                <a:grpSpLocks noChangeAspect="1"/>
              </p:cNvGrpSpPr>
              <p:nvPr/>
            </p:nvGrpSpPr>
            <p:grpSpPr bwMode="auto">
              <a:xfrm>
                <a:off x="1642" y="1649"/>
                <a:ext cx="1235" cy="1239"/>
                <a:chOff x="1541" y="1885"/>
                <a:chExt cx="1235" cy="1239"/>
              </a:xfrm>
            </p:grpSpPr>
            <p:grpSp>
              <p:nvGrpSpPr>
                <p:cNvPr id="5" name="Group 211"/>
                <p:cNvGrpSpPr>
                  <a:grpSpLocks noChangeAspect="1"/>
                </p:cNvGrpSpPr>
                <p:nvPr/>
              </p:nvGrpSpPr>
              <p:grpSpPr bwMode="auto">
                <a:xfrm>
                  <a:off x="1541" y="1885"/>
                  <a:ext cx="1235" cy="1239"/>
                  <a:chOff x="1541" y="1885"/>
                  <a:chExt cx="1235" cy="1239"/>
                </a:xfrm>
              </p:grpSpPr>
              <p:sp>
                <p:nvSpPr>
                  <p:cNvPr id="26833" name="AutoShape 209"/>
                  <p:cNvSpPr>
                    <a:spLocks noChangeAspect="1" noChangeArrowheads="1"/>
                  </p:cNvSpPr>
                  <p:nvPr/>
                </p:nvSpPr>
                <p:spPr bwMode="auto">
                  <a:xfrm rot="2700000">
                    <a:off x="2077" y="2215"/>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32" name="AutoShape 208"/>
                  <p:cNvSpPr>
                    <a:spLocks noChangeAspect="1" noChangeArrowheads="1"/>
                  </p:cNvSpPr>
                  <p:nvPr/>
                </p:nvSpPr>
                <p:spPr bwMode="auto">
                  <a:xfrm rot="2700000">
                    <a:off x="1697" y="2363"/>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9" name="AutoShape 205"/>
                  <p:cNvSpPr>
                    <a:spLocks noChangeAspect="1" noChangeArrowheads="1"/>
                  </p:cNvSpPr>
                  <p:nvPr/>
                </p:nvSpPr>
                <p:spPr bwMode="auto">
                  <a:xfrm rot="2700000">
                    <a:off x="2165" y="2819"/>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30" name="AutoShape 206"/>
                  <p:cNvSpPr>
                    <a:spLocks noChangeAspect="1" noChangeArrowheads="1"/>
                  </p:cNvSpPr>
                  <p:nvPr/>
                </p:nvSpPr>
                <p:spPr bwMode="auto">
                  <a:xfrm rot="2700000">
                    <a:off x="1987" y="2819"/>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8" name="AutoShape 204"/>
                  <p:cNvSpPr>
                    <a:spLocks noChangeAspect="1" noChangeArrowheads="1"/>
                  </p:cNvSpPr>
                  <p:nvPr/>
                </p:nvSpPr>
                <p:spPr bwMode="auto">
                  <a:xfrm rot="2700000">
                    <a:off x="2451" y="2525"/>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7" name="AutoShape 203"/>
                  <p:cNvSpPr>
                    <a:spLocks noChangeAspect="1" noChangeArrowheads="1"/>
                  </p:cNvSpPr>
                  <p:nvPr/>
                </p:nvSpPr>
                <p:spPr bwMode="auto">
                  <a:xfrm rot="2700000">
                    <a:off x="2451" y="2363"/>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6" name="AutoShape 202"/>
                  <p:cNvSpPr>
                    <a:spLocks noChangeAspect="1" noChangeArrowheads="1"/>
                  </p:cNvSpPr>
                  <p:nvPr/>
                </p:nvSpPr>
                <p:spPr bwMode="auto">
                  <a:xfrm rot="2700000">
                    <a:off x="2163" y="2063"/>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5" name="AutoShape 201"/>
                  <p:cNvSpPr>
                    <a:spLocks noChangeAspect="1" noChangeArrowheads="1"/>
                  </p:cNvSpPr>
                  <p:nvPr/>
                </p:nvSpPr>
                <p:spPr bwMode="auto">
                  <a:xfrm rot="2700000">
                    <a:off x="1989" y="2063"/>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737" name="Oval 113"/>
                  <p:cNvSpPr>
                    <a:spLocks noChangeAspect="1" noChangeArrowheads="1"/>
                  </p:cNvSpPr>
                  <p:nvPr/>
                </p:nvSpPr>
                <p:spPr bwMode="auto">
                  <a:xfrm>
                    <a:off x="1609" y="1962"/>
                    <a:ext cx="1095" cy="1094"/>
                  </a:xfrm>
                  <a:prstGeom prst="ellipse">
                    <a:avLst/>
                  </a:prstGeom>
                  <a:noFill/>
                  <a:ln w="12700">
                    <a:solidFill>
                      <a:schemeClr val="tx1"/>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39" name="Oval 115"/>
                  <p:cNvSpPr>
                    <a:spLocks noChangeAspect="1" noChangeArrowheads="1"/>
                  </p:cNvSpPr>
                  <p:nvPr/>
                </p:nvSpPr>
                <p:spPr bwMode="auto">
                  <a:xfrm>
                    <a:off x="1766" y="2135"/>
                    <a:ext cx="778" cy="778"/>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40" name="Oval 116"/>
                  <p:cNvSpPr>
                    <a:spLocks noChangeAspect="1" noChangeArrowheads="1"/>
                  </p:cNvSpPr>
                  <p:nvPr/>
                </p:nvSpPr>
                <p:spPr bwMode="auto">
                  <a:xfrm>
                    <a:off x="1926" y="2293"/>
                    <a:ext cx="461" cy="460"/>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73" name="AutoShape 149"/>
                  <p:cNvSpPr>
                    <a:spLocks noChangeAspect="1" noChangeArrowheads="1"/>
                  </p:cNvSpPr>
                  <p:nvPr/>
                </p:nvSpPr>
                <p:spPr bwMode="auto">
                  <a:xfrm rot="2700000">
                    <a:off x="1991" y="1885"/>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19" name="AutoShape 195"/>
                  <p:cNvSpPr>
                    <a:spLocks noChangeAspect="1" noChangeArrowheads="1"/>
                  </p:cNvSpPr>
                  <p:nvPr/>
                </p:nvSpPr>
                <p:spPr bwMode="auto">
                  <a:xfrm rot="2700000">
                    <a:off x="2165" y="1885"/>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0" name="AutoShape 196"/>
                  <p:cNvSpPr>
                    <a:spLocks noChangeAspect="1" noChangeArrowheads="1"/>
                  </p:cNvSpPr>
                  <p:nvPr/>
                </p:nvSpPr>
                <p:spPr bwMode="auto">
                  <a:xfrm rot="2700000">
                    <a:off x="2615" y="2363"/>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1" name="AutoShape 197"/>
                  <p:cNvSpPr>
                    <a:spLocks noChangeAspect="1" noChangeArrowheads="1"/>
                  </p:cNvSpPr>
                  <p:nvPr/>
                </p:nvSpPr>
                <p:spPr bwMode="auto">
                  <a:xfrm rot="2700000">
                    <a:off x="2615" y="2525"/>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2" name="AutoShape 198"/>
                  <p:cNvSpPr>
                    <a:spLocks noChangeAspect="1" noChangeArrowheads="1"/>
                  </p:cNvSpPr>
                  <p:nvPr/>
                </p:nvSpPr>
                <p:spPr bwMode="auto">
                  <a:xfrm rot="2700000">
                    <a:off x="2165" y="2963"/>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3" name="AutoShape 199"/>
                  <p:cNvSpPr>
                    <a:spLocks noChangeAspect="1" noChangeArrowheads="1"/>
                  </p:cNvSpPr>
                  <p:nvPr/>
                </p:nvSpPr>
                <p:spPr bwMode="auto">
                  <a:xfrm rot="2700000">
                    <a:off x="1987" y="2963"/>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24" name="AutoShape 200"/>
                  <p:cNvSpPr>
                    <a:spLocks noChangeAspect="1" noChangeArrowheads="1"/>
                  </p:cNvSpPr>
                  <p:nvPr/>
                </p:nvSpPr>
                <p:spPr bwMode="auto">
                  <a:xfrm rot="2700000">
                    <a:off x="1541" y="2525"/>
                    <a:ext cx="161" cy="161"/>
                  </a:xfrm>
                  <a:prstGeom prst="star4">
                    <a:avLst>
                      <a:gd name="adj" fmla="val 12500"/>
                    </a:avLst>
                  </a:prstGeom>
                  <a:gradFill rotWithShape="1">
                    <a:gsLst>
                      <a:gs pos="0">
                        <a:srgbClr val="013366">
                          <a:gamma/>
                          <a:tint val="25490"/>
                          <a:invGamma/>
                        </a:srgbClr>
                      </a:gs>
                      <a:gs pos="100000">
                        <a:srgbClr val="013366"/>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31" name="AutoShape 207"/>
                  <p:cNvSpPr>
                    <a:spLocks noChangeAspect="1" noChangeArrowheads="1"/>
                  </p:cNvSpPr>
                  <p:nvPr/>
                </p:nvSpPr>
                <p:spPr bwMode="auto">
                  <a:xfrm rot="2700000">
                    <a:off x="1697" y="2525"/>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834" name="AutoShape 210"/>
                  <p:cNvSpPr>
                    <a:spLocks noChangeAspect="1" noChangeArrowheads="1"/>
                  </p:cNvSpPr>
                  <p:nvPr/>
                </p:nvSpPr>
                <p:spPr bwMode="auto">
                  <a:xfrm rot="2700000">
                    <a:off x="2077" y="2670"/>
                    <a:ext cx="161" cy="161"/>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grpSp>
            <p:sp>
              <p:nvSpPr>
                <p:cNvPr id="26844" name="Oval 220"/>
                <p:cNvSpPr>
                  <a:spLocks noChangeAspect="1" noChangeArrowheads="1"/>
                </p:cNvSpPr>
                <p:nvPr/>
              </p:nvSpPr>
              <p:spPr bwMode="auto">
                <a:xfrm>
                  <a:off x="1554" y="2382"/>
                  <a:ext cx="129" cy="129"/>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grpSp>
          <p:sp>
            <p:nvSpPr>
              <p:cNvPr id="26874" name="Text Box 250"/>
              <p:cNvSpPr txBox="1">
                <a:spLocks noChangeAspect="1" noChangeArrowheads="1"/>
              </p:cNvSpPr>
              <p:nvPr/>
            </p:nvSpPr>
            <p:spPr bwMode="auto">
              <a:xfrm>
                <a:off x="2080" y="2125"/>
                <a:ext cx="360" cy="266"/>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GB" sz="2400" b="1" smtClean="0">
                    <a:solidFill>
                      <a:srgbClr val="010066"/>
                    </a:solidFill>
                  </a:rPr>
                  <a:t>Cl</a:t>
                </a:r>
              </a:p>
            </p:txBody>
          </p:sp>
        </p:grpSp>
        <p:sp>
          <p:nvSpPr>
            <p:cNvPr id="26876" name="Freeform 252"/>
            <p:cNvSpPr>
              <a:spLocks noChangeAspect="1"/>
            </p:cNvSpPr>
            <p:nvPr/>
          </p:nvSpPr>
          <p:spPr bwMode="auto">
            <a:xfrm flipH="1">
              <a:off x="3006" y="1623"/>
              <a:ext cx="151" cy="1361"/>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sp>
          <p:nvSpPr>
            <p:cNvPr id="26877" name="Rectangle 253"/>
            <p:cNvSpPr>
              <a:spLocks noChangeAspect="1" noChangeArrowheads="1"/>
            </p:cNvSpPr>
            <p:nvPr/>
          </p:nvSpPr>
          <p:spPr bwMode="auto">
            <a:xfrm>
              <a:off x="3162" y="1489"/>
              <a:ext cx="177" cy="303"/>
            </a:xfrm>
            <a:prstGeom prst="rect">
              <a:avLst/>
            </a:prstGeom>
            <a:noFill/>
            <a:ln w="12700" algn="ctr">
              <a:noFill/>
              <a:miter lim="800000"/>
              <a:headEnd/>
              <a:tailEnd/>
            </a:ln>
            <a:effectLst/>
          </p:spPr>
          <p:txBody>
            <a:bodyPr wrap="none">
              <a:spAutoFit/>
            </a:bodyPr>
            <a:lstStyle/>
            <a:p>
              <a:pPr fontAlgn="base">
                <a:spcBef>
                  <a:spcPct val="50000"/>
                </a:spcBef>
                <a:spcAft>
                  <a:spcPct val="0"/>
                </a:spcAft>
              </a:pPr>
              <a:r>
                <a:rPr lang="en-GB" sz="2800" b="1" smtClean="0">
                  <a:solidFill>
                    <a:srgbClr val="013366"/>
                  </a:solidFill>
                </a:rPr>
                <a:t>-</a:t>
              </a:r>
            </a:p>
          </p:txBody>
        </p:sp>
      </p:grpSp>
      <p:sp>
        <p:nvSpPr>
          <p:cNvPr id="27028" name="Rectangle 404"/>
          <p:cNvSpPr>
            <a:spLocks noChangeAspect="1" noChangeArrowheads="1"/>
          </p:cNvSpPr>
          <p:nvPr/>
        </p:nvSpPr>
        <p:spPr bwMode="auto">
          <a:xfrm>
            <a:off x="4356100" y="1985963"/>
            <a:ext cx="2803525" cy="2632075"/>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31" name="Rectangle 107"/>
          <p:cNvSpPr>
            <a:spLocks noGrp="1" noChangeArrowheads="1"/>
          </p:cNvSpPr>
          <p:nvPr>
            <p:ph type="title"/>
          </p:nvPr>
        </p:nvSpPr>
        <p:spPr/>
        <p:txBody>
          <a:bodyPr/>
          <a:lstStyle/>
          <a:p>
            <a:r>
              <a:rPr lang="en-GB"/>
              <a:t>Displacement theory</a:t>
            </a:r>
          </a:p>
        </p:txBody>
      </p:sp>
      <p:sp>
        <p:nvSpPr>
          <p:cNvPr id="26732" name="Text Box 108"/>
          <p:cNvSpPr txBox="1">
            <a:spLocks noChangeArrowheads="1"/>
          </p:cNvSpPr>
          <p:nvPr/>
        </p:nvSpPr>
        <p:spPr bwMode="auto">
          <a:xfrm>
            <a:off x="563563" y="784225"/>
            <a:ext cx="8239125" cy="11874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smtClean="0">
                <a:solidFill>
                  <a:srgbClr val="010066"/>
                </a:solidFill>
              </a:rPr>
              <a:t>If a metal halide is mixed with a more reactive halogen,</a:t>
            </a:r>
            <a:br>
              <a:rPr lang="en-GB" sz="2400" smtClean="0">
                <a:solidFill>
                  <a:srgbClr val="010066"/>
                </a:solidFill>
              </a:rPr>
            </a:br>
            <a:r>
              <a:rPr lang="en-GB" sz="2400" smtClean="0">
                <a:solidFill>
                  <a:srgbClr val="010066"/>
                </a:solidFill>
              </a:rPr>
              <a:t>the extra electron will be transferred from the less reactive to the more reactive halogen.</a:t>
            </a:r>
          </a:p>
        </p:txBody>
      </p:sp>
      <p:grpSp>
        <p:nvGrpSpPr>
          <p:cNvPr id="6" name="Group 403"/>
          <p:cNvGrpSpPr>
            <a:grpSpLocks/>
          </p:cNvGrpSpPr>
          <p:nvPr/>
        </p:nvGrpSpPr>
        <p:grpSpPr bwMode="auto">
          <a:xfrm>
            <a:off x="5060950" y="4611688"/>
            <a:ext cx="1822450" cy="1708150"/>
            <a:chOff x="3910" y="2709"/>
            <a:chExt cx="1148" cy="1076"/>
          </a:xfrm>
        </p:grpSpPr>
        <p:sp>
          <p:nvSpPr>
            <p:cNvPr id="26908" name="Rectangle 284"/>
            <p:cNvSpPr>
              <a:spLocks noChangeAspect="1" noChangeArrowheads="1"/>
            </p:cNvSpPr>
            <p:nvPr/>
          </p:nvSpPr>
          <p:spPr bwMode="auto">
            <a:xfrm>
              <a:off x="4867" y="2709"/>
              <a:ext cx="191" cy="327"/>
            </a:xfrm>
            <a:prstGeom prst="rect">
              <a:avLst/>
            </a:prstGeom>
            <a:noFill/>
            <a:ln w="12700" algn="ctr">
              <a:noFill/>
              <a:miter lim="800000"/>
              <a:headEnd/>
              <a:tailEnd/>
            </a:ln>
            <a:effectLst/>
          </p:spPr>
          <p:txBody>
            <a:bodyPr wrap="none">
              <a:spAutoFit/>
            </a:bodyPr>
            <a:lstStyle/>
            <a:p>
              <a:pPr fontAlgn="base">
                <a:spcBef>
                  <a:spcPct val="50000"/>
                </a:spcBef>
                <a:spcAft>
                  <a:spcPct val="0"/>
                </a:spcAft>
              </a:pPr>
              <a:r>
                <a:rPr lang="en-GB" sz="2800" b="1" smtClean="0">
                  <a:solidFill>
                    <a:srgbClr val="010066"/>
                  </a:solidFill>
                </a:rPr>
                <a:t>-</a:t>
              </a:r>
            </a:p>
          </p:txBody>
        </p:sp>
        <p:sp>
          <p:nvSpPr>
            <p:cNvPr id="26934" name="Freeform 310"/>
            <p:cNvSpPr>
              <a:spLocks noChangeAspect="1"/>
            </p:cNvSpPr>
            <p:nvPr/>
          </p:nvSpPr>
          <p:spPr bwMode="auto">
            <a:xfrm>
              <a:off x="3910" y="2831"/>
              <a:ext cx="136" cy="954"/>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sp>
          <p:nvSpPr>
            <p:cNvPr id="26936" name="Freeform 312"/>
            <p:cNvSpPr>
              <a:spLocks noChangeAspect="1"/>
            </p:cNvSpPr>
            <p:nvPr/>
          </p:nvSpPr>
          <p:spPr bwMode="auto">
            <a:xfrm flipH="1">
              <a:off x="4734" y="2831"/>
              <a:ext cx="136" cy="954"/>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grpSp>
      <p:sp>
        <p:nvSpPr>
          <p:cNvPr id="27032" name="Text Box 408"/>
          <p:cNvSpPr txBox="1">
            <a:spLocks noChangeArrowheads="1"/>
          </p:cNvSpPr>
          <p:nvPr/>
        </p:nvSpPr>
        <p:spPr bwMode="auto">
          <a:xfrm>
            <a:off x="482600" y="2711450"/>
            <a:ext cx="1360488"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10066"/>
                </a:solidFill>
              </a:rPr>
              <a:t>sodium</a:t>
            </a:r>
          </a:p>
        </p:txBody>
      </p:sp>
      <p:sp>
        <p:nvSpPr>
          <p:cNvPr id="27033" name="Text Box 409"/>
          <p:cNvSpPr txBox="1">
            <a:spLocks noChangeArrowheads="1"/>
          </p:cNvSpPr>
          <p:nvPr/>
        </p:nvSpPr>
        <p:spPr bwMode="auto">
          <a:xfrm>
            <a:off x="7145338" y="2711450"/>
            <a:ext cx="1465262"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10066"/>
                </a:solidFill>
              </a:rPr>
              <a:t>chloride</a:t>
            </a:r>
          </a:p>
        </p:txBody>
      </p:sp>
      <p:sp>
        <p:nvSpPr>
          <p:cNvPr id="27035" name="Text Box 411"/>
          <p:cNvSpPr txBox="1">
            <a:spLocks noChangeArrowheads="1"/>
          </p:cNvSpPr>
          <p:nvPr/>
        </p:nvSpPr>
        <p:spPr bwMode="auto">
          <a:xfrm>
            <a:off x="3433763" y="5224463"/>
            <a:ext cx="1465262"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10066"/>
                </a:solidFill>
              </a:rPr>
              <a:t>fluorine</a:t>
            </a:r>
          </a:p>
        </p:txBody>
      </p:sp>
      <p:sp>
        <p:nvSpPr>
          <p:cNvPr id="27036" name="Text Box 412"/>
          <p:cNvSpPr txBox="1">
            <a:spLocks noChangeArrowheads="1"/>
          </p:cNvSpPr>
          <p:nvPr/>
        </p:nvSpPr>
        <p:spPr bwMode="auto">
          <a:xfrm>
            <a:off x="3433763" y="5226050"/>
            <a:ext cx="1465262"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10066"/>
                </a:solidFill>
              </a:rPr>
              <a:t>fluoride</a:t>
            </a:r>
          </a:p>
        </p:txBody>
      </p:sp>
      <p:grpSp>
        <p:nvGrpSpPr>
          <p:cNvPr id="7" name="Group 472"/>
          <p:cNvGrpSpPr>
            <a:grpSpLocks/>
          </p:cNvGrpSpPr>
          <p:nvPr/>
        </p:nvGrpSpPr>
        <p:grpSpPr bwMode="auto">
          <a:xfrm>
            <a:off x="2078038" y="2257425"/>
            <a:ext cx="2286000" cy="2039938"/>
            <a:chOff x="1309" y="1422"/>
            <a:chExt cx="1440" cy="1285"/>
          </a:xfrm>
        </p:grpSpPr>
        <p:sp>
          <p:nvSpPr>
            <p:cNvPr id="26786" name="Oval 162"/>
            <p:cNvSpPr>
              <a:spLocks noChangeAspect="1" noChangeArrowheads="1"/>
            </p:cNvSpPr>
            <p:nvPr/>
          </p:nvSpPr>
          <p:spPr bwMode="auto">
            <a:xfrm>
              <a:off x="1469" y="1694"/>
              <a:ext cx="867" cy="866"/>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87" name="Oval 163"/>
            <p:cNvSpPr>
              <a:spLocks noChangeAspect="1" noChangeArrowheads="1"/>
            </p:cNvSpPr>
            <p:nvPr/>
          </p:nvSpPr>
          <p:spPr bwMode="auto">
            <a:xfrm>
              <a:off x="1648" y="1870"/>
              <a:ext cx="513" cy="512"/>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88" name="Oval 164"/>
            <p:cNvSpPr>
              <a:spLocks noChangeAspect="1" noChangeArrowheads="1"/>
            </p:cNvSpPr>
            <p:nvPr/>
          </p:nvSpPr>
          <p:spPr bwMode="auto">
            <a:xfrm>
              <a:off x="1836" y="1807"/>
              <a:ext cx="139" cy="139"/>
            </a:xfrm>
            <a:prstGeom prst="ellipse">
              <a:avLst/>
            </a:prstGeom>
            <a:solidFill>
              <a:schemeClr val="tx1"/>
            </a:solidFill>
            <a:ln w="9525">
              <a:no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89" name="Oval 165"/>
            <p:cNvSpPr>
              <a:spLocks noChangeAspect="1" noChangeArrowheads="1"/>
            </p:cNvSpPr>
            <p:nvPr/>
          </p:nvSpPr>
          <p:spPr bwMode="auto">
            <a:xfrm>
              <a:off x="1836" y="2299"/>
              <a:ext cx="139" cy="139"/>
            </a:xfrm>
            <a:prstGeom prst="ellipse">
              <a:avLst/>
            </a:prstGeom>
            <a:solidFill>
              <a:schemeClr val="tx1"/>
            </a:solidFill>
            <a:ln w="9525">
              <a:no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798" name="Text Box 174"/>
            <p:cNvSpPr txBox="1">
              <a:spLocks noChangeAspect="1" noChangeArrowheads="1"/>
            </p:cNvSpPr>
            <p:nvPr/>
          </p:nvSpPr>
          <p:spPr bwMode="auto">
            <a:xfrm>
              <a:off x="1670" y="1954"/>
              <a:ext cx="460" cy="28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GB" sz="2400" b="1" smtClean="0">
                  <a:solidFill>
                    <a:srgbClr val="010066"/>
                  </a:solidFill>
                </a:rPr>
                <a:t>Na</a:t>
              </a:r>
            </a:p>
          </p:txBody>
        </p:sp>
        <p:sp>
          <p:nvSpPr>
            <p:cNvPr id="26814" name="Freeform 190"/>
            <p:cNvSpPr>
              <a:spLocks noChangeAspect="1"/>
            </p:cNvSpPr>
            <p:nvPr/>
          </p:nvSpPr>
          <p:spPr bwMode="auto">
            <a:xfrm>
              <a:off x="1309" y="1563"/>
              <a:ext cx="163" cy="1144"/>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sp>
          <p:nvSpPr>
            <p:cNvPr id="26816" name="Rectangle 192"/>
            <p:cNvSpPr>
              <a:spLocks noChangeAspect="1" noChangeArrowheads="1"/>
            </p:cNvSpPr>
            <p:nvPr/>
          </p:nvSpPr>
          <p:spPr bwMode="auto">
            <a:xfrm>
              <a:off x="2502" y="1422"/>
              <a:ext cx="247" cy="327"/>
            </a:xfrm>
            <a:prstGeom prst="rect">
              <a:avLst/>
            </a:prstGeom>
            <a:noFill/>
            <a:ln w="12700" algn="ctr">
              <a:noFill/>
              <a:miter lim="800000"/>
              <a:headEnd/>
              <a:tailEnd/>
            </a:ln>
            <a:effectLst/>
          </p:spPr>
          <p:txBody>
            <a:bodyPr wrap="none">
              <a:spAutoFit/>
            </a:bodyPr>
            <a:lstStyle/>
            <a:p>
              <a:pPr fontAlgn="base">
                <a:spcBef>
                  <a:spcPct val="50000"/>
                </a:spcBef>
                <a:spcAft>
                  <a:spcPct val="0"/>
                </a:spcAft>
              </a:pPr>
              <a:r>
                <a:rPr lang="en-GB" sz="2800" b="1" smtClean="0">
                  <a:solidFill>
                    <a:srgbClr val="010066"/>
                  </a:solidFill>
                </a:rPr>
                <a:t>+</a:t>
              </a:r>
            </a:p>
          </p:txBody>
        </p:sp>
        <p:sp>
          <p:nvSpPr>
            <p:cNvPr id="26817" name="Freeform 193"/>
            <p:cNvSpPr>
              <a:spLocks noChangeAspect="1"/>
            </p:cNvSpPr>
            <p:nvPr/>
          </p:nvSpPr>
          <p:spPr bwMode="auto">
            <a:xfrm flipH="1">
              <a:off x="2332" y="1563"/>
              <a:ext cx="163" cy="1144"/>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pic>
          <p:nvPicPr>
            <p:cNvPr id="27072" name="Picture 448" descr="electron"/>
            <p:cNvPicPr>
              <a:picLocks noChangeAspect="1" noChangeArrowheads="1"/>
            </p:cNvPicPr>
            <p:nvPr/>
          </p:nvPicPr>
          <p:blipFill>
            <a:blip r:embed="rId3" cstate="print"/>
            <a:srcRect/>
            <a:stretch>
              <a:fillRect/>
            </a:stretch>
          </p:blipFill>
          <p:spPr bwMode="auto">
            <a:xfrm>
              <a:off x="1406" y="1970"/>
              <a:ext cx="154" cy="154"/>
            </a:xfrm>
            <a:prstGeom prst="rect">
              <a:avLst/>
            </a:prstGeom>
            <a:noFill/>
          </p:spPr>
        </p:pic>
        <p:pic>
          <p:nvPicPr>
            <p:cNvPr id="27073" name="Picture 449" descr="electron"/>
            <p:cNvPicPr>
              <a:picLocks noChangeAspect="1" noChangeArrowheads="1"/>
            </p:cNvPicPr>
            <p:nvPr/>
          </p:nvPicPr>
          <p:blipFill>
            <a:blip r:embed="rId3" cstate="print"/>
            <a:srcRect/>
            <a:stretch>
              <a:fillRect/>
            </a:stretch>
          </p:blipFill>
          <p:spPr bwMode="auto">
            <a:xfrm>
              <a:off x="1760" y="1622"/>
              <a:ext cx="154" cy="154"/>
            </a:xfrm>
            <a:prstGeom prst="rect">
              <a:avLst/>
            </a:prstGeom>
            <a:noFill/>
          </p:spPr>
        </p:pic>
        <p:pic>
          <p:nvPicPr>
            <p:cNvPr id="27074" name="Picture 450" descr="electron"/>
            <p:cNvPicPr>
              <a:picLocks noChangeAspect="1" noChangeArrowheads="1"/>
            </p:cNvPicPr>
            <p:nvPr/>
          </p:nvPicPr>
          <p:blipFill>
            <a:blip r:embed="rId3" cstate="print"/>
            <a:srcRect/>
            <a:stretch>
              <a:fillRect/>
            </a:stretch>
          </p:blipFill>
          <p:spPr bwMode="auto">
            <a:xfrm>
              <a:off x="1898" y="1622"/>
              <a:ext cx="154" cy="154"/>
            </a:xfrm>
            <a:prstGeom prst="rect">
              <a:avLst/>
            </a:prstGeom>
            <a:noFill/>
          </p:spPr>
        </p:pic>
        <p:pic>
          <p:nvPicPr>
            <p:cNvPr id="27075" name="Picture 451" descr="electron"/>
            <p:cNvPicPr>
              <a:picLocks noChangeAspect="1" noChangeArrowheads="1"/>
            </p:cNvPicPr>
            <p:nvPr/>
          </p:nvPicPr>
          <p:blipFill>
            <a:blip r:embed="rId3" cstate="print"/>
            <a:srcRect/>
            <a:stretch>
              <a:fillRect/>
            </a:stretch>
          </p:blipFill>
          <p:spPr bwMode="auto">
            <a:xfrm>
              <a:off x="1400" y="2114"/>
              <a:ext cx="154" cy="154"/>
            </a:xfrm>
            <a:prstGeom prst="rect">
              <a:avLst/>
            </a:prstGeom>
            <a:noFill/>
          </p:spPr>
        </p:pic>
        <p:pic>
          <p:nvPicPr>
            <p:cNvPr id="27076" name="Picture 452" descr="electron"/>
            <p:cNvPicPr>
              <a:picLocks noChangeAspect="1" noChangeArrowheads="1"/>
            </p:cNvPicPr>
            <p:nvPr/>
          </p:nvPicPr>
          <p:blipFill>
            <a:blip r:embed="rId3" cstate="print"/>
            <a:srcRect/>
            <a:stretch>
              <a:fillRect/>
            </a:stretch>
          </p:blipFill>
          <p:spPr bwMode="auto">
            <a:xfrm>
              <a:off x="2246" y="1964"/>
              <a:ext cx="154" cy="154"/>
            </a:xfrm>
            <a:prstGeom prst="rect">
              <a:avLst/>
            </a:prstGeom>
            <a:noFill/>
          </p:spPr>
        </p:pic>
        <p:pic>
          <p:nvPicPr>
            <p:cNvPr id="27077" name="Picture 453" descr="electron"/>
            <p:cNvPicPr>
              <a:picLocks noChangeAspect="1" noChangeArrowheads="1"/>
            </p:cNvPicPr>
            <p:nvPr/>
          </p:nvPicPr>
          <p:blipFill>
            <a:blip r:embed="rId3" cstate="print"/>
            <a:srcRect/>
            <a:stretch>
              <a:fillRect/>
            </a:stretch>
          </p:blipFill>
          <p:spPr bwMode="auto">
            <a:xfrm>
              <a:off x="2246" y="2102"/>
              <a:ext cx="154" cy="154"/>
            </a:xfrm>
            <a:prstGeom prst="rect">
              <a:avLst/>
            </a:prstGeom>
            <a:noFill/>
          </p:spPr>
        </p:pic>
        <p:pic>
          <p:nvPicPr>
            <p:cNvPr id="27078" name="Picture 454" descr="electron"/>
            <p:cNvPicPr>
              <a:picLocks noChangeAspect="1" noChangeArrowheads="1"/>
            </p:cNvPicPr>
            <p:nvPr/>
          </p:nvPicPr>
          <p:blipFill>
            <a:blip r:embed="rId3" cstate="print"/>
            <a:srcRect/>
            <a:stretch>
              <a:fillRect/>
            </a:stretch>
          </p:blipFill>
          <p:spPr bwMode="auto">
            <a:xfrm>
              <a:off x="1748" y="2468"/>
              <a:ext cx="154" cy="154"/>
            </a:xfrm>
            <a:prstGeom prst="rect">
              <a:avLst/>
            </a:prstGeom>
            <a:noFill/>
          </p:spPr>
        </p:pic>
        <p:pic>
          <p:nvPicPr>
            <p:cNvPr id="27079" name="Picture 455" descr="electron"/>
            <p:cNvPicPr>
              <a:picLocks noChangeAspect="1" noChangeArrowheads="1"/>
            </p:cNvPicPr>
            <p:nvPr/>
          </p:nvPicPr>
          <p:blipFill>
            <a:blip r:embed="rId3" cstate="print"/>
            <a:srcRect/>
            <a:stretch>
              <a:fillRect/>
            </a:stretch>
          </p:blipFill>
          <p:spPr bwMode="auto">
            <a:xfrm>
              <a:off x="1892" y="2468"/>
              <a:ext cx="154" cy="154"/>
            </a:xfrm>
            <a:prstGeom prst="rect">
              <a:avLst/>
            </a:prstGeom>
            <a:noFill/>
          </p:spPr>
        </p:pic>
      </p:grpSp>
      <p:grpSp>
        <p:nvGrpSpPr>
          <p:cNvPr id="8" name="Group 473"/>
          <p:cNvGrpSpPr>
            <a:grpSpLocks/>
          </p:cNvGrpSpPr>
          <p:nvPr/>
        </p:nvGrpSpPr>
        <p:grpSpPr bwMode="auto">
          <a:xfrm>
            <a:off x="4695825" y="2301875"/>
            <a:ext cx="2146300" cy="2155825"/>
            <a:chOff x="2958" y="1450"/>
            <a:chExt cx="1352" cy="1358"/>
          </a:xfrm>
        </p:grpSpPr>
        <p:sp>
          <p:nvSpPr>
            <p:cNvPr id="26963" name="AutoShape 339"/>
            <p:cNvSpPr>
              <a:spLocks noChangeAspect="1" noChangeArrowheads="1"/>
            </p:cNvSpPr>
            <p:nvPr/>
          </p:nvSpPr>
          <p:spPr bwMode="auto">
            <a:xfrm rot="2700000">
              <a:off x="3550" y="1811"/>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4" name="AutoShape 340"/>
            <p:cNvSpPr>
              <a:spLocks noChangeAspect="1" noChangeArrowheads="1"/>
            </p:cNvSpPr>
            <p:nvPr/>
          </p:nvSpPr>
          <p:spPr bwMode="auto">
            <a:xfrm rot="2700000">
              <a:off x="3140" y="1971"/>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5" name="AutoShape 341"/>
            <p:cNvSpPr>
              <a:spLocks noChangeAspect="1" noChangeArrowheads="1"/>
            </p:cNvSpPr>
            <p:nvPr/>
          </p:nvSpPr>
          <p:spPr bwMode="auto">
            <a:xfrm rot="2700000">
              <a:off x="3646" y="2463"/>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6" name="AutoShape 342"/>
            <p:cNvSpPr>
              <a:spLocks noChangeAspect="1" noChangeArrowheads="1"/>
            </p:cNvSpPr>
            <p:nvPr/>
          </p:nvSpPr>
          <p:spPr bwMode="auto">
            <a:xfrm rot="2700000">
              <a:off x="3453" y="2463"/>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7" name="AutoShape 343"/>
            <p:cNvSpPr>
              <a:spLocks noChangeAspect="1" noChangeArrowheads="1"/>
            </p:cNvSpPr>
            <p:nvPr/>
          </p:nvSpPr>
          <p:spPr bwMode="auto">
            <a:xfrm rot="2700000">
              <a:off x="3955" y="2146"/>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8" name="AutoShape 344"/>
            <p:cNvSpPr>
              <a:spLocks noChangeAspect="1" noChangeArrowheads="1"/>
            </p:cNvSpPr>
            <p:nvPr/>
          </p:nvSpPr>
          <p:spPr bwMode="auto">
            <a:xfrm rot="2700000">
              <a:off x="3955" y="1971"/>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69" name="AutoShape 345"/>
            <p:cNvSpPr>
              <a:spLocks noChangeAspect="1" noChangeArrowheads="1"/>
            </p:cNvSpPr>
            <p:nvPr/>
          </p:nvSpPr>
          <p:spPr bwMode="auto">
            <a:xfrm rot="2700000">
              <a:off x="3643" y="1646"/>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70" name="AutoShape 346"/>
            <p:cNvSpPr>
              <a:spLocks noChangeAspect="1" noChangeArrowheads="1"/>
            </p:cNvSpPr>
            <p:nvPr/>
          </p:nvSpPr>
          <p:spPr bwMode="auto">
            <a:xfrm rot="2700000">
              <a:off x="3455" y="1646"/>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71" name="Oval 347"/>
            <p:cNvSpPr>
              <a:spLocks noChangeAspect="1" noChangeArrowheads="1"/>
            </p:cNvSpPr>
            <p:nvPr/>
          </p:nvSpPr>
          <p:spPr bwMode="auto">
            <a:xfrm>
              <a:off x="3045" y="1537"/>
              <a:ext cx="1183" cy="1183"/>
            </a:xfrm>
            <a:prstGeom prst="ellipse">
              <a:avLst/>
            </a:prstGeom>
            <a:noFill/>
            <a:ln w="12700">
              <a:solidFill>
                <a:schemeClr val="tx1"/>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972" name="Oval 348"/>
            <p:cNvSpPr>
              <a:spLocks noChangeAspect="1" noChangeArrowheads="1"/>
            </p:cNvSpPr>
            <p:nvPr/>
          </p:nvSpPr>
          <p:spPr bwMode="auto">
            <a:xfrm>
              <a:off x="3214" y="1724"/>
              <a:ext cx="841" cy="841"/>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973" name="Oval 349"/>
            <p:cNvSpPr>
              <a:spLocks noChangeAspect="1" noChangeArrowheads="1"/>
            </p:cNvSpPr>
            <p:nvPr/>
          </p:nvSpPr>
          <p:spPr bwMode="auto">
            <a:xfrm>
              <a:off x="3387" y="1895"/>
              <a:ext cx="499" cy="497"/>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6981" name="AutoShape 357"/>
            <p:cNvSpPr>
              <a:spLocks noChangeAspect="1" noChangeArrowheads="1"/>
            </p:cNvSpPr>
            <p:nvPr/>
          </p:nvSpPr>
          <p:spPr bwMode="auto">
            <a:xfrm rot="2700000">
              <a:off x="3140" y="2146"/>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82" name="AutoShape 358"/>
            <p:cNvSpPr>
              <a:spLocks noChangeAspect="1" noChangeArrowheads="1"/>
            </p:cNvSpPr>
            <p:nvPr/>
          </p:nvSpPr>
          <p:spPr bwMode="auto">
            <a:xfrm rot="2700000">
              <a:off x="3550" y="2302"/>
              <a:ext cx="174" cy="174"/>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6984" name="Text Box 360"/>
            <p:cNvSpPr txBox="1">
              <a:spLocks noChangeAspect="1" noChangeArrowheads="1"/>
            </p:cNvSpPr>
            <p:nvPr/>
          </p:nvSpPr>
          <p:spPr bwMode="auto">
            <a:xfrm>
              <a:off x="3444" y="1968"/>
              <a:ext cx="390" cy="28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GB" sz="2400" b="1" smtClean="0">
                  <a:solidFill>
                    <a:srgbClr val="010066"/>
                  </a:solidFill>
                </a:rPr>
                <a:t>Cl</a:t>
              </a:r>
            </a:p>
          </p:txBody>
        </p:sp>
        <p:sp>
          <p:nvSpPr>
            <p:cNvPr id="27082" name="AutoShape 458"/>
            <p:cNvSpPr>
              <a:spLocks noChangeAspect="1" noChangeArrowheads="1"/>
            </p:cNvSpPr>
            <p:nvPr/>
          </p:nvSpPr>
          <p:spPr bwMode="auto">
            <a:xfrm rot="2700000">
              <a:off x="2958" y="2134"/>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3" name="AutoShape 459"/>
            <p:cNvSpPr>
              <a:spLocks noChangeAspect="1" noChangeArrowheads="1"/>
            </p:cNvSpPr>
            <p:nvPr/>
          </p:nvSpPr>
          <p:spPr bwMode="auto">
            <a:xfrm rot="2700000">
              <a:off x="4122" y="2140"/>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4" name="AutoShape 460"/>
            <p:cNvSpPr>
              <a:spLocks noChangeAspect="1" noChangeArrowheads="1"/>
            </p:cNvSpPr>
            <p:nvPr/>
          </p:nvSpPr>
          <p:spPr bwMode="auto">
            <a:xfrm rot="2700000">
              <a:off x="4122" y="1966"/>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5" name="AutoShape 461"/>
            <p:cNvSpPr>
              <a:spLocks noChangeAspect="1" noChangeArrowheads="1"/>
            </p:cNvSpPr>
            <p:nvPr/>
          </p:nvSpPr>
          <p:spPr bwMode="auto">
            <a:xfrm rot="2700000">
              <a:off x="3618" y="1450"/>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6" name="AutoShape 462"/>
            <p:cNvSpPr>
              <a:spLocks noChangeAspect="1" noChangeArrowheads="1"/>
            </p:cNvSpPr>
            <p:nvPr/>
          </p:nvSpPr>
          <p:spPr bwMode="auto">
            <a:xfrm rot="2700000">
              <a:off x="3444" y="1456"/>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7" name="AutoShape 463"/>
            <p:cNvSpPr>
              <a:spLocks noChangeAspect="1" noChangeArrowheads="1"/>
            </p:cNvSpPr>
            <p:nvPr/>
          </p:nvSpPr>
          <p:spPr bwMode="auto">
            <a:xfrm rot="2700000">
              <a:off x="3642" y="2614"/>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088" name="AutoShape 464"/>
            <p:cNvSpPr>
              <a:spLocks noChangeAspect="1" noChangeArrowheads="1"/>
            </p:cNvSpPr>
            <p:nvPr/>
          </p:nvSpPr>
          <p:spPr bwMode="auto">
            <a:xfrm rot="2700000">
              <a:off x="3450" y="2620"/>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grpSp>
      <p:grpSp>
        <p:nvGrpSpPr>
          <p:cNvPr id="9" name="Group 513"/>
          <p:cNvGrpSpPr>
            <a:grpSpLocks/>
          </p:cNvGrpSpPr>
          <p:nvPr/>
        </p:nvGrpSpPr>
        <p:grpSpPr bwMode="auto">
          <a:xfrm>
            <a:off x="4572000" y="2070100"/>
            <a:ext cx="2674938" cy="2565400"/>
            <a:chOff x="544" y="2560"/>
            <a:chExt cx="1685" cy="1616"/>
          </a:xfrm>
        </p:grpSpPr>
        <p:sp>
          <p:nvSpPr>
            <p:cNvPr id="27100" name="Freeform 476"/>
            <p:cNvSpPr>
              <a:spLocks noChangeAspect="1"/>
            </p:cNvSpPr>
            <p:nvPr/>
          </p:nvSpPr>
          <p:spPr bwMode="auto">
            <a:xfrm>
              <a:off x="544" y="2705"/>
              <a:ext cx="163" cy="1471"/>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sp>
          <p:nvSpPr>
            <p:cNvPr id="27126" name="Freeform 502"/>
            <p:cNvSpPr>
              <a:spLocks noChangeAspect="1"/>
            </p:cNvSpPr>
            <p:nvPr/>
          </p:nvSpPr>
          <p:spPr bwMode="auto">
            <a:xfrm flipH="1">
              <a:off x="1869" y="2705"/>
              <a:ext cx="163" cy="1471"/>
            </a:xfrm>
            <a:custGeom>
              <a:avLst/>
              <a:gdLst/>
              <a:ahLst/>
              <a:cxnLst>
                <a:cxn ang="0">
                  <a:pos x="227" y="0"/>
                </a:cxn>
                <a:cxn ang="0">
                  <a:pos x="0" y="0"/>
                </a:cxn>
                <a:cxn ang="0">
                  <a:pos x="0" y="1815"/>
                </a:cxn>
                <a:cxn ang="0">
                  <a:pos x="227" y="1815"/>
                </a:cxn>
              </a:cxnLst>
              <a:rect l="0" t="0" r="r" b="b"/>
              <a:pathLst>
                <a:path w="227" h="1815">
                  <a:moveTo>
                    <a:pt x="227" y="0"/>
                  </a:moveTo>
                  <a:lnTo>
                    <a:pt x="0" y="0"/>
                  </a:lnTo>
                  <a:lnTo>
                    <a:pt x="0" y="1815"/>
                  </a:lnTo>
                  <a:lnTo>
                    <a:pt x="227" y="1815"/>
                  </a:lnTo>
                </a:path>
              </a:pathLst>
            </a:custGeom>
            <a:noFill/>
            <a:ln w="76200" cmpd="sng">
              <a:solidFill>
                <a:schemeClr val="tx1"/>
              </a:solidFill>
              <a:round/>
              <a:headEnd/>
              <a:tailEnd/>
            </a:ln>
            <a:effectLst/>
          </p:spPr>
          <p:txBody>
            <a:bodyPr/>
            <a:lstStyle/>
            <a:p>
              <a:pPr eaLnBrk="0" fontAlgn="base" hangingPunct="0">
                <a:spcBef>
                  <a:spcPct val="0"/>
                </a:spcBef>
                <a:spcAft>
                  <a:spcPct val="0"/>
                </a:spcAft>
              </a:pPr>
              <a:endParaRPr lang="en-GB" sz="2400" smtClean="0">
                <a:solidFill>
                  <a:srgbClr val="000000"/>
                </a:solidFill>
              </a:endParaRPr>
            </a:p>
          </p:txBody>
        </p:sp>
        <p:sp>
          <p:nvSpPr>
            <p:cNvPr id="27127" name="Rectangle 503"/>
            <p:cNvSpPr>
              <a:spLocks noChangeAspect="1" noChangeArrowheads="1"/>
            </p:cNvSpPr>
            <p:nvPr/>
          </p:nvSpPr>
          <p:spPr bwMode="auto">
            <a:xfrm>
              <a:off x="2038" y="2560"/>
              <a:ext cx="191" cy="328"/>
            </a:xfrm>
            <a:prstGeom prst="rect">
              <a:avLst/>
            </a:prstGeom>
            <a:noFill/>
            <a:ln w="12700" algn="ctr">
              <a:noFill/>
              <a:miter lim="800000"/>
              <a:headEnd/>
              <a:tailEnd/>
            </a:ln>
            <a:effectLst/>
          </p:spPr>
          <p:txBody>
            <a:bodyPr wrap="none">
              <a:spAutoFit/>
            </a:bodyPr>
            <a:lstStyle/>
            <a:p>
              <a:pPr fontAlgn="base">
                <a:spcBef>
                  <a:spcPct val="50000"/>
                </a:spcBef>
                <a:spcAft>
                  <a:spcPct val="0"/>
                </a:spcAft>
              </a:pPr>
              <a:r>
                <a:rPr lang="en-GB" sz="2800" b="1" smtClean="0">
                  <a:solidFill>
                    <a:srgbClr val="010066"/>
                  </a:solidFill>
                </a:rPr>
                <a:t>-</a:t>
              </a:r>
            </a:p>
          </p:txBody>
        </p:sp>
      </p:grpSp>
      <p:grpSp>
        <p:nvGrpSpPr>
          <p:cNvPr id="10" name="Group 534"/>
          <p:cNvGrpSpPr>
            <a:grpSpLocks/>
          </p:cNvGrpSpPr>
          <p:nvPr/>
        </p:nvGrpSpPr>
        <p:grpSpPr bwMode="auto">
          <a:xfrm>
            <a:off x="5118100" y="4902200"/>
            <a:ext cx="1384300" cy="1374775"/>
            <a:chOff x="4512" y="3472"/>
            <a:chExt cx="872" cy="866"/>
          </a:xfrm>
        </p:grpSpPr>
        <p:sp>
          <p:nvSpPr>
            <p:cNvPr id="27139" name="Oval 515"/>
            <p:cNvSpPr>
              <a:spLocks noChangeAspect="1" noChangeArrowheads="1"/>
            </p:cNvSpPr>
            <p:nvPr/>
          </p:nvSpPr>
          <p:spPr bwMode="auto">
            <a:xfrm>
              <a:off x="4741" y="3703"/>
              <a:ext cx="414" cy="413"/>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7140" name="Oval 516"/>
            <p:cNvSpPr>
              <a:spLocks noChangeAspect="1" noChangeArrowheads="1"/>
            </p:cNvSpPr>
            <p:nvPr/>
          </p:nvSpPr>
          <p:spPr bwMode="auto">
            <a:xfrm>
              <a:off x="4597" y="3561"/>
              <a:ext cx="699" cy="699"/>
            </a:xfrm>
            <a:prstGeom prst="ellipse">
              <a:avLst/>
            </a:prstGeom>
            <a:noFill/>
            <a:ln w="12700">
              <a:solidFill>
                <a:srgbClr val="000000"/>
              </a:solidFill>
              <a:round/>
              <a:headEnd/>
              <a:tailEnd/>
            </a:ln>
            <a:effectLst/>
          </p:spPr>
          <p:txBody>
            <a:bodyPr wrap="none" anchor="ctr"/>
            <a:lstStyle/>
            <a:p>
              <a:pPr eaLnBrk="0" fontAlgn="base" hangingPunct="0">
                <a:spcBef>
                  <a:spcPct val="0"/>
                </a:spcBef>
                <a:spcAft>
                  <a:spcPct val="0"/>
                </a:spcAft>
              </a:pPr>
              <a:endParaRPr lang="en-GB" sz="2400" smtClean="0">
                <a:solidFill>
                  <a:srgbClr val="000000"/>
                </a:solidFill>
              </a:endParaRPr>
            </a:p>
          </p:txBody>
        </p:sp>
        <p:sp>
          <p:nvSpPr>
            <p:cNvPr id="27141" name="AutoShape 517"/>
            <p:cNvSpPr>
              <a:spLocks noChangeAspect="1" noChangeArrowheads="1"/>
            </p:cNvSpPr>
            <p:nvPr/>
          </p:nvSpPr>
          <p:spPr bwMode="auto">
            <a:xfrm rot="2700000">
              <a:off x="4877" y="3632"/>
              <a:ext cx="144" cy="145"/>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42" name="AutoShape 518"/>
            <p:cNvSpPr>
              <a:spLocks noChangeAspect="1" noChangeArrowheads="1"/>
            </p:cNvSpPr>
            <p:nvPr/>
          </p:nvSpPr>
          <p:spPr bwMode="auto">
            <a:xfrm rot="2700000">
              <a:off x="4876" y="4041"/>
              <a:ext cx="145" cy="145"/>
            </a:xfrm>
            <a:prstGeom prst="star4">
              <a:avLst>
                <a:gd name="adj" fmla="val 12500"/>
              </a:avLst>
            </a:prstGeom>
            <a:solidFill>
              <a:schemeClr val="tx1"/>
            </a:soli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43" name="Text Box 519"/>
            <p:cNvSpPr txBox="1">
              <a:spLocks noChangeAspect="1" noChangeArrowheads="1"/>
            </p:cNvSpPr>
            <p:nvPr/>
          </p:nvSpPr>
          <p:spPr bwMode="auto">
            <a:xfrm>
              <a:off x="4788" y="3764"/>
              <a:ext cx="324" cy="28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GB" sz="2400" b="1" smtClean="0">
                  <a:solidFill>
                    <a:srgbClr val="010066"/>
                  </a:solidFill>
                </a:rPr>
                <a:t>F</a:t>
              </a:r>
            </a:p>
          </p:txBody>
        </p:sp>
        <p:sp>
          <p:nvSpPr>
            <p:cNvPr id="27151" name="AutoShape 527"/>
            <p:cNvSpPr>
              <a:spLocks noChangeAspect="1" noChangeArrowheads="1"/>
            </p:cNvSpPr>
            <p:nvPr/>
          </p:nvSpPr>
          <p:spPr bwMode="auto">
            <a:xfrm rot="2700000">
              <a:off x="4512" y="3862"/>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2" name="AutoShape 528"/>
            <p:cNvSpPr>
              <a:spLocks noChangeAspect="1" noChangeArrowheads="1"/>
            </p:cNvSpPr>
            <p:nvPr/>
          </p:nvSpPr>
          <p:spPr bwMode="auto">
            <a:xfrm rot="2700000">
              <a:off x="4782" y="3472"/>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3" name="AutoShape 529"/>
            <p:cNvSpPr>
              <a:spLocks noChangeAspect="1" noChangeArrowheads="1"/>
            </p:cNvSpPr>
            <p:nvPr/>
          </p:nvSpPr>
          <p:spPr bwMode="auto">
            <a:xfrm rot="2700000">
              <a:off x="4932" y="3472"/>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4" name="AutoShape 530"/>
            <p:cNvSpPr>
              <a:spLocks noChangeAspect="1" noChangeArrowheads="1"/>
            </p:cNvSpPr>
            <p:nvPr/>
          </p:nvSpPr>
          <p:spPr bwMode="auto">
            <a:xfrm rot="2700000">
              <a:off x="5190" y="3718"/>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5" name="AutoShape 531"/>
            <p:cNvSpPr>
              <a:spLocks noChangeAspect="1" noChangeArrowheads="1"/>
            </p:cNvSpPr>
            <p:nvPr/>
          </p:nvSpPr>
          <p:spPr bwMode="auto">
            <a:xfrm rot="2700000">
              <a:off x="5196" y="3856"/>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6" name="AutoShape 532"/>
            <p:cNvSpPr>
              <a:spLocks noChangeAspect="1" noChangeArrowheads="1"/>
            </p:cNvSpPr>
            <p:nvPr/>
          </p:nvSpPr>
          <p:spPr bwMode="auto">
            <a:xfrm rot="2700000">
              <a:off x="4950" y="4144"/>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sp>
          <p:nvSpPr>
            <p:cNvPr id="27157" name="AutoShape 533"/>
            <p:cNvSpPr>
              <a:spLocks noChangeAspect="1" noChangeArrowheads="1"/>
            </p:cNvSpPr>
            <p:nvPr/>
          </p:nvSpPr>
          <p:spPr bwMode="auto">
            <a:xfrm rot="2700000">
              <a:off x="4788" y="4150"/>
              <a:ext cx="188" cy="188"/>
            </a:xfrm>
            <a:prstGeom prst="star4">
              <a:avLst>
                <a:gd name="adj" fmla="val 12500"/>
              </a:avLst>
            </a:prstGeom>
            <a:gradFill rotWithShape="1">
              <a:gsLst>
                <a:gs pos="0">
                  <a:srgbClr val="1F64A9">
                    <a:gamma/>
                    <a:tint val="66667"/>
                    <a:invGamma/>
                  </a:srgbClr>
                </a:gs>
                <a:gs pos="100000">
                  <a:srgbClr val="1F64A9"/>
                </a:gs>
              </a:gsLst>
              <a:path path="shape">
                <a:fillToRect l="50000" t="50000" r="50000" b="50000"/>
              </a:path>
            </a:gradFill>
            <a:ln w="38100" algn="ctr">
              <a:noFill/>
              <a:miter lim="800000"/>
              <a:headEnd/>
              <a:tailEnd/>
            </a:ln>
            <a:effectLst/>
          </p:spPr>
          <p:txBody>
            <a:bodyPr anchor="ctr">
              <a:spAutoFit/>
            </a:bodyPr>
            <a:lstStyle/>
            <a:p>
              <a:pPr eaLnBrk="0" fontAlgn="base" hangingPunct="0">
                <a:spcBef>
                  <a:spcPct val="0"/>
                </a:spcBef>
                <a:spcAft>
                  <a:spcPct val="0"/>
                </a:spcAft>
              </a:pPr>
              <a:endParaRPr lang="en-GB" sz="2400" smtClean="0">
                <a:solidFill>
                  <a:srgbClr val="000000"/>
                </a:solidFill>
              </a:endParaRPr>
            </a:p>
          </p:txBody>
        </p:sp>
      </p:grpSp>
      <p:pic>
        <p:nvPicPr>
          <p:cNvPr id="27160" name="Picture 536" descr="electron"/>
          <p:cNvPicPr>
            <a:picLocks noChangeAspect="1" noChangeArrowheads="1"/>
          </p:cNvPicPr>
          <p:nvPr/>
        </p:nvPicPr>
        <p:blipFill>
          <a:blip r:embed="rId3" cstate="print"/>
          <a:srcRect/>
          <a:stretch>
            <a:fillRect/>
          </a:stretch>
        </p:blipFill>
        <p:spPr bwMode="auto">
          <a:xfrm>
            <a:off x="4711700" y="3178175"/>
            <a:ext cx="244475" cy="244475"/>
          </a:xfrm>
          <a:prstGeom prst="rect">
            <a:avLst/>
          </a:prstGeom>
          <a:noFill/>
        </p:spPr>
      </p:pic>
      <p:sp>
        <p:nvSpPr>
          <p:cNvPr id="27161" name="Text Box 537"/>
          <p:cNvSpPr txBox="1">
            <a:spLocks noChangeArrowheads="1"/>
          </p:cNvSpPr>
          <p:nvPr/>
        </p:nvSpPr>
        <p:spPr bwMode="auto">
          <a:xfrm>
            <a:off x="7143750" y="2709863"/>
            <a:ext cx="16383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b="1" smtClean="0">
                <a:solidFill>
                  <a:srgbClr val="010066"/>
                </a:solidFill>
              </a:rPr>
              <a:t>chlorine</a:t>
            </a:r>
          </a:p>
        </p:txBody>
      </p:sp>
      <p:pic>
        <p:nvPicPr>
          <p:cNvPr id="27162" name="Picture 538" descr="electron"/>
          <p:cNvPicPr>
            <a:picLocks noChangeAspect="1" noChangeArrowheads="1"/>
          </p:cNvPicPr>
          <p:nvPr/>
        </p:nvPicPr>
        <p:blipFill>
          <a:blip r:embed="rId3" cstate="print"/>
          <a:srcRect/>
          <a:stretch>
            <a:fillRect/>
          </a:stretch>
        </p:blipFill>
        <p:spPr bwMode="auto">
          <a:xfrm>
            <a:off x="5143500" y="5337175"/>
            <a:ext cx="244475" cy="244475"/>
          </a:xfrm>
          <a:prstGeom prst="rect">
            <a:avLst/>
          </a:prstGeom>
          <a:noFill/>
        </p:spPr>
      </p:pic>
      <p:pic>
        <p:nvPicPr>
          <p:cNvPr id="27163" name="Picture 539"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7035"/>
                                        </p:tgtEl>
                                        <p:attrNameLst>
                                          <p:attrName>style.visibility</p:attrName>
                                        </p:attrNameLst>
                                      </p:cBhvr>
                                      <p:to>
                                        <p:strVal val="visible"/>
                                      </p:to>
                                    </p:set>
                                    <p:animEffect transition="in" filter="dissolve">
                                      <p:cBhvr>
                                        <p:cTn id="12" dur="500"/>
                                        <p:tgtEl>
                                          <p:spTgt spid="2703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p:cTn id="16" dur="500"/>
                                        <p:tgtEl>
                                          <p:spTgt spid="27160"/>
                                        </p:tgtEl>
                                        <p:attrNameLst>
                                          <p:attrName>ppt_w</p:attrName>
                                        </p:attrNameLst>
                                      </p:cBhvr>
                                      <p:tavLst>
                                        <p:tav tm="0">
                                          <p:val>
                                            <p:strVal val="ppt_w"/>
                                          </p:val>
                                        </p:tav>
                                        <p:tav tm="100000">
                                          <p:val>
                                            <p:fltVal val="0"/>
                                          </p:val>
                                        </p:tav>
                                      </p:tavLst>
                                    </p:anim>
                                    <p:anim calcmode="lin" valueType="num">
                                      <p:cBhvr>
                                        <p:cTn id="17" dur="500"/>
                                        <p:tgtEl>
                                          <p:spTgt spid="27160"/>
                                        </p:tgtEl>
                                        <p:attrNameLst>
                                          <p:attrName>ppt_h</p:attrName>
                                        </p:attrNameLst>
                                      </p:cBhvr>
                                      <p:tavLst>
                                        <p:tav tm="0">
                                          <p:val>
                                            <p:strVal val="ppt_h"/>
                                          </p:val>
                                        </p:tav>
                                        <p:tav tm="100000">
                                          <p:val>
                                            <p:fltVal val="0"/>
                                          </p:val>
                                        </p:tav>
                                      </p:tavLst>
                                    </p:anim>
                                    <p:set>
                                      <p:cBhvr>
                                        <p:cTn id="18" dur="1" fill="hold">
                                          <p:stCondLst>
                                            <p:cond delay="499"/>
                                          </p:stCondLst>
                                        </p:cTn>
                                        <p:tgtEl>
                                          <p:spTgt spid="27160"/>
                                        </p:tgtEl>
                                        <p:attrNameLst>
                                          <p:attrName>style.visibility</p:attrName>
                                        </p:attrNameLst>
                                      </p:cBhvr>
                                      <p:to>
                                        <p:strVal val="hidden"/>
                                      </p:to>
                                    </p:set>
                                  </p:childTnLst>
                                </p:cTn>
                              </p:par>
                            </p:childTnLst>
                          </p:cTn>
                        </p:par>
                        <p:par>
                          <p:cTn id="19" fill="hold">
                            <p:stCondLst>
                              <p:cond delay="500"/>
                            </p:stCondLst>
                            <p:childTnLst>
                              <p:par>
                                <p:cTn id="20" presetID="9" presetClass="exit" presetSubtype="0" fill="hold" nodeType="after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1000"/>
                            </p:stCondLst>
                            <p:childTnLst>
                              <p:par>
                                <p:cTn id="24" presetID="9" presetClass="exit" presetSubtype="0" fill="hold" grpId="0" nodeType="afterEffect">
                                  <p:stCondLst>
                                    <p:cond delay="0"/>
                                  </p:stCondLst>
                                  <p:childTnLst>
                                    <p:animEffect transition="out" filter="dissolve">
                                      <p:cBhvr>
                                        <p:cTn id="25" dur="500"/>
                                        <p:tgtEl>
                                          <p:spTgt spid="27033"/>
                                        </p:tgtEl>
                                      </p:cBhvr>
                                    </p:animEffect>
                                    <p:set>
                                      <p:cBhvr>
                                        <p:cTn id="26" dur="1" fill="hold">
                                          <p:stCondLst>
                                            <p:cond delay="499"/>
                                          </p:stCondLst>
                                        </p:cTn>
                                        <p:tgtEl>
                                          <p:spTgt spid="27033"/>
                                        </p:tgtEl>
                                        <p:attrNameLst>
                                          <p:attrName>style.visibility</p:attrName>
                                        </p:attrNameLst>
                                      </p:cBhvr>
                                      <p:to>
                                        <p:strVal val="hidden"/>
                                      </p:to>
                                    </p:set>
                                  </p:childTnLst>
                                </p:cTn>
                              </p:par>
                            </p:childTnLst>
                          </p:cTn>
                        </p:par>
                        <p:par>
                          <p:cTn id="27" fill="hold">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27161"/>
                                        </p:tgtEl>
                                        <p:attrNameLst>
                                          <p:attrName>style.visibility</p:attrName>
                                        </p:attrNameLst>
                                      </p:cBhvr>
                                      <p:to>
                                        <p:strVal val="visible"/>
                                      </p:to>
                                    </p:set>
                                    <p:animEffect transition="in" filter="dissolve">
                                      <p:cBhvr>
                                        <p:cTn id="30" dur="500"/>
                                        <p:tgtEl>
                                          <p:spTgt spid="27161"/>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7162"/>
                                        </p:tgtEl>
                                        <p:attrNameLst>
                                          <p:attrName>style.visibility</p:attrName>
                                        </p:attrNameLst>
                                      </p:cBhvr>
                                      <p:to>
                                        <p:strVal val="visible"/>
                                      </p:to>
                                    </p:set>
                                    <p:anim calcmode="lin" valueType="num">
                                      <p:cBhvr>
                                        <p:cTn id="35" dur="500" fill="hold"/>
                                        <p:tgtEl>
                                          <p:spTgt spid="27162"/>
                                        </p:tgtEl>
                                        <p:attrNameLst>
                                          <p:attrName>ppt_w</p:attrName>
                                        </p:attrNameLst>
                                      </p:cBhvr>
                                      <p:tavLst>
                                        <p:tav tm="0">
                                          <p:val>
                                            <p:fltVal val="0"/>
                                          </p:val>
                                        </p:tav>
                                        <p:tav tm="100000">
                                          <p:val>
                                            <p:strVal val="#ppt_w"/>
                                          </p:val>
                                        </p:tav>
                                      </p:tavLst>
                                    </p:anim>
                                    <p:anim calcmode="lin" valueType="num">
                                      <p:cBhvr>
                                        <p:cTn id="36" dur="500" fill="hold"/>
                                        <p:tgtEl>
                                          <p:spTgt spid="27162"/>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childTnLst>
                          </p:cTn>
                        </p:par>
                        <p:par>
                          <p:cTn id="41" fill="hold">
                            <p:stCondLst>
                              <p:cond delay="1000"/>
                            </p:stCondLst>
                            <p:childTnLst>
                              <p:par>
                                <p:cTn id="42" presetID="9" presetClass="exit" presetSubtype="0" fill="hold" grpId="1" nodeType="afterEffect">
                                  <p:stCondLst>
                                    <p:cond delay="0"/>
                                  </p:stCondLst>
                                  <p:childTnLst>
                                    <p:animEffect transition="out" filter="dissolve">
                                      <p:cBhvr>
                                        <p:cTn id="43" dur="500"/>
                                        <p:tgtEl>
                                          <p:spTgt spid="27035"/>
                                        </p:tgtEl>
                                      </p:cBhvr>
                                    </p:animEffect>
                                    <p:set>
                                      <p:cBhvr>
                                        <p:cTn id="44" dur="1" fill="hold">
                                          <p:stCondLst>
                                            <p:cond delay="499"/>
                                          </p:stCondLst>
                                        </p:cTn>
                                        <p:tgtEl>
                                          <p:spTgt spid="27035"/>
                                        </p:tgtEl>
                                        <p:attrNameLst>
                                          <p:attrName>style.visibility</p:attrName>
                                        </p:attrNameLst>
                                      </p:cBhvr>
                                      <p:to>
                                        <p:strVal val="hidden"/>
                                      </p:to>
                                    </p:set>
                                  </p:childTnLst>
                                </p:cTn>
                              </p:par>
                            </p:childTnLst>
                          </p:cTn>
                        </p:par>
                        <p:par>
                          <p:cTn id="45" fill="hold">
                            <p:stCondLst>
                              <p:cond delay="1500"/>
                            </p:stCondLst>
                            <p:childTnLst>
                              <p:par>
                                <p:cTn id="46" presetID="9" presetClass="entr" presetSubtype="0" fill="hold" grpId="0" nodeType="afterEffect">
                                  <p:stCondLst>
                                    <p:cond delay="0"/>
                                  </p:stCondLst>
                                  <p:childTnLst>
                                    <p:set>
                                      <p:cBhvr>
                                        <p:cTn id="47" dur="1" fill="hold">
                                          <p:stCondLst>
                                            <p:cond delay="0"/>
                                          </p:stCondLst>
                                        </p:cTn>
                                        <p:tgtEl>
                                          <p:spTgt spid="27036"/>
                                        </p:tgtEl>
                                        <p:attrNameLst>
                                          <p:attrName>style.visibility</p:attrName>
                                        </p:attrNameLst>
                                      </p:cBhvr>
                                      <p:to>
                                        <p:strVal val="visible"/>
                                      </p:to>
                                    </p:set>
                                    <p:animEffect transition="in" filter="dissolve">
                                      <p:cBhvr>
                                        <p:cTn id="48" dur="500"/>
                                        <p:tgtEl>
                                          <p:spTgt spid="27036"/>
                                        </p:tgtEl>
                                      </p:cBhvr>
                                    </p:animEffec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27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 grpId="0"/>
      <p:bldP spid="27035" grpId="0"/>
      <p:bldP spid="27035" grpId="1"/>
      <p:bldP spid="27036" grpId="0"/>
      <p:bldP spid="271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68610" name="Picture 2"/>
          <p:cNvPicPr>
            <a:picLocks noChangeAspect="1" noChangeArrowheads="1"/>
          </p:cNvPicPr>
          <p:nvPr/>
        </p:nvPicPr>
        <p:blipFill>
          <a:blip r:embed="rId4" cstate="print"/>
          <a:srcRect l="26306" t="39940" r="26343" b="16179"/>
          <a:stretch>
            <a:fillRect/>
          </a:stretch>
        </p:blipFill>
        <p:spPr bwMode="auto">
          <a:xfrm>
            <a:off x="1126633" y="2380841"/>
            <a:ext cx="6957192" cy="4029579"/>
          </a:xfrm>
          <a:prstGeom prst="rect">
            <a:avLst/>
          </a:prstGeom>
          <a:noFill/>
          <a:ln w="9525">
            <a:noFill/>
            <a:miter lim="800000"/>
            <a:headEnd/>
            <a:tailEnd/>
          </a:ln>
        </p:spPr>
      </p:pic>
      <p:sp>
        <p:nvSpPr>
          <p:cNvPr id="47" name="Text Box 4"/>
          <p:cNvSpPr txBox="1">
            <a:spLocks noChangeArrowheads="1"/>
          </p:cNvSpPr>
          <p:nvPr/>
        </p:nvSpPr>
        <p:spPr bwMode="auto">
          <a:xfrm>
            <a:off x="1086678" y="1539589"/>
            <a:ext cx="7010400" cy="677108"/>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smtClean="0">
                <a:ln>
                  <a:noFill/>
                </a:ln>
                <a:effectLst/>
                <a:uLnTx/>
                <a:uFillTx/>
              </a:rPr>
              <a:t>How can we show displacement reactions using symbol equations?</a:t>
            </a:r>
          </a:p>
        </p:txBody>
      </p:sp>
    </p:spTree>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3"/>
          <p:cNvSpPr>
            <a:spLocks noGrp="1"/>
          </p:cNvSpPr>
          <p:nvPr>
            <p:ph type="dt" sz="quarter" idx="10"/>
          </p:nvPr>
        </p:nvSpPr>
        <p:spPr>
          <a:noFill/>
        </p:spPr>
        <p:txBody>
          <a:bodyPr/>
          <a:lstStyle/>
          <a:p>
            <a:pPr fontAlgn="base">
              <a:spcAft>
                <a:spcPct val="0"/>
              </a:spcAft>
            </a:pPr>
            <a:fld id="{7ED770B0-4B76-4ADB-8721-32EE17AF4954}" type="datetime10">
              <a:rPr lang="en-GB" smtClean="0"/>
              <a:pPr fontAlgn="base">
                <a:spcAft>
                  <a:spcPct val="0"/>
                </a:spcAft>
              </a:pPr>
              <a:t>13:12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8602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2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8602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8602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8602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8603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8603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8603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3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8603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8603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86019" name="Text Box 14"/>
          <p:cNvSpPr txBox="1">
            <a:spLocks noChangeArrowheads="1"/>
          </p:cNvSpPr>
          <p:nvPr/>
        </p:nvSpPr>
        <p:spPr bwMode="auto">
          <a:xfrm>
            <a:off x="250825" y="4149725"/>
            <a:ext cx="3024188" cy="1338828"/>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b="1" u="sng" dirty="0">
                <a:solidFill>
                  <a:srgbClr val="000000"/>
                </a:solidFill>
              </a:rPr>
              <a:t>Apply (C)</a:t>
            </a:r>
          </a:p>
          <a:p>
            <a:pPr fontAlgn="base">
              <a:spcBef>
                <a:spcPct val="50000"/>
              </a:spcBef>
              <a:spcAft>
                <a:spcPct val="0"/>
              </a:spcAft>
            </a:pPr>
            <a:r>
              <a:rPr lang="en-GB" b="1" dirty="0" smtClean="0">
                <a:solidFill>
                  <a:srgbClr val="000000"/>
                </a:solidFill>
              </a:rPr>
              <a:t>How does the reactivity of halogens change down the group? </a:t>
            </a:r>
            <a:endParaRPr lang="en-GB" b="1" dirty="0">
              <a:solidFill>
                <a:srgbClr val="000000"/>
              </a:solidFill>
            </a:endParaRPr>
          </a:p>
        </p:txBody>
      </p:sp>
      <p:sp>
        <p:nvSpPr>
          <p:cNvPr id="86020" name="Text Box 17"/>
          <p:cNvSpPr txBox="1">
            <a:spLocks noChangeArrowheads="1"/>
          </p:cNvSpPr>
          <p:nvPr/>
        </p:nvSpPr>
        <p:spPr bwMode="auto">
          <a:xfrm>
            <a:off x="5539515" y="2417980"/>
            <a:ext cx="3563937" cy="2031325"/>
          </a:xfrm>
          <a:prstGeom prst="rect">
            <a:avLst/>
          </a:prstGeom>
          <a:solidFill>
            <a:srgbClr val="FF9900"/>
          </a:solidFill>
          <a:ln w="9525">
            <a:noFill/>
            <a:miter lim="800000"/>
            <a:headEnd/>
            <a:tailEnd/>
          </a:ln>
        </p:spPr>
        <p:txBody>
          <a:bodyPr wrap="square">
            <a:spAutoFit/>
          </a:bodyPr>
          <a:lstStyle/>
          <a:p>
            <a:pPr fontAlgn="base">
              <a:spcBef>
                <a:spcPct val="50000"/>
              </a:spcBef>
              <a:spcAft>
                <a:spcPct val="0"/>
              </a:spcAft>
            </a:pPr>
            <a:r>
              <a:rPr lang="en-GB" b="1" u="sng" dirty="0">
                <a:solidFill>
                  <a:srgbClr val="000000"/>
                </a:solidFill>
              </a:rPr>
              <a:t>Analyse (B</a:t>
            </a:r>
            <a:r>
              <a:rPr lang="en-GB" b="1" u="sng" dirty="0" smtClean="0">
                <a:solidFill>
                  <a:srgbClr val="000000"/>
                </a:solidFill>
              </a:rPr>
              <a:t>)</a:t>
            </a:r>
          </a:p>
          <a:p>
            <a:pPr fontAlgn="base">
              <a:spcBef>
                <a:spcPct val="50000"/>
              </a:spcBef>
              <a:spcAft>
                <a:spcPct val="0"/>
              </a:spcAft>
            </a:pPr>
            <a:r>
              <a:rPr lang="en-GB" b="1" dirty="0" smtClean="0">
                <a:solidFill>
                  <a:srgbClr val="000000"/>
                </a:solidFill>
              </a:rPr>
              <a:t>Write a balanced symbol equation for the reaction between fluorine and potassium iodide.</a:t>
            </a:r>
          </a:p>
          <a:p>
            <a:pPr fontAlgn="base">
              <a:spcBef>
                <a:spcPct val="50000"/>
              </a:spcBef>
              <a:spcAft>
                <a:spcPct val="0"/>
              </a:spcAft>
            </a:pPr>
            <a:r>
              <a:rPr lang="en-GB" b="1" dirty="0" smtClean="0">
                <a:solidFill>
                  <a:srgbClr val="000000"/>
                </a:solidFill>
              </a:rPr>
              <a:t>Explain the reaction.</a:t>
            </a:r>
          </a:p>
        </p:txBody>
      </p:sp>
      <p:pic>
        <p:nvPicPr>
          <p:cNvPr id="8602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86024"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Keywords:</a:t>
            </a:r>
          </a:p>
          <a:p>
            <a:pPr fontAlgn="base">
              <a:spcBef>
                <a:spcPct val="50000"/>
              </a:spcBef>
              <a:spcAft>
                <a:spcPct val="0"/>
              </a:spcAft>
            </a:pPr>
            <a:endParaRPr lang="en-GB" b="1">
              <a:solidFill>
                <a:srgbClr val="000000"/>
              </a:solidFill>
            </a:endParaRPr>
          </a:p>
          <a:p>
            <a:pPr fontAlgn="base">
              <a:spcBef>
                <a:spcPct val="50000"/>
              </a:spcBef>
              <a:spcAft>
                <a:spcPct val="0"/>
              </a:spcAft>
            </a:pPr>
            <a:endParaRPr lang="en-GB">
              <a:solidFill>
                <a:srgbClr val="FFFFFF"/>
              </a:solidFill>
            </a:endParaRPr>
          </a:p>
        </p:txBody>
      </p:sp>
      <p:sp>
        <p:nvSpPr>
          <p:cNvPr id="21" name="Text Box 15"/>
          <p:cNvSpPr txBox="1">
            <a:spLocks noChangeArrowheads="1"/>
          </p:cNvSpPr>
          <p:nvPr/>
        </p:nvSpPr>
        <p:spPr bwMode="auto">
          <a:xfrm>
            <a:off x="5512219" y="4843879"/>
            <a:ext cx="3563937" cy="1006429"/>
          </a:xfrm>
          <a:prstGeom prst="rect">
            <a:avLst/>
          </a:prstGeom>
          <a:solidFill>
            <a:srgbClr val="FFFF66"/>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Remember (E)</a:t>
            </a:r>
            <a:endParaRPr lang="en-GB" b="1" u="sng" dirty="0">
              <a:solidFill>
                <a:srgbClr val="000000"/>
              </a:solidFill>
            </a:endParaRPr>
          </a:p>
          <a:p>
            <a:pPr fontAlgn="base">
              <a:spcBef>
                <a:spcPct val="30000"/>
              </a:spcBef>
              <a:spcAft>
                <a:spcPct val="0"/>
              </a:spcAft>
            </a:pPr>
            <a:r>
              <a:rPr lang="en-GB" b="1" dirty="0" smtClean="0">
                <a:solidFill>
                  <a:srgbClr val="000000"/>
                </a:solidFill>
              </a:rPr>
              <a:t>Which halogens is the least reactive?</a:t>
            </a:r>
            <a:endParaRPr lang="en-GB"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4"/>
          <p:cNvSpPr>
            <a:spLocks noGrp="1"/>
          </p:cNvSpPr>
          <p:nvPr>
            <p:ph type="dt" sz="quarter" idx="11"/>
          </p:nvPr>
        </p:nvSpPr>
        <p:spPr>
          <a:noFill/>
        </p:spPr>
        <p:txBody>
          <a:bodyPr/>
          <a:lstStyle/>
          <a:p>
            <a:pPr fontAlgn="base">
              <a:spcAft>
                <a:spcPct val="0"/>
              </a:spcAft>
            </a:pPr>
            <a:fld id="{BFA13787-8344-4DDE-8A61-2138077D3682}" type="datetime10">
              <a:rPr lang="en-GB" smtClean="0"/>
              <a:pPr fontAlgn="base">
                <a:spcAft>
                  <a:spcPct val="0"/>
                </a:spcAft>
              </a:pPr>
              <a:t>13:12</a:t>
            </a:fld>
            <a:endParaRPr lang="en-GB" smtClean="0"/>
          </a:p>
        </p:txBody>
      </p:sp>
      <p:sp>
        <p:nvSpPr>
          <p:cNvPr id="88066"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88086" name="Group 22"/>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Describe the reactivity of Group 7 elements using displacement  reactions.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endParaRPr kumimoji="0" lang="en-GB" sz="2000" b="0" i="0" u="none" strike="noStrike" cap="none" normalizeH="0" baseline="0" dirty="0" smtClean="0">
                        <a:ln>
                          <a:noFill/>
                        </a:ln>
                        <a:solidFill>
                          <a:srgbClr val="E69D0A"/>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88081"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88082"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3r4ecz8hnfnqf.cloudfront.net/507399e3e4b09705aec02f53/full/halogens.png"/>
          <p:cNvPicPr>
            <a:picLocks noChangeAspect="1" noChangeArrowheads="1"/>
          </p:cNvPicPr>
          <p:nvPr/>
        </p:nvPicPr>
        <p:blipFill rotWithShape="1">
          <a:blip r:embed="rId2">
            <a:extLst>
              <a:ext uri="{28A0092B-C50C-407E-A947-70E740481C1C}">
                <a14:useLocalDpi xmlns:a14="http://schemas.microsoft.com/office/drawing/2010/main" val="0"/>
              </a:ext>
            </a:extLst>
          </a:blip>
          <a:srcRect r="72930" b="9960"/>
          <a:stretch/>
        </p:blipFill>
        <p:spPr bwMode="auto">
          <a:xfrm>
            <a:off x="404956" y="298882"/>
            <a:ext cx="2670753" cy="5603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d3r4ecz8hnfnqf.cloudfront.net/507399e3e4b09705aec02f53/full/halogens.png"/>
          <p:cNvPicPr>
            <a:picLocks noChangeAspect="1" noChangeArrowheads="1"/>
          </p:cNvPicPr>
          <p:nvPr/>
        </p:nvPicPr>
        <p:blipFill rotWithShape="1">
          <a:blip r:embed="rId2">
            <a:extLst>
              <a:ext uri="{28A0092B-C50C-407E-A947-70E740481C1C}">
                <a14:useLocalDpi xmlns:a14="http://schemas.microsoft.com/office/drawing/2010/main" val="0"/>
              </a:ext>
            </a:extLst>
          </a:blip>
          <a:srcRect l="45080" r="35933" b="9960"/>
          <a:stretch/>
        </p:blipFill>
        <p:spPr bwMode="auto">
          <a:xfrm>
            <a:off x="3100983" y="298882"/>
            <a:ext cx="1873253" cy="5603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491345" y="653142"/>
            <a:ext cx="1068780" cy="51063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90000"/>
              </a:lnSpc>
              <a:spcBef>
                <a:spcPct val="20000"/>
              </a:spcBef>
              <a:spcAft>
                <a:spcPct val="0"/>
              </a:spcAft>
              <a:buClrTx/>
              <a:buSzTx/>
              <a:buFontTx/>
              <a:buChar char="•"/>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55088010"/>
      </p:ext>
    </p:extLst>
  </p:cSld>
  <p:clrMapOvr>
    <a:masterClrMapping/>
  </p:clrMapOvr>
  <p:transition spd="med" advClick="0" advTm="12000">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139" name="AutoShape 196"/>
          <p:cNvSpPr>
            <a:spLocks noChangeArrowheads="1"/>
          </p:cNvSpPr>
          <p:nvPr/>
        </p:nvSpPr>
        <p:spPr bwMode="auto">
          <a:xfrm>
            <a:off x="4668906" y="1537663"/>
            <a:ext cx="3824288" cy="5153025"/>
          </a:xfrm>
          <a:prstGeom prst="roundRect">
            <a:avLst>
              <a:gd name="adj" fmla="val 6343"/>
            </a:avLst>
          </a:prstGeom>
          <a:solidFill>
            <a:srgbClr val="FFFFCC"/>
          </a:solidFill>
          <a:ln w="38100">
            <a:solidFill>
              <a:srgbClr val="FF66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40" name="Text Box 54"/>
          <p:cNvSpPr txBox="1">
            <a:spLocks noChangeArrowheads="1"/>
          </p:cNvSpPr>
          <p:nvPr/>
        </p:nvSpPr>
        <p:spPr bwMode="auto">
          <a:xfrm>
            <a:off x="603320" y="1632353"/>
            <a:ext cx="3889168" cy="677108"/>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dirty="0" smtClean="0">
                <a:ln>
                  <a:noFill/>
                </a:ln>
                <a:effectLst/>
                <a:uLnTx/>
                <a:uFillTx/>
              </a:rPr>
              <a:t>All halogens have seven electrons in their outer shell.</a:t>
            </a:r>
          </a:p>
        </p:txBody>
      </p:sp>
      <p:sp>
        <p:nvSpPr>
          <p:cNvPr id="141" name="Text Box 104"/>
          <p:cNvSpPr txBox="1">
            <a:spLocks noChangeArrowheads="1"/>
          </p:cNvSpPr>
          <p:nvPr/>
        </p:nvSpPr>
        <p:spPr bwMode="auto">
          <a:xfrm>
            <a:off x="7021581" y="1759913"/>
            <a:ext cx="1377950" cy="67710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smtClean="0">
                <a:ln>
                  <a:noFill/>
                </a:ln>
                <a:solidFill>
                  <a:srgbClr val="002060"/>
                </a:solidFill>
                <a:effectLst/>
                <a:uLnTx/>
                <a:uFillTx/>
              </a:rPr>
              <a:t>fluorine</a:t>
            </a:r>
          </a:p>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smtClean="0">
                <a:ln>
                  <a:noFill/>
                </a:ln>
                <a:solidFill>
                  <a:srgbClr val="002060"/>
                </a:solidFill>
                <a:effectLst/>
                <a:uLnTx/>
                <a:uFillTx/>
              </a:rPr>
              <a:t>2,7</a:t>
            </a:r>
          </a:p>
        </p:txBody>
      </p:sp>
      <p:sp>
        <p:nvSpPr>
          <p:cNvPr id="142" name="Text Box 105"/>
          <p:cNvSpPr txBox="1">
            <a:spLocks noChangeArrowheads="1"/>
          </p:cNvSpPr>
          <p:nvPr/>
        </p:nvSpPr>
        <p:spPr bwMode="auto">
          <a:xfrm>
            <a:off x="7021581" y="3298201"/>
            <a:ext cx="1433513" cy="67710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dirty="0" smtClean="0">
                <a:ln>
                  <a:noFill/>
                </a:ln>
                <a:solidFill>
                  <a:srgbClr val="002060"/>
                </a:solidFill>
                <a:effectLst/>
                <a:uLnTx/>
                <a:uFillTx/>
              </a:rPr>
              <a:t>chlorine</a:t>
            </a:r>
          </a:p>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dirty="0" smtClean="0">
                <a:ln>
                  <a:noFill/>
                </a:ln>
                <a:solidFill>
                  <a:srgbClr val="002060"/>
                </a:solidFill>
                <a:effectLst/>
                <a:uLnTx/>
                <a:uFillTx/>
              </a:rPr>
              <a:t>2,8,7</a:t>
            </a:r>
          </a:p>
        </p:txBody>
      </p:sp>
      <p:sp>
        <p:nvSpPr>
          <p:cNvPr id="143" name="Text Box 106"/>
          <p:cNvSpPr txBox="1">
            <a:spLocks noChangeArrowheads="1"/>
          </p:cNvSpPr>
          <p:nvPr/>
        </p:nvSpPr>
        <p:spPr bwMode="auto">
          <a:xfrm>
            <a:off x="7021581" y="5219076"/>
            <a:ext cx="1476375" cy="67710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smtClean="0">
                <a:ln>
                  <a:noFill/>
                </a:ln>
                <a:solidFill>
                  <a:srgbClr val="002060"/>
                </a:solidFill>
                <a:effectLst/>
                <a:uLnTx/>
                <a:uFillTx/>
              </a:rPr>
              <a:t>bromine</a:t>
            </a:r>
          </a:p>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smtClean="0">
                <a:ln>
                  <a:noFill/>
                </a:ln>
                <a:solidFill>
                  <a:srgbClr val="002060"/>
                </a:solidFill>
                <a:effectLst/>
                <a:uLnTx/>
                <a:uFillTx/>
              </a:rPr>
              <a:t>2,8,8,7</a:t>
            </a:r>
          </a:p>
        </p:txBody>
      </p:sp>
      <p:sp>
        <p:nvSpPr>
          <p:cNvPr id="144" name="Rectangle 107"/>
          <p:cNvSpPr>
            <a:spLocks noChangeArrowheads="1"/>
          </p:cNvSpPr>
          <p:nvPr/>
        </p:nvSpPr>
        <p:spPr bwMode="auto">
          <a:xfrm>
            <a:off x="603319" y="2950526"/>
            <a:ext cx="4092575" cy="969496"/>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ct val="5000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They can easily obtain a full outer shell by gaining one electron.</a:t>
            </a:r>
          </a:p>
        </p:txBody>
      </p:sp>
      <p:sp>
        <p:nvSpPr>
          <p:cNvPr id="145" name="Text Box 108"/>
          <p:cNvSpPr txBox="1">
            <a:spLocks noChangeArrowheads="1"/>
          </p:cNvSpPr>
          <p:nvPr/>
        </p:nvSpPr>
        <p:spPr bwMode="auto">
          <a:xfrm>
            <a:off x="603319" y="5349251"/>
            <a:ext cx="3906837" cy="677108"/>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ct val="5000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They have similar chemical properties.</a:t>
            </a:r>
          </a:p>
        </p:txBody>
      </p:sp>
      <p:sp>
        <p:nvSpPr>
          <p:cNvPr id="146" name="Text Box 109"/>
          <p:cNvSpPr txBox="1">
            <a:spLocks noChangeArrowheads="1"/>
          </p:cNvSpPr>
          <p:nvPr/>
        </p:nvSpPr>
        <p:spPr bwMode="auto">
          <a:xfrm>
            <a:off x="603319" y="4153372"/>
            <a:ext cx="3981450" cy="969496"/>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ct val="5000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They all gain an electron in reactions to form negative ions with a -1 charge.</a:t>
            </a:r>
          </a:p>
        </p:txBody>
      </p:sp>
      <p:sp>
        <p:nvSpPr>
          <p:cNvPr id="147" name="Rectangle 168"/>
          <p:cNvSpPr>
            <a:spLocks noChangeArrowheads="1"/>
          </p:cNvSpPr>
          <p:nvPr/>
        </p:nvSpPr>
        <p:spPr bwMode="auto">
          <a:xfrm>
            <a:off x="603319" y="2298410"/>
            <a:ext cx="2125903" cy="384721"/>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
                <a:srgbClr val="00FF00"/>
              </a:buClr>
              <a:buSzTx/>
              <a:buFontTx/>
              <a:buNone/>
              <a:tabLst/>
              <a:defRPr/>
            </a:pPr>
            <a:r>
              <a:rPr kumimoji="0" lang="en-GB" sz="1900" b="1" i="0" u="none" strike="noStrike" kern="0" cap="none" spc="0" normalizeH="0" baseline="0" noProof="0" dirty="0" smtClean="0">
                <a:ln>
                  <a:noFill/>
                </a:ln>
                <a:effectLst/>
                <a:uLnTx/>
                <a:uFillTx/>
              </a:rPr>
              <a:t>This means that:</a:t>
            </a:r>
          </a:p>
        </p:txBody>
      </p:sp>
      <p:grpSp>
        <p:nvGrpSpPr>
          <p:cNvPr id="148" name="Group 197"/>
          <p:cNvGrpSpPr>
            <a:grpSpLocks/>
          </p:cNvGrpSpPr>
          <p:nvPr/>
        </p:nvGrpSpPr>
        <p:grpSpPr bwMode="auto">
          <a:xfrm>
            <a:off x="4760981" y="4598363"/>
            <a:ext cx="2060575" cy="2057400"/>
            <a:chOff x="838" y="2726"/>
            <a:chExt cx="1298" cy="1296"/>
          </a:xfrm>
        </p:grpSpPr>
        <p:sp>
          <p:nvSpPr>
            <p:cNvPr id="149" name="Oval 198"/>
            <p:cNvSpPr>
              <a:spLocks noChangeAspect="1" noChangeArrowheads="1"/>
            </p:cNvSpPr>
            <p:nvPr/>
          </p:nvSpPr>
          <p:spPr bwMode="auto">
            <a:xfrm>
              <a:off x="918" y="2795"/>
              <a:ext cx="1154" cy="1154"/>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0" name="Oval 199"/>
            <p:cNvSpPr>
              <a:spLocks noChangeAspect="1" noChangeArrowheads="1"/>
            </p:cNvSpPr>
            <p:nvPr/>
          </p:nvSpPr>
          <p:spPr bwMode="auto">
            <a:xfrm>
              <a:off x="1050" y="2928"/>
              <a:ext cx="889" cy="88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1" name="Oval 200"/>
            <p:cNvSpPr>
              <a:spLocks noChangeAspect="1" noChangeArrowheads="1"/>
            </p:cNvSpPr>
            <p:nvPr/>
          </p:nvSpPr>
          <p:spPr bwMode="auto">
            <a:xfrm>
              <a:off x="1179" y="3068"/>
              <a:ext cx="631" cy="63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2" name="Oval 201"/>
            <p:cNvSpPr>
              <a:spLocks noChangeAspect="1" noChangeArrowheads="1"/>
            </p:cNvSpPr>
            <p:nvPr/>
          </p:nvSpPr>
          <p:spPr bwMode="auto">
            <a:xfrm>
              <a:off x="1307" y="3195"/>
              <a:ext cx="375" cy="375"/>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3" name="Oval 202"/>
            <p:cNvSpPr>
              <a:spLocks noChangeAspect="1" noChangeArrowheads="1"/>
            </p:cNvSpPr>
            <p:nvPr/>
          </p:nvSpPr>
          <p:spPr bwMode="auto">
            <a:xfrm>
              <a:off x="1745" y="3267"/>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4" name="Oval 203"/>
            <p:cNvSpPr>
              <a:spLocks noChangeAspect="1" noChangeArrowheads="1"/>
            </p:cNvSpPr>
            <p:nvPr/>
          </p:nvSpPr>
          <p:spPr bwMode="auto">
            <a:xfrm>
              <a:off x="1373" y="3026"/>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5" name="Oval 204"/>
            <p:cNvSpPr>
              <a:spLocks noChangeAspect="1" noChangeArrowheads="1"/>
            </p:cNvSpPr>
            <p:nvPr/>
          </p:nvSpPr>
          <p:spPr bwMode="auto">
            <a:xfrm>
              <a:off x="1516" y="3639"/>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6" name="Oval 205"/>
            <p:cNvSpPr>
              <a:spLocks noChangeAspect="1" noChangeArrowheads="1"/>
            </p:cNvSpPr>
            <p:nvPr/>
          </p:nvSpPr>
          <p:spPr bwMode="auto">
            <a:xfrm>
              <a:off x="1745" y="3400"/>
              <a:ext cx="102"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7" name="Oval 206"/>
            <p:cNvSpPr>
              <a:spLocks noChangeAspect="1" noChangeArrowheads="1"/>
            </p:cNvSpPr>
            <p:nvPr/>
          </p:nvSpPr>
          <p:spPr bwMode="auto">
            <a:xfrm>
              <a:off x="1516" y="3026"/>
              <a:ext cx="101"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8" name="Oval 207"/>
            <p:cNvSpPr>
              <a:spLocks noChangeAspect="1" noChangeArrowheads="1"/>
            </p:cNvSpPr>
            <p:nvPr/>
          </p:nvSpPr>
          <p:spPr bwMode="auto">
            <a:xfrm>
              <a:off x="1135" y="3400"/>
              <a:ext cx="102"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59" name="Oval 208"/>
            <p:cNvSpPr>
              <a:spLocks noChangeAspect="1" noChangeArrowheads="1"/>
            </p:cNvSpPr>
            <p:nvPr/>
          </p:nvSpPr>
          <p:spPr bwMode="auto">
            <a:xfrm>
              <a:off x="1135" y="3267"/>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0" name="Oval 209"/>
            <p:cNvSpPr>
              <a:spLocks noChangeAspect="1" noChangeArrowheads="1"/>
            </p:cNvSpPr>
            <p:nvPr/>
          </p:nvSpPr>
          <p:spPr bwMode="auto">
            <a:xfrm>
              <a:off x="1373" y="3639"/>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1" name="Oval 210"/>
            <p:cNvSpPr>
              <a:spLocks noChangeAspect="1" noChangeArrowheads="1"/>
            </p:cNvSpPr>
            <p:nvPr/>
          </p:nvSpPr>
          <p:spPr bwMode="auto">
            <a:xfrm>
              <a:off x="1373" y="2882"/>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2" name="Oval 211"/>
            <p:cNvSpPr>
              <a:spLocks noChangeAspect="1" noChangeArrowheads="1"/>
            </p:cNvSpPr>
            <p:nvPr/>
          </p:nvSpPr>
          <p:spPr bwMode="auto">
            <a:xfrm>
              <a:off x="1516" y="2882"/>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3" name="Oval 212"/>
            <p:cNvSpPr>
              <a:spLocks noChangeAspect="1" noChangeArrowheads="1"/>
            </p:cNvSpPr>
            <p:nvPr/>
          </p:nvSpPr>
          <p:spPr bwMode="auto">
            <a:xfrm>
              <a:off x="1881" y="3267"/>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4" name="Oval 213"/>
            <p:cNvSpPr>
              <a:spLocks noChangeAspect="1" noChangeArrowheads="1"/>
            </p:cNvSpPr>
            <p:nvPr/>
          </p:nvSpPr>
          <p:spPr bwMode="auto">
            <a:xfrm>
              <a:off x="1881" y="3400"/>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5" name="Oval 214"/>
            <p:cNvSpPr>
              <a:spLocks noChangeAspect="1" noChangeArrowheads="1"/>
            </p:cNvSpPr>
            <p:nvPr/>
          </p:nvSpPr>
          <p:spPr bwMode="auto">
            <a:xfrm>
              <a:off x="1005" y="3267"/>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6" name="Oval 215"/>
            <p:cNvSpPr>
              <a:spLocks noChangeAspect="1" noChangeArrowheads="1"/>
            </p:cNvSpPr>
            <p:nvPr/>
          </p:nvSpPr>
          <p:spPr bwMode="auto">
            <a:xfrm>
              <a:off x="1005" y="340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7" name="Oval 216"/>
            <p:cNvSpPr>
              <a:spLocks noChangeAspect="1" noChangeArrowheads="1"/>
            </p:cNvSpPr>
            <p:nvPr/>
          </p:nvSpPr>
          <p:spPr bwMode="auto">
            <a:xfrm>
              <a:off x="1373" y="3756"/>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168" name="Oval 217"/>
            <p:cNvSpPr>
              <a:spLocks noChangeAspect="1" noChangeArrowheads="1"/>
            </p:cNvSpPr>
            <p:nvPr/>
          </p:nvSpPr>
          <p:spPr bwMode="auto">
            <a:xfrm>
              <a:off x="1516" y="3756"/>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pic>
          <p:nvPicPr>
            <p:cNvPr id="169" name="Picture 218" descr="electron"/>
            <p:cNvPicPr>
              <a:picLocks noChangeAspect="1" noChangeArrowheads="1"/>
            </p:cNvPicPr>
            <p:nvPr/>
          </p:nvPicPr>
          <p:blipFill>
            <a:blip r:embed="rId4" cstate="print"/>
            <a:srcRect/>
            <a:stretch>
              <a:fillRect/>
            </a:stretch>
          </p:blipFill>
          <p:spPr bwMode="auto">
            <a:xfrm>
              <a:off x="1482" y="2726"/>
              <a:ext cx="151" cy="151"/>
            </a:xfrm>
            <a:prstGeom prst="rect">
              <a:avLst/>
            </a:prstGeom>
            <a:noFill/>
          </p:spPr>
        </p:pic>
        <p:pic>
          <p:nvPicPr>
            <p:cNvPr id="170" name="Picture 219" descr="electron"/>
            <p:cNvPicPr>
              <a:picLocks noChangeAspect="1" noChangeArrowheads="1"/>
            </p:cNvPicPr>
            <p:nvPr/>
          </p:nvPicPr>
          <p:blipFill>
            <a:blip r:embed="rId4" cstate="print"/>
            <a:srcRect/>
            <a:stretch>
              <a:fillRect/>
            </a:stretch>
          </p:blipFill>
          <p:spPr bwMode="auto">
            <a:xfrm>
              <a:off x="1340" y="2730"/>
              <a:ext cx="152" cy="151"/>
            </a:xfrm>
            <a:prstGeom prst="rect">
              <a:avLst/>
            </a:prstGeom>
            <a:noFill/>
          </p:spPr>
        </p:pic>
        <p:pic>
          <p:nvPicPr>
            <p:cNvPr id="223" name="Picture 220" descr="electron"/>
            <p:cNvPicPr>
              <a:picLocks noChangeAspect="1" noChangeArrowheads="1"/>
            </p:cNvPicPr>
            <p:nvPr/>
          </p:nvPicPr>
          <p:blipFill>
            <a:blip r:embed="rId4" cstate="print"/>
            <a:srcRect/>
            <a:stretch>
              <a:fillRect/>
            </a:stretch>
          </p:blipFill>
          <p:spPr bwMode="auto">
            <a:xfrm>
              <a:off x="1492" y="3871"/>
              <a:ext cx="151" cy="151"/>
            </a:xfrm>
            <a:prstGeom prst="rect">
              <a:avLst/>
            </a:prstGeom>
            <a:noFill/>
          </p:spPr>
        </p:pic>
        <p:pic>
          <p:nvPicPr>
            <p:cNvPr id="224" name="Picture 221" descr="electron"/>
            <p:cNvPicPr>
              <a:picLocks noChangeAspect="1" noChangeArrowheads="1"/>
            </p:cNvPicPr>
            <p:nvPr/>
          </p:nvPicPr>
          <p:blipFill>
            <a:blip r:embed="rId4" cstate="print"/>
            <a:srcRect/>
            <a:stretch>
              <a:fillRect/>
            </a:stretch>
          </p:blipFill>
          <p:spPr bwMode="auto">
            <a:xfrm>
              <a:off x="1345" y="3869"/>
              <a:ext cx="151" cy="151"/>
            </a:xfrm>
            <a:prstGeom prst="rect">
              <a:avLst/>
            </a:prstGeom>
            <a:noFill/>
          </p:spPr>
        </p:pic>
        <p:pic>
          <p:nvPicPr>
            <p:cNvPr id="225" name="Picture 222" descr="electron"/>
            <p:cNvPicPr>
              <a:picLocks noChangeAspect="1" noChangeArrowheads="1"/>
            </p:cNvPicPr>
            <p:nvPr/>
          </p:nvPicPr>
          <p:blipFill>
            <a:blip r:embed="rId4" cstate="print"/>
            <a:srcRect/>
            <a:stretch>
              <a:fillRect/>
            </a:stretch>
          </p:blipFill>
          <p:spPr bwMode="auto">
            <a:xfrm>
              <a:off x="838" y="3374"/>
              <a:ext cx="151" cy="151"/>
            </a:xfrm>
            <a:prstGeom prst="rect">
              <a:avLst/>
            </a:prstGeom>
            <a:noFill/>
          </p:spPr>
        </p:pic>
        <p:pic>
          <p:nvPicPr>
            <p:cNvPr id="226" name="Picture 223" descr="electron"/>
            <p:cNvPicPr>
              <a:picLocks noChangeAspect="1" noChangeArrowheads="1"/>
            </p:cNvPicPr>
            <p:nvPr/>
          </p:nvPicPr>
          <p:blipFill>
            <a:blip r:embed="rId4" cstate="print"/>
            <a:srcRect/>
            <a:stretch>
              <a:fillRect/>
            </a:stretch>
          </p:blipFill>
          <p:spPr bwMode="auto">
            <a:xfrm>
              <a:off x="1985" y="3246"/>
              <a:ext cx="151" cy="152"/>
            </a:xfrm>
            <a:prstGeom prst="rect">
              <a:avLst/>
            </a:prstGeom>
            <a:noFill/>
          </p:spPr>
        </p:pic>
        <p:pic>
          <p:nvPicPr>
            <p:cNvPr id="227" name="Picture 224" descr="electron"/>
            <p:cNvPicPr>
              <a:picLocks noChangeAspect="1" noChangeArrowheads="1"/>
            </p:cNvPicPr>
            <p:nvPr/>
          </p:nvPicPr>
          <p:blipFill>
            <a:blip r:embed="rId4" cstate="print"/>
            <a:srcRect/>
            <a:stretch>
              <a:fillRect/>
            </a:stretch>
          </p:blipFill>
          <p:spPr bwMode="auto">
            <a:xfrm>
              <a:off x="1983" y="3378"/>
              <a:ext cx="151" cy="151"/>
            </a:xfrm>
            <a:prstGeom prst="rect">
              <a:avLst/>
            </a:prstGeom>
            <a:noFill/>
          </p:spPr>
        </p:pic>
        <p:pic>
          <p:nvPicPr>
            <p:cNvPr id="228" name="Picture 225" descr="nucleus"/>
            <p:cNvPicPr>
              <a:picLocks noChangeAspect="1" noChangeArrowheads="1"/>
            </p:cNvPicPr>
            <p:nvPr/>
          </p:nvPicPr>
          <p:blipFill>
            <a:blip r:embed="rId5" cstate="print"/>
            <a:srcRect/>
            <a:stretch>
              <a:fillRect/>
            </a:stretch>
          </p:blipFill>
          <p:spPr bwMode="auto">
            <a:xfrm>
              <a:off x="1274" y="3158"/>
              <a:ext cx="438" cy="438"/>
            </a:xfrm>
            <a:prstGeom prst="rect">
              <a:avLst/>
            </a:prstGeom>
            <a:noFill/>
          </p:spPr>
        </p:pic>
        <p:sp>
          <p:nvSpPr>
            <p:cNvPr id="229" name="Oval 226"/>
            <p:cNvSpPr>
              <a:spLocks noChangeAspect="1" noChangeArrowheads="1"/>
            </p:cNvSpPr>
            <p:nvPr/>
          </p:nvSpPr>
          <p:spPr bwMode="auto">
            <a:xfrm>
              <a:off x="1446" y="3509"/>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30" name="Oval 227"/>
            <p:cNvSpPr>
              <a:spLocks noChangeAspect="1" noChangeArrowheads="1"/>
            </p:cNvSpPr>
            <p:nvPr/>
          </p:nvSpPr>
          <p:spPr bwMode="auto">
            <a:xfrm>
              <a:off x="1446" y="3149"/>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grpSp>
      <p:grpSp>
        <p:nvGrpSpPr>
          <p:cNvPr id="231" name="Group 249"/>
          <p:cNvGrpSpPr>
            <a:grpSpLocks/>
          </p:cNvGrpSpPr>
          <p:nvPr/>
        </p:nvGrpSpPr>
        <p:grpSpPr bwMode="auto">
          <a:xfrm>
            <a:off x="5172144" y="1591638"/>
            <a:ext cx="1238250" cy="1241425"/>
            <a:chOff x="1097" y="832"/>
            <a:chExt cx="780" cy="782"/>
          </a:xfrm>
        </p:grpSpPr>
        <p:sp>
          <p:nvSpPr>
            <p:cNvPr id="232" name="Oval 250"/>
            <p:cNvSpPr>
              <a:spLocks noChangeAspect="1" noChangeArrowheads="1"/>
            </p:cNvSpPr>
            <p:nvPr/>
          </p:nvSpPr>
          <p:spPr bwMode="auto">
            <a:xfrm>
              <a:off x="1173" y="904"/>
              <a:ext cx="642" cy="643"/>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33" name="Oval 251"/>
            <p:cNvSpPr>
              <a:spLocks noChangeAspect="1" noChangeArrowheads="1"/>
            </p:cNvSpPr>
            <p:nvPr/>
          </p:nvSpPr>
          <p:spPr bwMode="auto">
            <a:xfrm>
              <a:off x="1305" y="1035"/>
              <a:ext cx="380" cy="380"/>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pic>
          <p:nvPicPr>
            <p:cNvPr id="234" name="Picture 252" descr="electron"/>
            <p:cNvPicPr>
              <a:picLocks noChangeAspect="1" noChangeArrowheads="1"/>
            </p:cNvPicPr>
            <p:nvPr/>
          </p:nvPicPr>
          <p:blipFill>
            <a:blip r:embed="rId4" cstate="print"/>
            <a:srcRect/>
            <a:stretch>
              <a:fillRect/>
            </a:stretch>
          </p:blipFill>
          <p:spPr bwMode="auto">
            <a:xfrm>
              <a:off x="1479" y="832"/>
              <a:ext cx="154" cy="154"/>
            </a:xfrm>
            <a:prstGeom prst="rect">
              <a:avLst/>
            </a:prstGeom>
            <a:noFill/>
          </p:spPr>
        </p:pic>
        <p:pic>
          <p:nvPicPr>
            <p:cNvPr id="235" name="Picture 253" descr="electron"/>
            <p:cNvPicPr>
              <a:picLocks noChangeAspect="1" noChangeArrowheads="1"/>
            </p:cNvPicPr>
            <p:nvPr/>
          </p:nvPicPr>
          <p:blipFill>
            <a:blip r:embed="rId4" cstate="print"/>
            <a:srcRect/>
            <a:stretch>
              <a:fillRect/>
            </a:stretch>
          </p:blipFill>
          <p:spPr bwMode="auto">
            <a:xfrm>
              <a:off x="1353" y="838"/>
              <a:ext cx="154" cy="154"/>
            </a:xfrm>
            <a:prstGeom prst="rect">
              <a:avLst/>
            </a:prstGeom>
            <a:noFill/>
          </p:spPr>
        </p:pic>
        <p:pic>
          <p:nvPicPr>
            <p:cNvPr id="236" name="Picture 254" descr="electron"/>
            <p:cNvPicPr>
              <a:picLocks noChangeAspect="1" noChangeArrowheads="1"/>
            </p:cNvPicPr>
            <p:nvPr/>
          </p:nvPicPr>
          <p:blipFill>
            <a:blip r:embed="rId4" cstate="print"/>
            <a:srcRect/>
            <a:stretch>
              <a:fillRect/>
            </a:stretch>
          </p:blipFill>
          <p:spPr bwMode="auto">
            <a:xfrm>
              <a:off x="1489" y="1460"/>
              <a:ext cx="154" cy="154"/>
            </a:xfrm>
            <a:prstGeom prst="rect">
              <a:avLst/>
            </a:prstGeom>
            <a:noFill/>
          </p:spPr>
        </p:pic>
        <p:pic>
          <p:nvPicPr>
            <p:cNvPr id="237" name="Picture 255" descr="electron"/>
            <p:cNvPicPr>
              <a:picLocks noChangeAspect="1" noChangeArrowheads="1"/>
            </p:cNvPicPr>
            <p:nvPr/>
          </p:nvPicPr>
          <p:blipFill>
            <a:blip r:embed="rId4" cstate="print"/>
            <a:srcRect/>
            <a:stretch>
              <a:fillRect/>
            </a:stretch>
          </p:blipFill>
          <p:spPr bwMode="auto">
            <a:xfrm>
              <a:off x="1363" y="1456"/>
              <a:ext cx="154" cy="154"/>
            </a:xfrm>
            <a:prstGeom prst="rect">
              <a:avLst/>
            </a:prstGeom>
            <a:noFill/>
          </p:spPr>
        </p:pic>
        <p:pic>
          <p:nvPicPr>
            <p:cNvPr id="238" name="Picture 256" descr="electron"/>
            <p:cNvPicPr>
              <a:picLocks noChangeAspect="1" noChangeArrowheads="1"/>
            </p:cNvPicPr>
            <p:nvPr/>
          </p:nvPicPr>
          <p:blipFill>
            <a:blip r:embed="rId4" cstate="print"/>
            <a:srcRect/>
            <a:stretch>
              <a:fillRect/>
            </a:stretch>
          </p:blipFill>
          <p:spPr bwMode="auto">
            <a:xfrm>
              <a:off x="1097" y="1196"/>
              <a:ext cx="154" cy="154"/>
            </a:xfrm>
            <a:prstGeom prst="rect">
              <a:avLst/>
            </a:prstGeom>
            <a:noFill/>
          </p:spPr>
        </p:pic>
        <p:pic>
          <p:nvPicPr>
            <p:cNvPr id="239" name="Picture 257" descr="electron"/>
            <p:cNvPicPr>
              <a:picLocks noChangeAspect="1" noChangeArrowheads="1"/>
            </p:cNvPicPr>
            <p:nvPr/>
          </p:nvPicPr>
          <p:blipFill>
            <a:blip r:embed="rId4" cstate="print"/>
            <a:srcRect/>
            <a:stretch>
              <a:fillRect/>
            </a:stretch>
          </p:blipFill>
          <p:spPr bwMode="auto">
            <a:xfrm>
              <a:off x="1723" y="1066"/>
              <a:ext cx="154" cy="154"/>
            </a:xfrm>
            <a:prstGeom prst="rect">
              <a:avLst/>
            </a:prstGeom>
            <a:noFill/>
          </p:spPr>
        </p:pic>
        <p:pic>
          <p:nvPicPr>
            <p:cNvPr id="240" name="Picture 258" descr="electron"/>
            <p:cNvPicPr>
              <a:picLocks noChangeAspect="1" noChangeArrowheads="1"/>
            </p:cNvPicPr>
            <p:nvPr/>
          </p:nvPicPr>
          <p:blipFill>
            <a:blip r:embed="rId4" cstate="print"/>
            <a:srcRect/>
            <a:stretch>
              <a:fillRect/>
            </a:stretch>
          </p:blipFill>
          <p:spPr bwMode="auto">
            <a:xfrm>
              <a:off x="1721" y="1200"/>
              <a:ext cx="154" cy="154"/>
            </a:xfrm>
            <a:prstGeom prst="rect">
              <a:avLst/>
            </a:prstGeom>
            <a:noFill/>
          </p:spPr>
        </p:pic>
        <p:pic>
          <p:nvPicPr>
            <p:cNvPr id="241" name="Picture 259" descr="nucleus"/>
            <p:cNvPicPr>
              <a:picLocks noChangeAspect="1" noChangeArrowheads="1"/>
            </p:cNvPicPr>
            <p:nvPr/>
          </p:nvPicPr>
          <p:blipFill>
            <a:blip r:embed="rId5" cstate="print"/>
            <a:srcRect/>
            <a:stretch>
              <a:fillRect/>
            </a:stretch>
          </p:blipFill>
          <p:spPr bwMode="auto">
            <a:xfrm>
              <a:off x="1287" y="1023"/>
              <a:ext cx="402" cy="402"/>
            </a:xfrm>
            <a:prstGeom prst="rect">
              <a:avLst/>
            </a:prstGeom>
            <a:noFill/>
          </p:spPr>
        </p:pic>
        <p:sp>
          <p:nvSpPr>
            <p:cNvPr id="242" name="Oval 260"/>
            <p:cNvSpPr>
              <a:spLocks noChangeAspect="1" noChangeArrowheads="1"/>
            </p:cNvSpPr>
            <p:nvPr/>
          </p:nvSpPr>
          <p:spPr bwMode="auto">
            <a:xfrm>
              <a:off x="1445" y="1353"/>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43" name="Oval 261"/>
            <p:cNvSpPr>
              <a:spLocks noChangeAspect="1" noChangeArrowheads="1"/>
            </p:cNvSpPr>
            <p:nvPr/>
          </p:nvSpPr>
          <p:spPr bwMode="auto">
            <a:xfrm>
              <a:off x="1445" y="988"/>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grpSp>
      <p:grpSp>
        <p:nvGrpSpPr>
          <p:cNvPr id="244" name="Group 262"/>
          <p:cNvGrpSpPr>
            <a:grpSpLocks/>
          </p:cNvGrpSpPr>
          <p:nvPr/>
        </p:nvGrpSpPr>
        <p:grpSpPr bwMode="auto">
          <a:xfrm>
            <a:off x="5007044" y="2915613"/>
            <a:ext cx="1606550" cy="1616075"/>
            <a:chOff x="981" y="1660"/>
            <a:chExt cx="1012" cy="1018"/>
          </a:xfrm>
        </p:grpSpPr>
        <p:sp>
          <p:nvSpPr>
            <p:cNvPr id="245" name="Oval 263"/>
            <p:cNvSpPr>
              <a:spLocks noChangeAspect="1" noChangeArrowheads="1"/>
            </p:cNvSpPr>
            <p:nvPr/>
          </p:nvSpPr>
          <p:spPr bwMode="auto">
            <a:xfrm>
              <a:off x="1052" y="1724"/>
              <a:ext cx="880" cy="880"/>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46" name="Oval 264"/>
            <p:cNvSpPr>
              <a:spLocks noChangeAspect="1" noChangeArrowheads="1"/>
            </p:cNvSpPr>
            <p:nvPr/>
          </p:nvSpPr>
          <p:spPr bwMode="auto">
            <a:xfrm>
              <a:off x="1178" y="1863"/>
              <a:ext cx="625" cy="62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47" name="Oval 265"/>
            <p:cNvSpPr>
              <a:spLocks noChangeAspect="1" noChangeArrowheads="1"/>
            </p:cNvSpPr>
            <p:nvPr/>
          </p:nvSpPr>
          <p:spPr bwMode="auto">
            <a:xfrm>
              <a:off x="1307" y="1991"/>
              <a:ext cx="370" cy="36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48" name="Oval 266"/>
            <p:cNvSpPr>
              <a:spLocks noChangeAspect="1" noChangeArrowheads="1"/>
            </p:cNvSpPr>
            <p:nvPr/>
          </p:nvSpPr>
          <p:spPr bwMode="auto">
            <a:xfrm>
              <a:off x="1740" y="206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49" name="Oval 267"/>
            <p:cNvSpPr>
              <a:spLocks noChangeAspect="1" noChangeArrowheads="1"/>
            </p:cNvSpPr>
            <p:nvPr/>
          </p:nvSpPr>
          <p:spPr bwMode="auto">
            <a:xfrm>
              <a:off x="1372" y="1823"/>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0" name="Oval 268"/>
            <p:cNvSpPr>
              <a:spLocks noChangeAspect="1" noChangeArrowheads="1"/>
            </p:cNvSpPr>
            <p:nvPr/>
          </p:nvSpPr>
          <p:spPr bwMode="auto">
            <a:xfrm>
              <a:off x="1513" y="2429"/>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1" name="Oval 269"/>
            <p:cNvSpPr>
              <a:spLocks noChangeAspect="1" noChangeArrowheads="1"/>
            </p:cNvSpPr>
            <p:nvPr/>
          </p:nvSpPr>
          <p:spPr bwMode="auto">
            <a:xfrm>
              <a:off x="1740" y="2191"/>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2" name="Oval 270"/>
            <p:cNvSpPr>
              <a:spLocks noChangeAspect="1" noChangeArrowheads="1"/>
            </p:cNvSpPr>
            <p:nvPr/>
          </p:nvSpPr>
          <p:spPr bwMode="auto">
            <a:xfrm>
              <a:off x="1513" y="1823"/>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3" name="Oval 271"/>
            <p:cNvSpPr>
              <a:spLocks noChangeAspect="1" noChangeArrowheads="1"/>
            </p:cNvSpPr>
            <p:nvPr/>
          </p:nvSpPr>
          <p:spPr bwMode="auto">
            <a:xfrm>
              <a:off x="1136" y="2191"/>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4" name="Oval 272"/>
            <p:cNvSpPr>
              <a:spLocks noChangeAspect="1" noChangeArrowheads="1"/>
            </p:cNvSpPr>
            <p:nvPr/>
          </p:nvSpPr>
          <p:spPr bwMode="auto">
            <a:xfrm>
              <a:off x="1136" y="206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55" name="Oval 273"/>
            <p:cNvSpPr>
              <a:spLocks noChangeAspect="1" noChangeArrowheads="1"/>
            </p:cNvSpPr>
            <p:nvPr/>
          </p:nvSpPr>
          <p:spPr bwMode="auto">
            <a:xfrm>
              <a:off x="1372" y="2429"/>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pic>
          <p:nvPicPr>
            <p:cNvPr id="256" name="Picture 274" descr="electron"/>
            <p:cNvPicPr>
              <a:picLocks noChangeAspect="1" noChangeArrowheads="1"/>
            </p:cNvPicPr>
            <p:nvPr/>
          </p:nvPicPr>
          <p:blipFill>
            <a:blip r:embed="rId4" cstate="print"/>
            <a:srcRect/>
            <a:stretch>
              <a:fillRect/>
            </a:stretch>
          </p:blipFill>
          <p:spPr bwMode="auto">
            <a:xfrm>
              <a:off x="1485" y="1664"/>
              <a:ext cx="150" cy="150"/>
            </a:xfrm>
            <a:prstGeom prst="rect">
              <a:avLst/>
            </a:prstGeom>
            <a:noFill/>
          </p:spPr>
        </p:pic>
        <p:pic>
          <p:nvPicPr>
            <p:cNvPr id="257" name="Picture 275" descr="electron"/>
            <p:cNvPicPr>
              <a:picLocks noChangeAspect="1" noChangeArrowheads="1"/>
            </p:cNvPicPr>
            <p:nvPr/>
          </p:nvPicPr>
          <p:blipFill>
            <a:blip r:embed="rId4" cstate="print"/>
            <a:srcRect/>
            <a:stretch>
              <a:fillRect/>
            </a:stretch>
          </p:blipFill>
          <p:spPr bwMode="auto">
            <a:xfrm>
              <a:off x="1351" y="1660"/>
              <a:ext cx="149" cy="149"/>
            </a:xfrm>
            <a:prstGeom prst="rect">
              <a:avLst/>
            </a:prstGeom>
            <a:noFill/>
          </p:spPr>
        </p:pic>
        <p:pic>
          <p:nvPicPr>
            <p:cNvPr id="258" name="Picture 276" descr="electron"/>
            <p:cNvPicPr>
              <a:picLocks noChangeAspect="1" noChangeArrowheads="1"/>
            </p:cNvPicPr>
            <p:nvPr/>
          </p:nvPicPr>
          <p:blipFill>
            <a:blip r:embed="rId4" cstate="print"/>
            <a:srcRect/>
            <a:stretch>
              <a:fillRect/>
            </a:stretch>
          </p:blipFill>
          <p:spPr bwMode="auto">
            <a:xfrm>
              <a:off x="1483" y="2522"/>
              <a:ext cx="150" cy="150"/>
            </a:xfrm>
            <a:prstGeom prst="rect">
              <a:avLst/>
            </a:prstGeom>
            <a:noFill/>
          </p:spPr>
        </p:pic>
        <p:pic>
          <p:nvPicPr>
            <p:cNvPr id="259" name="Picture 277" descr="electron"/>
            <p:cNvPicPr>
              <a:picLocks noChangeAspect="1" noChangeArrowheads="1"/>
            </p:cNvPicPr>
            <p:nvPr/>
          </p:nvPicPr>
          <p:blipFill>
            <a:blip r:embed="rId4" cstate="print"/>
            <a:srcRect/>
            <a:stretch>
              <a:fillRect/>
            </a:stretch>
          </p:blipFill>
          <p:spPr bwMode="auto">
            <a:xfrm>
              <a:off x="981" y="2164"/>
              <a:ext cx="150" cy="150"/>
            </a:xfrm>
            <a:prstGeom prst="rect">
              <a:avLst/>
            </a:prstGeom>
            <a:noFill/>
          </p:spPr>
        </p:pic>
        <p:pic>
          <p:nvPicPr>
            <p:cNvPr id="260" name="Picture 278" descr="electron"/>
            <p:cNvPicPr>
              <a:picLocks noChangeAspect="1" noChangeArrowheads="1"/>
            </p:cNvPicPr>
            <p:nvPr/>
          </p:nvPicPr>
          <p:blipFill>
            <a:blip r:embed="rId4" cstate="print"/>
            <a:srcRect/>
            <a:stretch>
              <a:fillRect/>
            </a:stretch>
          </p:blipFill>
          <p:spPr bwMode="auto">
            <a:xfrm>
              <a:off x="1844" y="2032"/>
              <a:ext cx="149" cy="149"/>
            </a:xfrm>
            <a:prstGeom prst="rect">
              <a:avLst/>
            </a:prstGeom>
            <a:noFill/>
          </p:spPr>
        </p:pic>
        <p:pic>
          <p:nvPicPr>
            <p:cNvPr id="261" name="Picture 279" descr="electron"/>
            <p:cNvPicPr>
              <a:picLocks noChangeAspect="1" noChangeArrowheads="1"/>
            </p:cNvPicPr>
            <p:nvPr/>
          </p:nvPicPr>
          <p:blipFill>
            <a:blip r:embed="rId4" cstate="print"/>
            <a:srcRect/>
            <a:stretch>
              <a:fillRect/>
            </a:stretch>
          </p:blipFill>
          <p:spPr bwMode="auto">
            <a:xfrm>
              <a:off x="1842" y="2162"/>
              <a:ext cx="149" cy="150"/>
            </a:xfrm>
            <a:prstGeom prst="rect">
              <a:avLst/>
            </a:prstGeom>
            <a:noFill/>
          </p:spPr>
        </p:pic>
        <p:pic>
          <p:nvPicPr>
            <p:cNvPr id="262" name="Picture 280" descr="nucleus"/>
            <p:cNvPicPr>
              <a:picLocks noChangeAspect="1" noChangeArrowheads="1"/>
            </p:cNvPicPr>
            <p:nvPr/>
          </p:nvPicPr>
          <p:blipFill>
            <a:blip r:embed="rId5" cstate="print"/>
            <a:srcRect/>
            <a:stretch>
              <a:fillRect/>
            </a:stretch>
          </p:blipFill>
          <p:spPr bwMode="auto">
            <a:xfrm>
              <a:off x="1280" y="1970"/>
              <a:ext cx="420" cy="420"/>
            </a:xfrm>
            <a:prstGeom prst="rect">
              <a:avLst/>
            </a:prstGeom>
            <a:noFill/>
          </p:spPr>
        </p:pic>
        <p:sp>
          <p:nvSpPr>
            <p:cNvPr id="263" name="Oval 281"/>
            <p:cNvSpPr>
              <a:spLocks noChangeAspect="1" noChangeArrowheads="1"/>
            </p:cNvSpPr>
            <p:nvPr/>
          </p:nvSpPr>
          <p:spPr bwMode="auto">
            <a:xfrm>
              <a:off x="1443" y="1945"/>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sp>
          <p:nvSpPr>
            <p:cNvPr id="264" name="Oval 282"/>
            <p:cNvSpPr>
              <a:spLocks noChangeAspect="1" noChangeArrowheads="1"/>
            </p:cNvSpPr>
            <p:nvPr/>
          </p:nvSpPr>
          <p:spPr bwMode="auto">
            <a:xfrm>
              <a:off x="1443" y="2300"/>
              <a:ext cx="100"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FF00"/>
                </a:buClr>
                <a:buSzTx/>
                <a:buFontTx/>
                <a:buNone/>
                <a:tabLst/>
                <a:defRPr/>
              </a:pPr>
              <a:endParaRPr kumimoji="0" lang="en-GB" sz="1900" b="1" i="0" u="none" strike="noStrike" kern="0" cap="none" spc="0" normalizeH="0" baseline="0" noProof="0" smtClean="0">
                <a:ln>
                  <a:noFill/>
                </a:ln>
                <a:effectLst/>
                <a:uLnTx/>
                <a:uFillTx/>
              </a:endParaRPr>
            </a:p>
          </p:txBody>
        </p:sp>
        <p:pic>
          <p:nvPicPr>
            <p:cNvPr id="265" name="Picture 283" descr="electron"/>
            <p:cNvPicPr>
              <a:picLocks noChangeAspect="1" noChangeArrowheads="1"/>
            </p:cNvPicPr>
            <p:nvPr/>
          </p:nvPicPr>
          <p:blipFill>
            <a:blip r:embed="rId4" cstate="print"/>
            <a:srcRect/>
            <a:stretch>
              <a:fillRect/>
            </a:stretch>
          </p:blipFill>
          <p:spPr bwMode="auto">
            <a:xfrm>
              <a:off x="1343" y="2529"/>
              <a:ext cx="150" cy="149"/>
            </a:xfrm>
            <a:prstGeom prst="rect">
              <a:avLst/>
            </a:prstGeom>
            <a:noFill/>
          </p:spPr>
        </p:pic>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dissolve">
                                      <p:cBhvr>
                                        <p:cTn id="7" dur="500"/>
                                        <p:tgtEl>
                                          <p:spTgt spid="14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dissolve">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dissolve">
                                      <p:cBhvr>
                                        <p:cTn id="16" dur="5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dissolve">
                                      <p:cBhvr>
                                        <p:cTn id="2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46" grpId="0"/>
      <p:bldP spid="1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99" name="Text Box 3"/>
          <p:cNvSpPr txBox="1">
            <a:spLocks noChangeArrowheads="1"/>
          </p:cNvSpPr>
          <p:nvPr/>
        </p:nvSpPr>
        <p:spPr bwMode="auto">
          <a:xfrm>
            <a:off x="3604591" y="1552851"/>
            <a:ext cx="5327375" cy="1261884"/>
          </a:xfrm>
          <a:prstGeom prst="rect">
            <a:avLst/>
          </a:prstGeom>
          <a:noFill/>
          <a:ln w="9525">
            <a:noFill/>
            <a:miter lim="800000"/>
            <a:headEnd/>
            <a:tailEnd/>
          </a:ln>
          <a:effectLst/>
        </p:spPr>
        <p:txBody>
          <a:bodyPr wrap="square">
            <a:spAutoFit/>
          </a:bodyPr>
          <a:lstStyle/>
          <a:p>
            <a:pPr>
              <a:spcBef>
                <a:spcPct val="0"/>
              </a:spcBef>
              <a:defRPr/>
            </a:pPr>
            <a:r>
              <a:rPr lang="en-GB" sz="1900" b="1" kern="0" dirty="0" smtClean="0"/>
              <a:t>The reactivity of alkali metals </a:t>
            </a:r>
            <a:r>
              <a:rPr lang="en-GB" sz="1900" b="1" kern="0" dirty="0" smtClean="0">
                <a:solidFill>
                  <a:srgbClr val="00FF00"/>
                </a:solidFill>
              </a:rPr>
              <a:t>decreases</a:t>
            </a:r>
            <a:r>
              <a:rPr lang="en-GB" sz="1900" b="1" kern="0" dirty="0" smtClean="0"/>
              <a:t> going down the group. What is the reason for this?</a:t>
            </a:r>
          </a:p>
          <a:p>
            <a:pPr>
              <a:spcBef>
                <a:spcPct val="0"/>
              </a:spcBef>
              <a:defRPr/>
            </a:pPr>
            <a:endParaRPr kumimoji="0" lang="en-GB" sz="1900" b="1" i="0" u="none" strike="noStrike" kern="0" cap="none" spc="0" normalizeH="0" baseline="0" noProof="0" dirty="0" smtClean="0">
              <a:ln>
                <a:noFill/>
              </a:ln>
              <a:effectLst/>
              <a:uLnTx/>
              <a:uFillTx/>
            </a:endParaRPr>
          </a:p>
        </p:txBody>
      </p:sp>
      <p:sp>
        <p:nvSpPr>
          <p:cNvPr id="100" name="Rectangle 19"/>
          <p:cNvSpPr>
            <a:spLocks noChangeArrowheads="1"/>
          </p:cNvSpPr>
          <p:nvPr/>
        </p:nvSpPr>
        <p:spPr bwMode="auto">
          <a:xfrm>
            <a:off x="3230563" y="2604455"/>
            <a:ext cx="5710237" cy="677108"/>
          </a:xfrm>
          <a:prstGeom prst="rect">
            <a:avLst/>
          </a:prstGeom>
          <a:noFill/>
          <a:ln w="9525" algn="ctr">
            <a:noFill/>
            <a:miter lim="800000"/>
            <a:headEnd/>
            <a:tailEnd/>
          </a:ln>
          <a:effectLst/>
        </p:spPr>
        <p:txBody>
          <a:bodyPr>
            <a:spAutoFit/>
          </a:bodyPr>
          <a:lstStyle/>
          <a:p>
            <a:pPr marL="360363" lvl="0" indent="-360363">
              <a:buClr>
                <a:srgbClr val="00FF00"/>
              </a:buClr>
              <a:buFont typeface="Wingdings" pitchFamily="2" charset="2"/>
              <a:buChar char="l"/>
              <a:defRPr/>
            </a:pPr>
            <a:r>
              <a:rPr lang="en-GB" sz="1900" b="1" kern="0" dirty="0" smtClean="0"/>
              <a:t>The atoms of each element get larger going down the group.</a:t>
            </a:r>
          </a:p>
        </p:txBody>
      </p:sp>
      <p:sp>
        <p:nvSpPr>
          <p:cNvPr id="101" name="Text Box 20"/>
          <p:cNvSpPr txBox="1">
            <a:spLocks noChangeArrowheads="1"/>
          </p:cNvSpPr>
          <p:nvPr/>
        </p:nvSpPr>
        <p:spPr bwMode="auto">
          <a:xfrm>
            <a:off x="3230564" y="3391581"/>
            <a:ext cx="5714654" cy="969496"/>
          </a:xfrm>
          <a:prstGeom prst="rect">
            <a:avLst/>
          </a:prstGeom>
          <a:noFill/>
          <a:ln w="9525" algn="ctr">
            <a:noFill/>
            <a:miter lim="800000"/>
            <a:headEnd/>
            <a:tailEnd/>
          </a:ln>
          <a:effectLst/>
        </p:spPr>
        <p:txBody>
          <a:bodyPr wrap="square" rIns="0">
            <a:spAutoFit/>
          </a:bodyPr>
          <a:lstStyle/>
          <a:p>
            <a:pPr marL="360363" lvl="0" indent="-360363">
              <a:buClr>
                <a:srgbClr val="00FF00"/>
              </a:buClr>
              <a:buFont typeface="Wingdings" pitchFamily="2" charset="2"/>
              <a:buChar char="l"/>
              <a:defRPr/>
            </a:pPr>
            <a:r>
              <a:rPr lang="en-GB" sz="1900" b="1" kern="0" dirty="0" smtClean="0"/>
              <a:t>This means that the outer shell gets further away from the nucleus and is shielded by more electron shells.</a:t>
            </a:r>
          </a:p>
        </p:txBody>
      </p:sp>
      <p:sp>
        <p:nvSpPr>
          <p:cNvPr id="102" name="Text Box 21"/>
          <p:cNvSpPr txBox="1">
            <a:spLocks noChangeArrowheads="1"/>
          </p:cNvSpPr>
          <p:nvPr/>
        </p:nvSpPr>
        <p:spPr bwMode="auto">
          <a:xfrm>
            <a:off x="3230563" y="4478124"/>
            <a:ext cx="5700712" cy="1261884"/>
          </a:xfrm>
          <a:prstGeom prst="rect">
            <a:avLst/>
          </a:prstGeom>
          <a:noFill/>
          <a:ln w="9525" algn="ctr">
            <a:noFill/>
            <a:miter lim="800000"/>
            <a:headEnd/>
            <a:tailEnd/>
          </a:ln>
          <a:effectLst/>
        </p:spPr>
        <p:txBody>
          <a:bodyPr>
            <a:spAutoFit/>
          </a:bodyPr>
          <a:lstStyle/>
          <a:p>
            <a:pPr marL="360363" lvl="0" indent="-360363">
              <a:buClr>
                <a:srgbClr val="00FF00"/>
              </a:buClr>
              <a:buFont typeface="Wingdings" pitchFamily="2" charset="2"/>
              <a:buChar char="l"/>
              <a:defRPr/>
            </a:pPr>
            <a:r>
              <a:rPr lang="en-GB" sz="1900" b="1" kern="0" dirty="0" smtClean="0"/>
              <a:t>The further the outer shell is from the positive attraction of the nucleus, the harder it is to attract another electron to complete the outer shell.</a:t>
            </a:r>
          </a:p>
        </p:txBody>
      </p:sp>
      <p:sp>
        <p:nvSpPr>
          <p:cNvPr id="103" name="Text Box 22"/>
          <p:cNvSpPr txBox="1">
            <a:spLocks noChangeArrowheads="1"/>
          </p:cNvSpPr>
          <p:nvPr/>
        </p:nvSpPr>
        <p:spPr bwMode="auto">
          <a:xfrm>
            <a:off x="3230563" y="5785120"/>
            <a:ext cx="5722937" cy="677108"/>
          </a:xfrm>
          <a:prstGeom prst="rect">
            <a:avLst/>
          </a:prstGeom>
          <a:noFill/>
          <a:ln w="9525" algn="ctr">
            <a:noFill/>
            <a:miter lim="800000"/>
            <a:headEnd/>
            <a:tailEnd/>
          </a:ln>
          <a:effectLst/>
        </p:spPr>
        <p:txBody>
          <a:bodyPr>
            <a:spAutoFit/>
          </a:bodyPr>
          <a:lstStyle/>
          <a:p>
            <a:pPr marL="360363" lvl="0" indent="-360363">
              <a:buClr>
                <a:srgbClr val="00FF00"/>
              </a:buClr>
              <a:buFont typeface="Wingdings" pitchFamily="2" charset="2"/>
              <a:buChar char="l"/>
              <a:defRPr/>
            </a:pPr>
            <a:r>
              <a:rPr lang="en-GB" sz="1900" b="1" kern="0" dirty="0" smtClean="0"/>
              <a:t>This is why the reactivity of the halogens decreases going down group 7.</a:t>
            </a:r>
          </a:p>
        </p:txBody>
      </p:sp>
      <p:sp>
        <p:nvSpPr>
          <p:cNvPr id="195" name="AutoShape 71"/>
          <p:cNvSpPr>
            <a:spLocks noChangeArrowheads="1"/>
          </p:cNvSpPr>
          <p:nvPr/>
        </p:nvSpPr>
        <p:spPr bwMode="auto">
          <a:xfrm>
            <a:off x="183055" y="1538081"/>
            <a:ext cx="2271713" cy="5153025"/>
          </a:xfrm>
          <a:prstGeom prst="roundRect">
            <a:avLst>
              <a:gd name="adj" fmla="val 6343"/>
            </a:avLst>
          </a:prstGeom>
          <a:solidFill>
            <a:srgbClr val="FFFFCC"/>
          </a:solidFill>
          <a:ln w="38100">
            <a:solidFill>
              <a:srgbClr val="FF66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a:noFill/>
              </a:ln>
              <a:solidFill>
                <a:sysClr val="windowText" lastClr="000000"/>
              </a:solidFill>
              <a:effectLst/>
              <a:uLnTx/>
              <a:uFillTx/>
            </a:endParaRPr>
          </a:p>
        </p:txBody>
      </p:sp>
      <p:grpSp>
        <p:nvGrpSpPr>
          <p:cNvPr id="196" name="Group 154"/>
          <p:cNvGrpSpPr>
            <a:grpSpLocks/>
          </p:cNvGrpSpPr>
          <p:nvPr/>
        </p:nvGrpSpPr>
        <p:grpSpPr bwMode="auto">
          <a:xfrm>
            <a:off x="2245218" y="1976231"/>
            <a:ext cx="1044575" cy="4476750"/>
            <a:chOff x="5079" y="1128"/>
            <a:chExt cx="658" cy="2820"/>
          </a:xfrm>
        </p:grpSpPr>
        <p:pic>
          <p:nvPicPr>
            <p:cNvPr id="197" name="Picture 143" descr="arrow_decrease"/>
            <p:cNvPicPr>
              <a:picLocks noChangeAspect="1" noChangeArrowheads="1"/>
            </p:cNvPicPr>
            <p:nvPr/>
          </p:nvPicPr>
          <p:blipFill>
            <a:blip r:embed="rId4" cstate="print"/>
            <a:srcRect r="24051"/>
            <a:stretch>
              <a:fillRect/>
            </a:stretch>
          </p:blipFill>
          <p:spPr bwMode="auto">
            <a:xfrm>
              <a:off x="5079" y="1128"/>
              <a:ext cx="658" cy="2820"/>
            </a:xfrm>
            <a:prstGeom prst="rect">
              <a:avLst/>
            </a:prstGeom>
            <a:noFill/>
            <a:ln w="9525">
              <a:noFill/>
              <a:miter lim="800000"/>
              <a:headEnd/>
              <a:tailEnd/>
            </a:ln>
          </p:spPr>
        </p:pic>
        <p:sp>
          <p:nvSpPr>
            <p:cNvPr id="198" name="Text Box 144"/>
            <p:cNvSpPr txBox="1">
              <a:spLocks noChangeArrowheads="1"/>
            </p:cNvSpPr>
            <p:nvPr/>
          </p:nvSpPr>
          <p:spPr bwMode="auto">
            <a:xfrm rot="16200000">
              <a:off x="4234" y="2243"/>
              <a:ext cx="2482" cy="25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decrease in reactivity</a:t>
              </a:r>
            </a:p>
          </p:txBody>
        </p:sp>
      </p:grpSp>
      <p:grpSp>
        <p:nvGrpSpPr>
          <p:cNvPr id="199" name="Group 148"/>
          <p:cNvGrpSpPr>
            <a:grpSpLocks/>
          </p:cNvGrpSpPr>
          <p:nvPr/>
        </p:nvGrpSpPr>
        <p:grpSpPr bwMode="auto">
          <a:xfrm>
            <a:off x="294180" y="4579731"/>
            <a:ext cx="2060575" cy="2057400"/>
            <a:chOff x="838" y="2726"/>
            <a:chExt cx="1298" cy="1296"/>
          </a:xfrm>
        </p:grpSpPr>
        <p:sp>
          <p:nvSpPr>
            <p:cNvPr id="200" name="Oval 109"/>
            <p:cNvSpPr>
              <a:spLocks noChangeAspect="1" noChangeArrowheads="1"/>
            </p:cNvSpPr>
            <p:nvPr/>
          </p:nvSpPr>
          <p:spPr bwMode="auto">
            <a:xfrm>
              <a:off x="918" y="2795"/>
              <a:ext cx="1154" cy="1154"/>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1" name="Oval 110"/>
            <p:cNvSpPr>
              <a:spLocks noChangeAspect="1" noChangeArrowheads="1"/>
            </p:cNvSpPr>
            <p:nvPr/>
          </p:nvSpPr>
          <p:spPr bwMode="auto">
            <a:xfrm>
              <a:off x="1050" y="2928"/>
              <a:ext cx="889" cy="88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2" name="Oval 111"/>
            <p:cNvSpPr>
              <a:spLocks noChangeAspect="1" noChangeArrowheads="1"/>
            </p:cNvSpPr>
            <p:nvPr/>
          </p:nvSpPr>
          <p:spPr bwMode="auto">
            <a:xfrm>
              <a:off x="1179" y="3068"/>
              <a:ext cx="631" cy="63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3" name="Oval 112"/>
            <p:cNvSpPr>
              <a:spLocks noChangeAspect="1" noChangeArrowheads="1"/>
            </p:cNvSpPr>
            <p:nvPr/>
          </p:nvSpPr>
          <p:spPr bwMode="auto">
            <a:xfrm>
              <a:off x="1307" y="3195"/>
              <a:ext cx="375" cy="375"/>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4" name="Oval 113"/>
            <p:cNvSpPr>
              <a:spLocks noChangeAspect="1" noChangeArrowheads="1"/>
            </p:cNvSpPr>
            <p:nvPr/>
          </p:nvSpPr>
          <p:spPr bwMode="auto">
            <a:xfrm>
              <a:off x="1745" y="3267"/>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5" name="Oval 114"/>
            <p:cNvSpPr>
              <a:spLocks noChangeAspect="1" noChangeArrowheads="1"/>
            </p:cNvSpPr>
            <p:nvPr/>
          </p:nvSpPr>
          <p:spPr bwMode="auto">
            <a:xfrm>
              <a:off x="1373" y="3026"/>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6" name="Oval 115"/>
            <p:cNvSpPr>
              <a:spLocks noChangeAspect="1" noChangeArrowheads="1"/>
            </p:cNvSpPr>
            <p:nvPr/>
          </p:nvSpPr>
          <p:spPr bwMode="auto">
            <a:xfrm>
              <a:off x="1516" y="3639"/>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7" name="Oval 116"/>
            <p:cNvSpPr>
              <a:spLocks noChangeAspect="1" noChangeArrowheads="1"/>
            </p:cNvSpPr>
            <p:nvPr/>
          </p:nvSpPr>
          <p:spPr bwMode="auto">
            <a:xfrm>
              <a:off x="1745" y="3400"/>
              <a:ext cx="102"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8" name="Oval 117"/>
            <p:cNvSpPr>
              <a:spLocks noChangeAspect="1" noChangeArrowheads="1"/>
            </p:cNvSpPr>
            <p:nvPr/>
          </p:nvSpPr>
          <p:spPr bwMode="auto">
            <a:xfrm>
              <a:off x="1516" y="3026"/>
              <a:ext cx="101"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9" name="Oval 118"/>
            <p:cNvSpPr>
              <a:spLocks noChangeAspect="1" noChangeArrowheads="1"/>
            </p:cNvSpPr>
            <p:nvPr/>
          </p:nvSpPr>
          <p:spPr bwMode="auto">
            <a:xfrm>
              <a:off x="1135" y="3400"/>
              <a:ext cx="102"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0" name="Oval 119"/>
            <p:cNvSpPr>
              <a:spLocks noChangeAspect="1" noChangeArrowheads="1"/>
            </p:cNvSpPr>
            <p:nvPr/>
          </p:nvSpPr>
          <p:spPr bwMode="auto">
            <a:xfrm>
              <a:off x="1135" y="3267"/>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1" name="Oval 120"/>
            <p:cNvSpPr>
              <a:spLocks noChangeAspect="1" noChangeArrowheads="1"/>
            </p:cNvSpPr>
            <p:nvPr/>
          </p:nvSpPr>
          <p:spPr bwMode="auto">
            <a:xfrm>
              <a:off x="1373" y="3639"/>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2" name="Oval 123"/>
            <p:cNvSpPr>
              <a:spLocks noChangeAspect="1" noChangeArrowheads="1"/>
            </p:cNvSpPr>
            <p:nvPr/>
          </p:nvSpPr>
          <p:spPr bwMode="auto">
            <a:xfrm>
              <a:off x="1373" y="2882"/>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3" name="Oval 124"/>
            <p:cNvSpPr>
              <a:spLocks noChangeAspect="1" noChangeArrowheads="1"/>
            </p:cNvSpPr>
            <p:nvPr/>
          </p:nvSpPr>
          <p:spPr bwMode="auto">
            <a:xfrm>
              <a:off x="1516" y="2882"/>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4" name="Oval 125"/>
            <p:cNvSpPr>
              <a:spLocks noChangeAspect="1" noChangeArrowheads="1"/>
            </p:cNvSpPr>
            <p:nvPr/>
          </p:nvSpPr>
          <p:spPr bwMode="auto">
            <a:xfrm>
              <a:off x="1881" y="3267"/>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5" name="Oval 126"/>
            <p:cNvSpPr>
              <a:spLocks noChangeAspect="1" noChangeArrowheads="1"/>
            </p:cNvSpPr>
            <p:nvPr/>
          </p:nvSpPr>
          <p:spPr bwMode="auto">
            <a:xfrm>
              <a:off x="1881" y="3400"/>
              <a:ext cx="102"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6" name="Oval 127"/>
            <p:cNvSpPr>
              <a:spLocks noChangeAspect="1" noChangeArrowheads="1"/>
            </p:cNvSpPr>
            <p:nvPr/>
          </p:nvSpPr>
          <p:spPr bwMode="auto">
            <a:xfrm>
              <a:off x="1005" y="3267"/>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7" name="Oval 128"/>
            <p:cNvSpPr>
              <a:spLocks noChangeAspect="1" noChangeArrowheads="1"/>
            </p:cNvSpPr>
            <p:nvPr/>
          </p:nvSpPr>
          <p:spPr bwMode="auto">
            <a:xfrm>
              <a:off x="1005" y="340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8" name="Oval 129"/>
            <p:cNvSpPr>
              <a:spLocks noChangeAspect="1" noChangeArrowheads="1"/>
            </p:cNvSpPr>
            <p:nvPr/>
          </p:nvSpPr>
          <p:spPr bwMode="auto">
            <a:xfrm>
              <a:off x="1373" y="3756"/>
              <a:ext cx="102"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9" name="Oval 130"/>
            <p:cNvSpPr>
              <a:spLocks noChangeAspect="1" noChangeArrowheads="1"/>
            </p:cNvSpPr>
            <p:nvPr/>
          </p:nvSpPr>
          <p:spPr bwMode="auto">
            <a:xfrm>
              <a:off x="1516" y="3756"/>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20" name="Picture 131" descr="electron"/>
            <p:cNvPicPr>
              <a:picLocks noChangeAspect="1" noChangeArrowheads="1"/>
            </p:cNvPicPr>
            <p:nvPr/>
          </p:nvPicPr>
          <p:blipFill>
            <a:blip r:embed="rId5" cstate="print"/>
            <a:srcRect/>
            <a:stretch>
              <a:fillRect/>
            </a:stretch>
          </p:blipFill>
          <p:spPr bwMode="auto">
            <a:xfrm>
              <a:off x="1482" y="2726"/>
              <a:ext cx="151" cy="151"/>
            </a:xfrm>
            <a:prstGeom prst="rect">
              <a:avLst/>
            </a:prstGeom>
            <a:noFill/>
          </p:spPr>
        </p:pic>
        <p:pic>
          <p:nvPicPr>
            <p:cNvPr id="221" name="Picture 132" descr="electron"/>
            <p:cNvPicPr>
              <a:picLocks noChangeAspect="1" noChangeArrowheads="1"/>
            </p:cNvPicPr>
            <p:nvPr/>
          </p:nvPicPr>
          <p:blipFill>
            <a:blip r:embed="rId5" cstate="print"/>
            <a:srcRect/>
            <a:stretch>
              <a:fillRect/>
            </a:stretch>
          </p:blipFill>
          <p:spPr bwMode="auto">
            <a:xfrm>
              <a:off x="1340" y="2730"/>
              <a:ext cx="152" cy="151"/>
            </a:xfrm>
            <a:prstGeom prst="rect">
              <a:avLst/>
            </a:prstGeom>
            <a:noFill/>
          </p:spPr>
        </p:pic>
        <p:pic>
          <p:nvPicPr>
            <p:cNvPr id="222" name="Picture 133" descr="electron"/>
            <p:cNvPicPr>
              <a:picLocks noChangeAspect="1" noChangeArrowheads="1"/>
            </p:cNvPicPr>
            <p:nvPr/>
          </p:nvPicPr>
          <p:blipFill>
            <a:blip r:embed="rId5" cstate="print"/>
            <a:srcRect/>
            <a:stretch>
              <a:fillRect/>
            </a:stretch>
          </p:blipFill>
          <p:spPr bwMode="auto">
            <a:xfrm>
              <a:off x="1492" y="3871"/>
              <a:ext cx="151" cy="151"/>
            </a:xfrm>
            <a:prstGeom prst="rect">
              <a:avLst/>
            </a:prstGeom>
            <a:noFill/>
          </p:spPr>
        </p:pic>
        <p:pic>
          <p:nvPicPr>
            <p:cNvPr id="223" name="Picture 134" descr="electron"/>
            <p:cNvPicPr>
              <a:picLocks noChangeAspect="1" noChangeArrowheads="1"/>
            </p:cNvPicPr>
            <p:nvPr/>
          </p:nvPicPr>
          <p:blipFill>
            <a:blip r:embed="rId5" cstate="print"/>
            <a:srcRect/>
            <a:stretch>
              <a:fillRect/>
            </a:stretch>
          </p:blipFill>
          <p:spPr bwMode="auto">
            <a:xfrm>
              <a:off x="1345" y="3869"/>
              <a:ext cx="151" cy="151"/>
            </a:xfrm>
            <a:prstGeom prst="rect">
              <a:avLst/>
            </a:prstGeom>
            <a:noFill/>
          </p:spPr>
        </p:pic>
        <p:pic>
          <p:nvPicPr>
            <p:cNvPr id="224" name="Picture 135" descr="electron"/>
            <p:cNvPicPr>
              <a:picLocks noChangeAspect="1" noChangeArrowheads="1"/>
            </p:cNvPicPr>
            <p:nvPr/>
          </p:nvPicPr>
          <p:blipFill>
            <a:blip r:embed="rId5" cstate="print"/>
            <a:srcRect/>
            <a:stretch>
              <a:fillRect/>
            </a:stretch>
          </p:blipFill>
          <p:spPr bwMode="auto">
            <a:xfrm>
              <a:off x="838" y="3374"/>
              <a:ext cx="151" cy="151"/>
            </a:xfrm>
            <a:prstGeom prst="rect">
              <a:avLst/>
            </a:prstGeom>
            <a:noFill/>
          </p:spPr>
        </p:pic>
        <p:pic>
          <p:nvPicPr>
            <p:cNvPr id="225" name="Picture 136" descr="electron"/>
            <p:cNvPicPr>
              <a:picLocks noChangeAspect="1" noChangeArrowheads="1"/>
            </p:cNvPicPr>
            <p:nvPr/>
          </p:nvPicPr>
          <p:blipFill>
            <a:blip r:embed="rId5" cstate="print"/>
            <a:srcRect/>
            <a:stretch>
              <a:fillRect/>
            </a:stretch>
          </p:blipFill>
          <p:spPr bwMode="auto">
            <a:xfrm>
              <a:off x="1985" y="3246"/>
              <a:ext cx="151" cy="152"/>
            </a:xfrm>
            <a:prstGeom prst="rect">
              <a:avLst/>
            </a:prstGeom>
            <a:noFill/>
          </p:spPr>
        </p:pic>
        <p:pic>
          <p:nvPicPr>
            <p:cNvPr id="226" name="Picture 137" descr="electron"/>
            <p:cNvPicPr>
              <a:picLocks noChangeAspect="1" noChangeArrowheads="1"/>
            </p:cNvPicPr>
            <p:nvPr/>
          </p:nvPicPr>
          <p:blipFill>
            <a:blip r:embed="rId5" cstate="print"/>
            <a:srcRect/>
            <a:stretch>
              <a:fillRect/>
            </a:stretch>
          </p:blipFill>
          <p:spPr bwMode="auto">
            <a:xfrm>
              <a:off x="1983" y="3378"/>
              <a:ext cx="151" cy="151"/>
            </a:xfrm>
            <a:prstGeom prst="rect">
              <a:avLst/>
            </a:prstGeom>
            <a:noFill/>
          </p:spPr>
        </p:pic>
        <p:pic>
          <p:nvPicPr>
            <p:cNvPr id="227" name="Picture 147" descr="nucleus"/>
            <p:cNvPicPr>
              <a:picLocks noChangeAspect="1" noChangeArrowheads="1"/>
            </p:cNvPicPr>
            <p:nvPr/>
          </p:nvPicPr>
          <p:blipFill>
            <a:blip r:embed="rId6" cstate="print"/>
            <a:srcRect/>
            <a:stretch>
              <a:fillRect/>
            </a:stretch>
          </p:blipFill>
          <p:spPr bwMode="auto">
            <a:xfrm>
              <a:off x="1274" y="3158"/>
              <a:ext cx="438" cy="438"/>
            </a:xfrm>
            <a:prstGeom prst="rect">
              <a:avLst/>
            </a:prstGeom>
            <a:noFill/>
          </p:spPr>
        </p:pic>
        <p:sp>
          <p:nvSpPr>
            <p:cNvPr id="228" name="Oval 122"/>
            <p:cNvSpPr>
              <a:spLocks noChangeAspect="1" noChangeArrowheads="1"/>
            </p:cNvSpPr>
            <p:nvPr/>
          </p:nvSpPr>
          <p:spPr bwMode="auto">
            <a:xfrm>
              <a:off x="1446" y="3509"/>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29" name="Oval 121"/>
            <p:cNvSpPr>
              <a:spLocks noChangeAspect="1" noChangeArrowheads="1"/>
            </p:cNvSpPr>
            <p:nvPr/>
          </p:nvSpPr>
          <p:spPr bwMode="auto">
            <a:xfrm>
              <a:off x="1446" y="3149"/>
              <a:ext cx="101" cy="102"/>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230" name="Group 151"/>
          <p:cNvGrpSpPr>
            <a:grpSpLocks/>
          </p:cNvGrpSpPr>
          <p:nvPr/>
        </p:nvGrpSpPr>
        <p:grpSpPr bwMode="auto">
          <a:xfrm>
            <a:off x="705343" y="1573006"/>
            <a:ext cx="1238250" cy="1241425"/>
            <a:chOff x="1097" y="832"/>
            <a:chExt cx="780" cy="782"/>
          </a:xfrm>
        </p:grpSpPr>
        <p:sp>
          <p:nvSpPr>
            <p:cNvPr id="231" name="Oval 76"/>
            <p:cNvSpPr>
              <a:spLocks noChangeAspect="1" noChangeArrowheads="1"/>
            </p:cNvSpPr>
            <p:nvPr/>
          </p:nvSpPr>
          <p:spPr bwMode="auto">
            <a:xfrm>
              <a:off x="1173" y="904"/>
              <a:ext cx="642" cy="643"/>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32" name="Oval 77"/>
            <p:cNvSpPr>
              <a:spLocks noChangeAspect="1" noChangeArrowheads="1"/>
            </p:cNvSpPr>
            <p:nvPr/>
          </p:nvSpPr>
          <p:spPr bwMode="auto">
            <a:xfrm>
              <a:off x="1305" y="1035"/>
              <a:ext cx="380" cy="380"/>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33" name="Picture 80" descr="electron"/>
            <p:cNvPicPr>
              <a:picLocks noChangeAspect="1" noChangeArrowheads="1"/>
            </p:cNvPicPr>
            <p:nvPr/>
          </p:nvPicPr>
          <p:blipFill>
            <a:blip r:embed="rId5" cstate="print"/>
            <a:srcRect/>
            <a:stretch>
              <a:fillRect/>
            </a:stretch>
          </p:blipFill>
          <p:spPr bwMode="auto">
            <a:xfrm>
              <a:off x="1479" y="832"/>
              <a:ext cx="154" cy="154"/>
            </a:xfrm>
            <a:prstGeom prst="rect">
              <a:avLst/>
            </a:prstGeom>
            <a:noFill/>
          </p:spPr>
        </p:pic>
        <p:pic>
          <p:nvPicPr>
            <p:cNvPr id="234" name="Picture 81" descr="electron"/>
            <p:cNvPicPr>
              <a:picLocks noChangeAspect="1" noChangeArrowheads="1"/>
            </p:cNvPicPr>
            <p:nvPr/>
          </p:nvPicPr>
          <p:blipFill>
            <a:blip r:embed="rId5" cstate="print"/>
            <a:srcRect/>
            <a:stretch>
              <a:fillRect/>
            </a:stretch>
          </p:blipFill>
          <p:spPr bwMode="auto">
            <a:xfrm>
              <a:off x="1353" y="838"/>
              <a:ext cx="154" cy="154"/>
            </a:xfrm>
            <a:prstGeom prst="rect">
              <a:avLst/>
            </a:prstGeom>
            <a:noFill/>
          </p:spPr>
        </p:pic>
        <p:pic>
          <p:nvPicPr>
            <p:cNvPr id="235" name="Picture 82" descr="electron"/>
            <p:cNvPicPr>
              <a:picLocks noChangeAspect="1" noChangeArrowheads="1"/>
            </p:cNvPicPr>
            <p:nvPr/>
          </p:nvPicPr>
          <p:blipFill>
            <a:blip r:embed="rId5" cstate="print"/>
            <a:srcRect/>
            <a:stretch>
              <a:fillRect/>
            </a:stretch>
          </p:blipFill>
          <p:spPr bwMode="auto">
            <a:xfrm>
              <a:off x="1489" y="1460"/>
              <a:ext cx="154" cy="154"/>
            </a:xfrm>
            <a:prstGeom prst="rect">
              <a:avLst/>
            </a:prstGeom>
            <a:noFill/>
          </p:spPr>
        </p:pic>
        <p:pic>
          <p:nvPicPr>
            <p:cNvPr id="236" name="Picture 83" descr="electron"/>
            <p:cNvPicPr>
              <a:picLocks noChangeAspect="1" noChangeArrowheads="1"/>
            </p:cNvPicPr>
            <p:nvPr/>
          </p:nvPicPr>
          <p:blipFill>
            <a:blip r:embed="rId5" cstate="print"/>
            <a:srcRect/>
            <a:stretch>
              <a:fillRect/>
            </a:stretch>
          </p:blipFill>
          <p:spPr bwMode="auto">
            <a:xfrm>
              <a:off x="1363" y="1456"/>
              <a:ext cx="154" cy="154"/>
            </a:xfrm>
            <a:prstGeom prst="rect">
              <a:avLst/>
            </a:prstGeom>
            <a:noFill/>
          </p:spPr>
        </p:pic>
        <p:pic>
          <p:nvPicPr>
            <p:cNvPr id="237" name="Picture 84" descr="electron"/>
            <p:cNvPicPr>
              <a:picLocks noChangeAspect="1" noChangeArrowheads="1"/>
            </p:cNvPicPr>
            <p:nvPr/>
          </p:nvPicPr>
          <p:blipFill>
            <a:blip r:embed="rId5" cstate="print"/>
            <a:srcRect/>
            <a:stretch>
              <a:fillRect/>
            </a:stretch>
          </p:blipFill>
          <p:spPr bwMode="auto">
            <a:xfrm>
              <a:off x="1097" y="1196"/>
              <a:ext cx="154" cy="154"/>
            </a:xfrm>
            <a:prstGeom prst="rect">
              <a:avLst/>
            </a:prstGeom>
            <a:noFill/>
          </p:spPr>
        </p:pic>
        <p:pic>
          <p:nvPicPr>
            <p:cNvPr id="238" name="Picture 85" descr="electron"/>
            <p:cNvPicPr>
              <a:picLocks noChangeAspect="1" noChangeArrowheads="1"/>
            </p:cNvPicPr>
            <p:nvPr/>
          </p:nvPicPr>
          <p:blipFill>
            <a:blip r:embed="rId5" cstate="print"/>
            <a:srcRect/>
            <a:stretch>
              <a:fillRect/>
            </a:stretch>
          </p:blipFill>
          <p:spPr bwMode="auto">
            <a:xfrm>
              <a:off x="1723" y="1066"/>
              <a:ext cx="154" cy="154"/>
            </a:xfrm>
            <a:prstGeom prst="rect">
              <a:avLst/>
            </a:prstGeom>
            <a:noFill/>
          </p:spPr>
        </p:pic>
        <p:pic>
          <p:nvPicPr>
            <p:cNvPr id="239" name="Picture 86" descr="electron"/>
            <p:cNvPicPr>
              <a:picLocks noChangeAspect="1" noChangeArrowheads="1"/>
            </p:cNvPicPr>
            <p:nvPr/>
          </p:nvPicPr>
          <p:blipFill>
            <a:blip r:embed="rId5" cstate="print"/>
            <a:srcRect/>
            <a:stretch>
              <a:fillRect/>
            </a:stretch>
          </p:blipFill>
          <p:spPr bwMode="auto">
            <a:xfrm>
              <a:off x="1721" y="1200"/>
              <a:ext cx="154" cy="154"/>
            </a:xfrm>
            <a:prstGeom prst="rect">
              <a:avLst/>
            </a:prstGeom>
            <a:noFill/>
          </p:spPr>
        </p:pic>
        <p:pic>
          <p:nvPicPr>
            <p:cNvPr id="240" name="Picture 145" descr="nucleus"/>
            <p:cNvPicPr>
              <a:picLocks noChangeAspect="1" noChangeArrowheads="1"/>
            </p:cNvPicPr>
            <p:nvPr/>
          </p:nvPicPr>
          <p:blipFill>
            <a:blip r:embed="rId6" cstate="print"/>
            <a:srcRect/>
            <a:stretch>
              <a:fillRect/>
            </a:stretch>
          </p:blipFill>
          <p:spPr bwMode="auto">
            <a:xfrm>
              <a:off x="1287" y="1023"/>
              <a:ext cx="402" cy="402"/>
            </a:xfrm>
            <a:prstGeom prst="rect">
              <a:avLst/>
            </a:prstGeom>
            <a:noFill/>
          </p:spPr>
        </p:pic>
        <p:sp>
          <p:nvSpPr>
            <p:cNvPr id="241" name="Oval 79"/>
            <p:cNvSpPr>
              <a:spLocks noChangeAspect="1" noChangeArrowheads="1"/>
            </p:cNvSpPr>
            <p:nvPr/>
          </p:nvSpPr>
          <p:spPr bwMode="auto">
            <a:xfrm>
              <a:off x="1445" y="1353"/>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2" name="Oval 78"/>
            <p:cNvSpPr>
              <a:spLocks noChangeAspect="1" noChangeArrowheads="1"/>
            </p:cNvSpPr>
            <p:nvPr/>
          </p:nvSpPr>
          <p:spPr bwMode="auto">
            <a:xfrm>
              <a:off x="1445" y="988"/>
              <a:ext cx="102" cy="103"/>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243" name="Group 152"/>
          <p:cNvGrpSpPr>
            <a:grpSpLocks/>
          </p:cNvGrpSpPr>
          <p:nvPr/>
        </p:nvGrpSpPr>
        <p:grpSpPr bwMode="auto">
          <a:xfrm>
            <a:off x="521193" y="2887456"/>
            <a:ext cx="1606550" cy="1616075"/>
            <a:chOff x="981" y="1660"/>
            <a:chExt cx="1012" cy="1018"/>
          </a:xfrm>
        </p:grpSpPr>
        <p:sp>
          <p:nvSpPr>
            <p:cNvPr id="244" name="Oval 88"/>
            <p:cNvSpPr>
              <a:spLocks noChangeAspect="1" noChangeArrowheads="1"/>
            </p:cNvSpPr>
            <p:nvPr/>
          </p:nvSpPr>
          <p:spPr bwMode="auto">
            <a:xfrm>
              <a:off x="1052" y="1724"/>
              <a:ext cx="880" cy="880"/>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5" name="Oval 89"/>
            <p:cNvSpPr>
              <a:spLocks noChangeAspect="1" noChangeArrowheads="1"/>
            </p:cNvSpPr>
            <p:nvPr/>
          </p:nvSpPr>
          <p:spPr bwMode="auto">
            <a:xfrm>
              <a:off x="1178" y="1863"/>
              <a:ext cx="625" cy="62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6" name="Oval 90"/>
            <p:cNvSpPr>
              <a:spLocks noChangeAspect="1" noChangeArrowheads="1"/>
            </p:cNvSpPr>
            <p:nvPr/>
          </p:nvSpPr>
          <p:spPr bwMode="auto">
            <a:xfrm>
              <a:off x="1307" y="1991"/>
              <a:ext cx="370" cy="36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7" name="Oval 91"/>
            <p:cNvSpPr>
              <a:spLocks noChangeAspect="1" noChangeArrowheads="1"/>
            </p:cNvSpPr>
            <p:nvPr/>
          </p:nvSpPr>
          <p:spPr bwMode="auto">
            <a:xfrm>
              <a:off x="1740" y="206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8" name="Oval 92"/>
            <p:cNvSpPr>
              <a:spLocks noChangeAspect="1" noChangeArrowheads="1"/>
            </p:cNvSpPr>
            <p:nvPr/>
          </p:nvSpPr>
          <p:spPr bwMode="auto">
            <a:xfrm>
              <a:off x="1372" y="1823"/>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9" name="Oval 93"/>
            <p:cNvSpPr>
              <a:spLocks noChangeAspect="1" noChangeArrowheads="1"/>
            </p:cNvSpPr>
            <p:nvPr/>
          </p:nvSpPr>
          <p:spPr bwMode="auto">
            <a:xfrm>
              <a:off x="1513" y="2429"/>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0" name="Oval 94"/>
            <p:cNvSpPr>
              <a:spLocks noChangeAspect="1" noChangeArrowheads="1"/>
            </p:cNvSpPr>
            <p:nvPr/>
          </p:nvSpPr>
          <p:spPr bwMode="auto">
            <a:xfrm>
              <a:off x="1740" y="2191"/>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1" name="Oval 95"/>
            <p:cNvSpPr>
              <a:spLocks noChangeAspect="1" noChangeArrowheads="1"/>
            </p:cNvSpPr>
            <p:nvPr/>
          </p:nvSpPr>
          <p:spPr bwMode="auto">
            <a:xfrm>
              <a:off x="1513" y="1823"/>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2" name="Oval 96"/>
            <p:cNvSpPr>
              <a:spLocks noChangeAspect="1" noChangeArrowheads="1"/>
            </p:cNvSpPr>
            <p:nvPr/>
          </p:nvSpPr>
          <p:spPr bwMode="auto">
            <a:xfrm>
              <a:off x="1136" y="2191"/>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3" name="Oval 97"/>
            <p:cNvSpPr>
              <a:spLocks noChangeAspect="1" noChangeArrowheads="1"/>
            </p:cNvSpPr>
            <p:nvPr/>
          </p:nvSpPr>
          <p:spPr bwMode="auto">
            <a:xfrm>
              <a:off x="1136" y="2060"/>
              <a:ext cx="101"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4" name="Oval 98"/>
            <p:cNvSpPr>
              <a:spLocks noChangeAspect="1" noChangeArrowheads="1"/>
            </p:cNvSpPr>
            <p:nvPr/>
          </p:nvSpPr>
          <p:spPr bwMode="auto">
            <a:xfrm>
              <a:off x="1372" y="2429"/>
              <a:ext cx="101"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55" name="Picture 101" descr="electron"/>
            <p:cNvPicPr>
              <a:picLocks noChangeAspect="1" noChangeArrowheads="1"/>
            </p:cNvPicPr>
            <p:nvPr/>
          </p:nvPicPr>
          <p:blipFill>
            <a:blip r:embed="rId5" cstate="print"/>
            <a:srcRect/>
            <a:stretch>
              <a:fillRect/>
            </a:stretch>
          </p:blipFill>
          <p:spPr bwMode="auto">
            <a:xfrm>
              <a:off x="1485" y="1664"/>
              <a:ext cx="150" cy="150"/>
            </a:xfrm>
            <a:prstGeom prst="rect">
              <a:avLst/>
            </a:prstGeom>
            <a:noFill/>
          </p:spPr>
        </p:pic>
        <p:pic>
          <p:nvPicPr>
            <p:cNvPr id="256" name="Picture 102" descr="electron"/>
            <p:cNvPicPr>
              <a:picLocks noChangeAspect="1" noChangeArrowheads="1"/>
            </p:cNvPicPr>
            <p:nvPr/>
          </p:nvPicPr>
          <p:blipFill>
            <a:blip r:embed="rId5" cstate="print"/>
            <a:srcRect/>
            <a:stretch>
              <a:fillRect/>
            </a:stretch>
          </p:blipFill>
          <p:spPr bwMode="auto">
            <a:xfrm>
              <a:off x="1351" y="1660"/>
              <a:ext cx="149" cy="149"/>
            </a:xfrm>
            <a:prstGeom prst="rect">
              <a:avLst/>
            </a:prstGeom>
            <a:noFill/>
          </p:spPr>
        </p:pic>
        <p:pic>
          <p:nvPicPr>
            <p:cNvPr id="257" name="Picture 103" descr="electron"/>
            <p:cNvPicPr>
              <a:picLocks noChangeAspect="1" noChangeArrowheads="1"/>
            </p:cNvPicPr>
            <p:nvPr/>
          </p:nvPicPr>
          <p:blipFill>
            <a:blip r:embed="rId5" cstate="print"/>
            <a:srcRect/>
            <a:stretch>
              <a:fillRect/>
            </a:stretch>
          </p:blipFill>
          <p:spPr bwMode="auto">
            <a:xfrm>
              <a:off x="1483" y="2522"/>
              <a:ext cx="150" cy="150"/>
            </a:xfrm>
            <a:prstGeom prst="rect">
              <a:avLst/>
            </a:prstGeom>
            <a:noFill/>
          </p:spPr>
        </p:pic>
        <p:pic>
          <p:nvPicPr>
            <p:cNvPr id="258" name="Picture 105" descr="electron"/>
            <p:cNvPicPr>
              <a:picLocks noChangeAspect="1" noChangeArrowheads="1"/>
            </p:cNvPicPr>
            <p:nvPr/>
          </p:nvPicPr>
          <p:blipFill>
            <a:blip r:embed="rId5" cstate="print"/>
            <a:srcRect/>
            <a:stretch>
              <a:fillRect/>
            </a:stretch>
          </p:blipFill>
          <p:spPr bwMode="auto">
            <a:xfrm>
              <a:off x="981" y="2164"/>
              <a:ext cx="150" cy="150"/>
            </a:xfrm>
            <a:prstGeom prst="rect">
              <a:avLst/>
            </a:prstGeom>
            <a:noFill/>
          </p:spPr>
        </p:pic>
        <p:pic>
          <p:nvPicPr>
            <p:cNvPr id="259" name="Picture 106" descr="electron"/>
            <p:cNvPicPr>
              <a:picLocks noChangeAspect="1" noChangeArrowheads="1"/>
            </p:cNvPicPr>
            <p:nvPr/>
          </p:nvPicPr>
          <p:blipFill>
            <a:blip r:embed="rId5" cstate="print"/>
            <a:srcRect/>
            <a:stretch>
              <a:fillRect/>
            </a:stretch>
          </p:blipFill>
          <p:spPr bwMode="auto">
            <a:xfrm>
              <a:off x="1844" y="2032"/>
              <a:ext cx="149" cy="149"/>
            </a:xfrm>
            <a:prstGeom prst="rect">
              <a:avLst/>
            </a:prstGeom>
            <a:noFill/>
          </p:spPr>
        </p:pic>
        <p:pic>
          <p:nvPicPr>
            <p:cNvPr id="260" name="Picture 107" descr="electron"/>
            <p:cNvPicPr>
              <a:picLocks noChangeAspect="1" noChangeArrowheads="1"/>
            </p:cNvPicPr>
            <p:nvPr/>
          </p:nvPicPr>
          <p:blipFill>
            <a:blip r:embed="rId5" cstate="print"/>
            <a:srcRect/>
            <a:stretch>
              <a:fillRect/>
            </a:stretch>
          </p:blipFill>
          <p:spPr bwMode="auto">
            <a:xfrm>
              <a:off x="1842" y="2162"/>
              <a:ext cx="149" cy="150"/>
            </a:xfrm>
            <a:prstGeom prst="rect">
              <a:avLst/>
            </a:prstGeom>
            <a:noFill/>
          </p:spPr>
        </p:pic>
        <p:pic>
          <p:nvPicPr>
            <p:cNvPr id="261" name="Picture 149" descr="nucleus"/>
            <p:cNvPicPr>
              <a:picLocks noChangeAspect="1" noChangeArrowheads="1"/>
            </p:cNvPicPr>
            <p:nvPr/>
          </p:nvPicPr>
          <p:blipFill>
            <a:blip r:embed="rId6" cstate="print"/>
            <a:srcRect/>
            <a:stretch>
              <a:fillRect/>
            </a:stretch>
          </p:blipFill>
          <p:spPr bwMode="auto">
            <a:xfrm>
              <a:off x="1280" y="1970"/>
              <a:ext cx="420" cy="420"/>
            </a:xfrm>
            <a:prstGeom prst="rect">
              <a:avLst/>
            </a:prstGeom>
            <a:noFill/>
          </p:spPr>
        </p:pic>
        <p:sp>
          <p:nvSpPr>
            <p:cNvPr id="262" name="Oval 99"/>
            <p:cNvSpPr>
              <a:spLocks noChangeAspect="1" noChangeArrowheads="1"/>
            </p:cNvSpPr>
            <p:nvPr/>
          </p:nvSpPr>
          <p:spPr bwMode="auto">
            <a:xfrm>
              <a:off x="1443" y="1945"/>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3" name="Oval 100"/>
            <p:cNvSpPr>
              <a:spLocks noChangeAspect="1" noChangeArrowheads="1"/>
            </p:cNvSpPr>
            <p:nvPr/>
          </p:nvSpPr>
          <p:spPr bwMode="auto">
            <a:xfrm>
              <a:off x="1443" y="2300"/>
              <a:ext cx="100" cy="101"/>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64" name="Picture 104" descr="electron"/>
            <p:cNvPicPr>
              <a:picLocks noChangeAspect="1" noChangeArrowheads="1"/>
            </p:cNvPicPr>
            <p:nvPr/>
          </p:nvPicPr>
          <p:blipFill>
            <a:blip r:embed="rId5" cstate="print"/>
            <a:srcRect/>
            <a:stretch>
              <a:fillRect/>
            </a:stretch>
          </p:blipFill>
          <p:spPr bwMode="auto">
            <a:xfrm>
              <a:off x="1343" y="2529"/>
              <a:ext cx="150" cy="149"/>
            </a:xfrm>
            <a:prstGeom prst="rect">
              <a:avLst/>
            </a:prstGeom>
            <a:noFill/>
          </p:spPr>
        </p:pic>
      </p:grpSp>
      <p:sp>
        <p:nvSpPr>
          <p:cNvPr id="265" name="Text Box 138"/>
          <p:cNvSpPr txBox="1">
            <a:spLocks noChangeArrowheads="1"/>
          </p:cNvSpPr>
          <p:nvPr/>
        </p:nvSpPr>
        <p:spPr bwMode="auto">
          <a:xfrm>
            <a:off x="1167305" y="1957181"/>
            <a:ext cx="466725"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010066"/>
                </a:solidFill>
                <a:effectLst/>
                <a:uLnTx/>
                <a:uFillTx/>
              </a:rPr>
              <a:t>F</a:t>
            </a:r>
          </a:p>
        </p:txBody>
      </p:sp>
      <p:sp>
        <p:nvSpPr>
          <p:cNvPr id="266" name="Text Box 140"/>
          <p:cNvSpPr txBox="1">
            <a:spLocks noChangeArrowheads="1"/>
          </p:cNvSpPr>
          <p:nvPr/>
        </p:nvSpPr>
        <p:spPr bwMode="auto">
          <a:xfrm>
            <a:off x="1081580" y="3451019"/>
            <a:ext cx="657225"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010066"/>
                </a:solidFill>
                <a:effectLst/>
                <a:uLnTx/>
                <a:uFillTx/>
              </a:rPr>
              <a:t>Cl</a:t>
            </a:r>
          </a:p>
        </p:txBody>
      </p:sp>
      <p:sp>
        <p:nvSpPr>
          <p:cNvPr id="267" name="Text Box 141"/>
          <p:cNvSpPr txBox="1">
            <a:spLocks noChangeArrowheads="1"/>
          </p:cNvSpPr>
          <p:nvPr/>
        </p:nvSpPr>
        <p:spPr bwMode="auto">
          <a:xfrm>
            <a:off x="1087930" y="5365544"/>
            <a:ext cx="762000"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1" i="0" u="none" strike="noStrike" kern="0" cap="none" spc="0" normalizeH="0" baseline="0" noProof="0" smtClean="0">
                <a:ln>
                  <a:noFill/>
                </a:ln>
                <a:solidFill>
                  <a:srgbClr val="010066"/>
                </a:solidFill>
                <a:effectLst/>
                <a:uLnTx/>
                <a:uFillTx/>
              </a:rPr>
              <a:t>Br</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5" name="Text Box 4"/>
          <p:cNvSpPr txBox="1">
            <a:spLocks noChangeArrowheads="1"/>
          </p:cNvSpPr>
          <p:nvPr/>
        </p:nvSpPr>
        <p:spPr bwMode="auto">
          <a:xfrm>
            <a:off x="775595" y="1460077"/>
            <a:ext cx="8580437" cy="369332"/>
          </a:xfrm>
          <a:prstGeom prst="rect">
            <a:avLst/>
          </a:prstGeom>
          <a:noFill/>
          <a:ln w="9525">
            <a:noFill/>
            <a:miter lim="800000"/>
            <a:headEnd/>
            <a:tailEnd/>
          </a:ln>
          <a:effectLst/>
        </p:spPr>
        <p:txBody>
          <a:bodyPr>
            <a:spAutoFit/>
          </a:bodyPr>
          <a:lstStyle/>
          <a:p>
            <a:pPr algn="l" eaLnBrk="0" hangingPunct="0">
              <a:spcBef>
                <a:spcPct val="0"/>
              </a:spcBef>
            </a:pPr>
            <a:r>
              <a:rPr lang="en-GB" b="1" dirty="0"/>
              <a:t>What does </a:t>
            </a:r>
            <a:r>
              <a:rPr lang="en-GB" b="1" dirty="0">
                <a:solidFill>
                  <a:srgbClr val="00FF00"/>
                </a:solidFill>
              </a:rPr>
              <a:t>OILRIG</a:t>
            </a:r>
            <a:r>
              <a:rPr lang="en-GB" b="1" dirty="0"/>
              <a:t> stand for in terms of </a:t>
            </a:r>
            <a:r>
              <a:rPr lang="en-GB" b="1" dirty="0" err="1"/>
              <a:t>redox</a:t>
            </a:r>
            <a:r>
              <a:rPr lang="en-GB" b="1" dirty="0"/>
              <a:t> reactions?</a:t>
            </a:r>
          </a:p>
        </p:txBody>
      </p:sp>
      <p:grpSp>
        <p:nvGrpSpPr>
          <p:cNvPr id="6" name="Group 18"/>
          <p:cNvGrpSpPr>
            <a:grpSpLocks/>
          </p:cNvGrpSpPr>
          <p:nvPr/>
        </p:nvGrpSpPr>
        <p:grpSpPr bwMode="auto">
          <a:xfrm>
            <a:off x="4724400" y="1935638"/>
            <a:ext cx="3609975" cy="2232025"/>
            <a:chOff x="2976" y="852"/>
            <a:chExt cx="2274" cy="1406"/>
          </a:xfrm>
        </p:grpSpPr>
        <p:sp>
          <p:nvSpPr>
            <p:cNvPr id="7" name="AutoShape 13"/>
            <p:cNvSpPr>
              <a:spLocks noChangeArrowheads="1"/>
            </p:cNvSpPr>
            <p:nvPr/>
          </p:nvSpPr>
          <p:spPr bwMode="auto">
            <a:xfrm>
              <a:off x="2976" y="852"/>
              <a:ext cx="2274" cy="1406"/>
            </a:xfrm>
            <a:prstGeom prst="roundRect">
              <a:avLst>
                <a:gd name="adj" fmla="val 9292"/>
              </a:avLst>
            </a:prstGeom>
            <a:solidFill>
              <a:srgbClr val="FFFFCC"/>
            </a:solidFill>
            <a:ln w="38100">
              <a:solidFill>
                <a:srgbClr val="FF6600"/>
              </a:solidFill>
              <a:round/>
              <a:headEnd/>
              <a:tailEnd/>
            </a:ln>
            <a:effectLst/>
          </p:spPr>
          <p:txBody>
            <a:bodyPr wrap="none" anchor="ctr"/>
            <a:lstStyle/>
            <a:p>
              <a:endParaRPr lang="en-GB"/>
            </a:p>
          </p:txBody>
        </p:sp>
        <p:sp>
          <p:nvSpPr>
            <p:cNvPr id="8" name="Text Box 5"/>
            <p:cNvSpPr txBox="1">
              <a:spLocks noChangeArrowheads="1"/>
            </p:cNvSpPr>
            <p:nvPr/>
          </p:nvSpPr>
          <p:spPr bwMode="auto">
            <a:xfrm>
              <a:off x="3130" y="921"/>
              <a:ext cx="1150"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O</a:t>
              </a:r>
              <a:r>
                <a:rPr lang="en-GB" sz="2800">
                  <a:solidFill>
                    <a:srgbClr val="000066"/>
                  </a:solidFill>
                </a:rPr>
                <a:t>xidation</a:t>
              </a:r>
            </a:p>
          </p:txBody>
        </p:sp>
        <p:sp>
          <p:nvSpPr>
            <p:cNvPr id="9" name="Text Box 6"/>
            <p:cNvSpPr txBox="1">
              <a:spLocks noChangeArrowheads="1"/>
            </p:cNvSpPr>
            <p:nvPr/>
          </p:nvSpPr>
          <p:spPr bwMode="auto">
            <a:xfrm>
              <a:off x="3186" y="1392"/>
              <a:ext cx="30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I</a:t>
              </a:r>
              <a:r>
                <a:rPr lang="en-GB" sz="2800">
                  <a:solidFill>
                    <a:srgbClr val="000066"/>
                  </a:solidFill>
                </a:rPr>
                <a:t>s</a:t>
              </a:r>
            </a:p>
          </p:txBody>
        </p:sp>
        <p:sp>
          <p:nvSpPr>
            <p:cNvPr id="10" name="Text Box 7"/>
            <p:cNvSpPr txBox="1">
              <a:spLocks noChangeArrowheads="1"/>
            </p:cNvSpPr>
            <p:nvPr/>
          </p:nvSpPr>
          <p:spPr bwMode="auto">
            <a:xfrm>
              <a:off x="3154" y="1863"/>
              <a:ext cx="1974"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L</a:t>
              </a:r>
              <a:r>
                <a:rPr lang="en-GB" sz="2800">
                  <a:solidFill>
                    <a:srgbClr val="000066"/>
                  </a:solidFill>
                </a:rPr>
                <a:t>oss of electrons</a:t>
              </a:r>
            </a:p>
          </p:txBody>
        </p:sp>
      </p:grpSp>
      <p:grpSp>
        <p:nvGrpSpPr>
          <p:cNvPr id="11" name="Group 19"/>
          <p:cNvGrpSpPr>
            <a:grpSpLocks/>
          </p:cNvGrpSpPr>
          <p:nvPr/>
        </p:nvGrpSpPr>
        <p:grpSpPr bwMode="auto">
          <a:xfrm>
            <a:off x="4724400" y="4424838"/>
            <a:ext cx="3609975" cy="2232025"/>
            <a:chOff x="2976" y="2420"/>
            <a:chExt cx="2274" cy="1406"/>
          </a:xfrm>
        </p:grpSpPr>
        <p:sp>
          <p:nvSpPr>
            <p:cNvPr id="12" name="AutoShape 17"/>
            <p:cNvSpPr>
              <a:spLocks noChangeArrowheads="1"/>
            </p:cNvSpPr>
            <p:nvPr/>
          </p:nvSpPr>
          <p:spPr bwMode="auto">
            <a:xfrm>
              <a:off x="2976" y="2420"/>
              <a:ext cx="2274" cy="1406"/>
            </a:xfrm>
            <a:prstGeom prst="roundRect">
              <a:avLst>
                <a:gd name="adj" fmla="val 9292"/>
              </a:avLst>
            </a:prstGeom>
            <a:solidFill>
              <a:srgbClr val="FFFFCC"/>
            </a:solidFill>
            <a:ln w="38100">
              <a:solidFill>
                <a:srgbClr val="FF6600"/>
              </a:solidFill>
              <a:round/>
              <a:headEnd/>
              <a:tailEnd/>
            </a:ln>
            <a:effectLst/>
          </p:spPr>
          <p:txBody>
            <a:bodyPr wrap="none" anchor="ctr"/>
            <a:lstStyle/>
            <a:p>
              <a:endParaRPr lang="en-GB"/>
            </a:p>
          </p:txBody>
        </p:sp>
        <p:sp>
          <p:nvSpPr>
            <p:cNvPr id="13" name="Text Box 8"/>
            <p:cNvSpPr txBox="1">
              <a:spLocks noChangeArrowheads="1"/>
            </p:cNvSpPr>
            <p:nvPr/>
          </p:nvSpPr>
          <p:spPr bwMode="auto">
            <a:xfrm>
              <a:off x="3154" y="2486"/>
              <a:ext cx="121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R</a:t>
              </a:r>
              <a:r>
                <a:rPr lang="en-GB" sz="2800">
                  <a:solidFill>
                    <a:srgbClr val="000066"/>
                  </a:solidFill>
                </a:rPr>
                <a:t>eduction</a:t>
              </a:r>
            </a:p>
          </p:txBody>
        </p:sp>
        <p:sp>
          <p:nvSpPr>
            <p:cNvPr id="14" name="Text Box 9"/>
            <p:cNvSpPr txBox="1">
              <a:spLocks noChangeArrowheads="1"/>
            </p:cNvSpPr>
            <p:nvPr/>
          </p:nvSpPr>
          <p:spPr bwMode="auto">
            <a:xfrm>
              <a:off x="3186" y="2957"/>
              <a:ext cx="30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I</a:t>
              </a:r>
              <a:r>
                <a:rPr lang="en-GB" sz="2800">
                  <a:solidFill>
                    <a:srgbClr val="000066"/>
                  </a:solidFill>
                </a:rPr>
                <a:t>s</a:t>
              </a:r>
            </a:p>
          </p:txBody>
        </p:sp>
        <p:sp>
          <p:nvSpPr>
            <p:cNvPr id="15" name="Text Box 10"/>
            <p:cNvSpPr txBox="1">
              <a:spLocks noChangeArrowheads="1"/>
            </p:cNvSpPr>
            <p:nvPr/>
          </p:nvSpPr>
          <p:spPr bwMode="auto">
            <a:xfrm>
              <a:off x="3154" y="3428"/>
              <a:ext cx="1948"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G</a:t>
              </a:r>
              <a:r>
                <a:rPr lang="en-GB" sz="2800">
                  <a:solidFill>
                    <a:srgbClr val="000066"/>
                  </a:solidFill>
                </a:rPr>
                <a:t>ain of electrons</a:t>
              </a:r>
            </a:p>
          </p:txBody>
        </p:sp>
      </p:grpSp>
      <p:pic>
        <p:nvPicPr>
          <p:cNvPr id="16" name="Picture 15" descr="CA 7_oilrig"/>
          <p:cNvPicPr>
            <a:picLocks noChangeAspect="1" noChangeArrowheads="1"/>
          </p:cNvPicPr>
          <p:nvPr/>
        </p:nvPicPr>
        <p:blipFill>
          <a:blip r:embed="rId4" cstate="print"/>
          <a:srcRect/>
          <a:stretch>
            <a:fillRect/>
          </a:stretch>
        </p:blipFill>
        <p:spPr bwMode="auto">
          <a:xfrm>
            <a:off x="771525" y="1922938"/>
            <a:ext cx="3419475" cy="4733925"/>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p:cNvSpPr>
            <a:spLocks noGrp="1"/>
          </p:cNvSpPr>
          <p:nvPr>
            <p:ph type="dt" sz="quarter" idx="10"/>
          </p:nvPr>
        </p:nvSpPr>
        <p:spPr>
          <a:noFill/>
        </p:spPr>
        <p:txBody>
          <a:bodyPr/>
          <a:lstStyle/>
          <a:p>
            <a:pPr fontAlgn="base">
              <a:spcAft>
                <a:spcPct val="0"/>
              </a:spcAft>
            </a:pPr>
            <a:fld id="{F73AC782-7438-4A61-9196-539233685FD5}" type="datetime10">
              <a:rPr lang="en-GB" smtClean="0"/>
              <a:pPr fontAlgn="base">
                <a:spcAft>
                  <a:spcPct val="0"/>
                </a:spcAft>
              </a:pPr>
              <a:t>13:12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10650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0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10650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10650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10650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10651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10651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10651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1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10651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10651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06501" name="Text Box 19"/>
          <p:cNvSpPr txBox="1">
            <a:spLocks noChangeArrowheads="1"/>
          </p:cNvSpPr>
          <p:nvPr/>
        </p:nvSpPr>
        <p:spPr bwMode="auto">
          <a:xfrm>
            <a:off x="5580063" y="1628775"/>
            <a:ext cx="3345573" cy="1338828"/>
          </a:xfrm>
          <a:prstGeom prst="rect">
            <a:avLst/>
          </a:prstGeom>
          <a:solidFill>
            <a:srgbClr val="FF0000"/>
          </a:solidFill>
          <a:ln w="9525">
            <a:noFill/>
            <a:miter lim="800000"/>
            <a:headEnd/>
            <a:tailEnd/>
          </a:ln>
        </p:spPr>
        <p:txBody>
          <a:bodyPr wrap="square">
            <a:spAutoFit/>
          </a:bodyPr>
          <a:lstStyle/>
          <a:p>
            <a:pPr fontAlgn="base">
              <a:spcBef>
                <a:spcPct val="50000"/>
              </a:spcBef>
              <a:spcAft>
                <a:spcPct val="0"/>
              </a:spcAft>
            </a:pPr>
            <a:r>
              <a:rPr lang="en-GB" b="1" u="sng" dirty="0">
                <a:solidFill>
                  <a:srgbClr val="000000"/>
                </a:solidFill>
              </a:rPr>
              <a:t>(A*)</a:t>
            </a:r>
          </a:p>
          <a:p>
            <a:pPr lvl="0" fontAlgn="base">
              <a:spcBef>
                <a:spcPct val="50000"/>
              </a:spcBef>
              <a:spcAft>
                <a:spcPct val="0"/>
              </a:spcAft>
            </a:pPr>
            <a:r>
              <a:rPr lang="en-GB" b="1" dirty="0" smtClean="0">
                <a:solidFill>
                  <a:srgbClr val="000000"/>
                </a:solidFill>
              </a:rPr>
              <a:t>Explain which is more reactive – bromine or chlorine?</a:t>
            </a:r>
          </a:p>
        </p:txBody>
      </p:sp>
      <p:pic>
        <p:nvPicPr>
          <p:cNvPr id="10650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106517" name="Text Box 19"/>
          <p:cNvSpPr txBox="1">
            <a:spLocks noChangeArrowheads="1"/>
          </p:cNvSpPr>
          <p:nvPr/>
        </p:nvSpPr>
        <p:spPr bwMode="auto">
          <a:xfrm>
            <a:off x="355531" y="2901411"/>
            <a:ext cx="2771775" cy="1615827"/>
          </a:xfrm>
          <a:prstGeom prst="rect">
            <a:avLst/>
          </a:prstGeom>
          <a:solidFill>
            <a:srgbClr val="FFC000"/>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(B)</a:t>
            </a:r>
            <a:endParaRPr lang="en-GB" b="1" u="sng" dirty="0">
              <a:solidFill>
                <a:srgbClr val="000000"/>
              </a:solidFill>
            </a:endParaRPr>
          </a:p>
          <a:p>
            <a:pPr fontAlgn="base">
              <a:spcBef>
                <a:spcPct val="50000"/>
              </a:spcBef>
              <a:spcAft>
                <a:spcPct val="0"/>
              </a:spcAft>
            </a:pPr>
            <a:r>
              <a:rPr lang="en-GB" b="1" dirty="0" smtClean="0">
                <a:solidFill>
                  <a:srgbClr val="000000"/>
                </a:solidFill>
              </a:rPr>
              <a:t>Why does an atom in group 1 lose electrons and what is a loss of electrons called?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4"/>
          <p:cNvSpPr>
            <a:spLocks noGrp="1"/>
          </p:cNvSpPr>
          <p:nvPr>
            <p:ph type="dt" sz="quarter" idx="11"/>
          </p:nvPr>
        </p:nvSpPr>
        <p:spPr>
          <a:noFill/>
        </p:spPr>
        <p:txBody>
          <a:bodyPr/>
          <a:lstStyle/>
          <a:p>
            <a:pPr fontAlgn="base">
              <a:spcAft>
                <a:spcPct val="0"/>
              </a:spcAft>
            </a:pPr>
            <a:fld id="{3695067F-00C8-4528-BAFF-C0CEE9FB7ED5}" type="datetime10">
              <a:rPr lang="en-GB" smtClean="0"/>
              <a:pPr fontAlgn="base">
                <a:spcAft>
                  <a:spcPct val="0"/>
                </a:spcAft>
              </a:pPr>
              <a:t>13:12</a:t>
            </a:fld>
            <a:endParaRPr lang="en-GB" smtClean="0"/>
          </a:p>
        </p:txBody>
      </p:sp>
      <p:sp>
        <p:nvSpPr>
          <p:cNvPr id="108546"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dirty="0" smtClean="0">
                <a:solidFill>
                  <a:schemeClr val="tx1"/>
                </a:solidFill>
              </a:rPr>
              <a:t>Learning Outcome 3: Review</a:t>
            </a:r>
          </a:p>
        </p:txBody>
      </p:sp>
      <p:graphicFrame>
        <p:nvGraphicFramePr>
          <p:cNvPr id="108564" name="Group 20"/>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Explain the reactivity of Group 7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08561"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108562"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4"/>
          <p:cNvSpPr>
            <a:spLocks noGrp="1"/>
          </p:cNvSpPr>
          <p:nvPr>
            <p:ph type="dt" sz="quarter" idx="11"/>
          </p:nvPr>
        </p:nvSpPr>
        <p:spPr>
          <a:noFill/>
        </p:spPr>
        <p:txBody>
          <a:bodyPr/>
          <a:lstStyle/>
          <a:p>
            <a:pPr fontAlgn="base">
              <a:spcAft>
                <a:spcPct val="0"/>
              </a:spcAft>
            </a:pPr>
            <a:fld id="{FA91C836-CC30-4D94-A12A-0869DFEB464E}" type="datetime10">
              <a:rPr lang="en-GB" smtClean="0"/>
              <a:pPr fontAlgn="base">
                <a:spcAft>
                  <a:spcPct val="0"/>
                </a:spcAft>
              </a:pPr>
              <a:t>13:12</a:t>
            </a:fld>
            <a:endParaRPr lang="en-GB" smtClean="0"/>
          </a:p>
        </p:txBody>
      </p:sp>
      <p:sp>
        <p:nvSpPr>
          <p:cNvPr id="110594"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110595"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110596"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4"/>
          <p:cNvSpPr>
            <a:spLocks noGrp="1"/>
          </p:cNvSpPr>
          <p:nvPr>
            <p:ph type="dt" sz="quarter" idx="11"/>
          </p:nvPr>
        </p:nvSpPr>
        <p:spPr>
          <a:noFill/>
        </p:spPr>
        <p:txBody>
          <a:bodyPr/>
          <a:lstStyle/>
          <a:p>
            <a:pPr fontAlgn="base">
              <a:spcAft>
                <a:spcPct val="0"/>
              </a:spcAft>
            </a:pPr>
            <a:fld id="{CE52537C-875B-43C9-A387-78A24A57745E}" type="datetime10">
              <a:rPr lang="en-GB" smtClean="0"/>
              <a:pPr fontAlgn="base">
                <a:spcAft>
                  <a:spcPct val="0"/>
                </a:spcAft>
              </a:pPr>
              <a:t>13:12</a:t>
            </a:fld>
            <a:endParaRPr lang="en-GB" smtClean="0"/>
          </a:p>
        </p:txBody>
      </p:sp>
      <p:pic>
        <p:nvPicPr>
          <p:cNvPr id="11264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112644"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fontAlgn="base">
              <a:spcBef>
                <a:spcPct val="50000"/>
              </a:spcBef>
              <a:spcAft>
                <a:spcPct val="0"/>
              </a:spcAft>
            </a:pPr>
            <a:r>
              <a:rPr lang="en-GB" sz="2400" b="1">
                <a:solidFill>
                  <a:srgbClr val="FFFFFF"/>
                </a:solidFill>
              </a:rPr>
              <a:t>Science Department </a:t>
            </a:r>
          </a:p>
          <a:p>
            <a:pPr algn="ctr" fontAlgn="base">
              <a:spcBef>
                <a:spcPct val="50000"/>
              </a:spcBef>
              <a:spcAft>
                <a:spcPct val="0"/>
              </a:spcAft>
            </a:pPr>
            <a:r>
              <a:rPr lang="en-GB" sz="2400" b="1">
                <a:solidFill>
                  <a:srgbClr val="FFFFFF"/>
                </a:solidFill>
              </a:rPr>
              <a:t>Lesson plan</a:t>
            </a:r>
            <a:r>
              <a:rPr lang="en-GB" sz="2400">
                <a:solidFill>
                  <a:srgbClr val="FFFFFF"/>
                </a:solidFill>
              </a:rPr>
              <a:t> </a:t>
            </a:r>
          </a:p>
          <a:p>
            <a:pPr algn="ctr" fontAlgn="base">
              <a:spcBef>
                <a:spcPct val="50000"/>
              </a:spcBef>
              <a:spcAft>
                <a:spcPct val="0"/>
              </a:spcAft>
            </a:pPr>
            <a:r>
              <a:rPr lang="en-GB" sz="2800" b="1">
                <a:solidFill>
                  <a:srgbClr val="FFFFFF"/>
                </a:solidFill>
              </a:rPr>
              <a:t>Teacher information</a:t>
            </a:r>
          </a:p>
        </p:txBody>
      </p:sp>
      <p:sp>
        <p:nvSpPr>
          <p:cNvPr id="6" name="TextBox 5"/>
          <p:cNvSpPr txBox="1"/>
          <p:nvPr/>
        </p:nvSpPr>
        <p:spPr>
          <a:xfrm>
            <a:off x="2690191" y="3140765"/>
            <a:ext cx="3903633" cy="923330"/>
          </a:xfrm>
          <a:prstGeom prst="rect">
            <a:avLst/>
          </a:prstGeom>
          <a:noFill/>
        </p:spPr>
        <p:txBody>
          <a:bodyPr wrap="none" rtlCol="0">
            <a:spAutoFit/>
          </a:bodyPr>
          <a:lstStyle/>
          <a:p>
            <a:r>
              <a:rPr lang="en-GB" dirty="0" smtClean="0"/>
              <a:t>Alkali metals and water demo set-up</a:t>
            </a:r>
          </a:p>
          <a:p>
            <a:endParaRPr lang="en-GB" dirty="0" smtClean="0"/>
          </a:p>
          <a:p>
            <a:r>
              <a:rPr lang="en-GB" dirty="0" smtClean="0"/>
              <a:t>Graph paper, rulers</a:t>
            </a:r>
            <a:r>
              <a:rPr lang="en-GB" smtClean="0"/>
              <a:t>, pencils.</a:t>
            </a:r>
            <a:endParaRPr lang="en-GB" dirty="0"/>
          </a:p>
        </p:txBody>
      </p:sp>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chem.uiuc.edu/webfunchem/ptable/halogens.gif"/>
          <p:cNvPicPr>
            <a:picLocks noChangeAspect="1" noChangeArrowheads="1"/>
          </p:cNvPicPr>
          <p:nvPr/>
        </p:nvPicPr>
        <p:blipFill rotWithShape="1">
          <a:blip r:embed="rId2">
            <a:extLst>
              <a:ext uri="{28A0092B-C50C-407E-A947-70E740481C1C}">
                <a14:useLocalDpi xmlns:a14="http://schemas.microsoft.com/office/drawing/2010/main" val="0"/>
              </a:ext>
            </a:extLst>
          </a:blip>
          <a:srcRect l="14555" t="8484" r="33688"/>
          <a:stretch/>
        </p:blipFill>
        <p:spPr bwMode="auto">
          <a:xfrm>
            <a:off x="2598160" y="180127"/>
            <a:ext cx="3462460" cy="23730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4college.co.uk/as/min/halog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80" y="2872322"/>
            <a:ext cx="8464932" cy="3385974"/>
          </a:xfrm>
          <a:prstGeom prst="rect">
            <a:avLst/>
          </a:prstGeom>
          <a:solidFill>
            <a:schemeClr val="tx1"/>
          </a:solidFill>
        </p:spPr>
      </p:pic>
      <p:sp>
        <p:nvSpPr>
          <p:cNvPr id="5" name="TextBox 4"/>
          <p:cNvSpPr txBox="1"/>
          <p:nvPr/>
        </p:nvSpPr>
        <p:spPr>
          <a:xfrm>
            <a:off x="1686296" y="4195977"/>
            <a:ext cx="427512" cy="369332"/>
          </a:xfrm>
          <a:prstGeom prst="rect">
            <a:avLst/>
          </a:prstGeom>
          <a:noFill/>
        </p:spPr>
        <p:txBody>
          <a:bodyPr wrap="square" rtlCol="0">
            <a:spAutoFit/>
          </a:bodyPr>
          <a:lstStyle/>
          <a:p>
            <a:r>
              <a:rPr lang="en-GB" dirty="0" smtClean="0"/>
              <a:t>Br</a:t>
            </a:r>
            <a:endParaRPr lang="en-GB" dirty="0"/>
          </a:p>
        </p:txBody>
      </p:sp>
      <p:sp>
        <p:nvSpPr>
          <p:cNvPr id="6" name="TextBox 5"/>
          <p:cNvSpPr txBox="1"/>
          <p:nvPr/>
        </p:nvSpPr>
        <p:spPr>
          <a:xfrm>
            <a:off x="1686296" y="4789771"/>
            <a:ext cx="427512" cy="369332"/>
          </a:xfrm>
          <a:prstGeom prst="rect">
            <a:avLst/>
          </a:prstGeom>
          <a:noFill/>
        </p:spPr>
        <p:txBody>
          <a:bodyPr wrap="square" rtlCol="0">
            <a:spAutoFit/>
          </a:bodyPr>
          <a:lstStyle/>
          <a:p>
            <a:pPr algn="ctr"/>
            <a:r>
              <a:rPr lang="en-GB" dirty="0">
                <a:latin typeface="Tahoma" pitchFamily="34" charset="0"/>
                <a:ea typeface="Tahoma" pitchFamily="34" charset="0"/>
                <a:cs typeface="Tahoma" pitchFamily="34" charset="0"/>
              </a:rPr>
              <a:t>I</a:t>
            </a:r>
          </a:p>
        </p:txBody>
      </p:sp>
    </p:spTree>
    <p:extLst>
      <p:ext uri="{BB962C8B-B14F-4D97-AF65-F5344CB8AC3E}">
        <p14:creationId xmlns:p14="http://schemas.microsoft.com/office/powerpoint/2010/main" val="3301118235"/>
      </p:ext>
    </p:extLst>
  </p:cSld>
  <p:clrMapOvr>
    <a:masterClrMapping/>
  </p:clrMapOvr>
  <p:transition spd="med" advClick="0" advTm="12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p:cNvSpPr>
            <a:spLocks noGrp="1"/>
          </p:cNvSpPr>
          <p:nvPr>
            <p:ph type="dt" sz="quarter" idx="11"/>
          </p:nvPr>
        </p:nvSpPr>
        <p:spPr>
          <a:noFill/>
        </p:spPr>
        <p:txBody>
          <a:bodyPr/>
          <a:lstStyle/>
          <a:p>
            <a:pPr fontAlgn="base">
              <a:spcAft>
                <a:spcPct val="0"/>
              </a:spcAft>
            </a:pPr>
            <a:fld id="{F90EE69E-A52C-4F55-BD10-4FBE1BC6CDB8}" type="datetime10">
              <a:rPr lang="en-GB" smtClean="0"/>
              <a:pPr fontAlgn="base">
                <a:spcAft>
                  <a:spcPct val="0"/>
                </a:spcAft>
              </a:pPr>
              <a:t>13:12</a:t>
            </a:fld>
            <a:endParaRPr lang="en-GB" smtClean="0"/>
          </a:p>
        </p:txBody>
      </p:sp>
      <p:sp>
        <p:nvSpPr>
          <p:cNvPr id="56322"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56323"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90000"/>
              </a:lnSpc>
            </a:pPr>
            <a:r>
              <a:rPr lang="en-GB" sz="3600" smtClean="0">
                <a:solidFill>
                  <a:srgbClr val="FF99CC"/>
                </a:solidFill>
              </a:rPr>
              <a:t>Extended Learning task:</a:t>
            </a:r>
          </a:p>
          <a:p>
            <a:pPr eaLnBrk="1" hangingPunct="1">
              <a:lnSpc>
                <a:spcPct val="90000"/>
              </a:lnSpc>
            </a:pPr>
            <a:endParaRPr lang="en-GB" sz="3600" smtClean="0">
              <a:solidFill>
                <a:srgbClr val="FF99CC"/>
              </a:solidFill>
            </a:endParaRPr>
          </a:p>
          <a:p>
            <a:pPr eaLnBrk="1" hangingPunct="1">
              <a:lnSpc>
                <a:spcPct val="90000"/>
              </a:lnSpc>
            </a:pPr>
            <a:r>
              <a:rPr lang="en-GB" sz="3600" smtClean="0">
                <a:solidFill>
                  <a:srgbClr val="FF99CC"/>
                </a:solidFill>
              </a:rPr>
              <a:t>Due date: next lesson</a:t>
            </a:r>
          </a:p>
          <a:p>
            <a:pPr eaLnBrk="1" hangingPunct="1">
              <a:lnSpc>
                <a:spcPct val="90000"/>
              </a:lnSpc>
            </a:pPr>
            <a:endParaRPr lang="en-GB" sz="4000" smtClean="0">
              <a:solidFill>
                <a:srgbClr val="FF99CC"/>
              </a:solidFill>
            </a:endParaRPr>
          </a:p>
          <a:p>
            <a:pPr eaLnBrk="1" hangingPunct="1">
              <a:lnSpc>
                <a:spcPct val="90000"/>
              </a:lnSpc>
            </a:pPr>
            <a:r>
              <a:rPr lang="en-GB" smtClean="0">
                <a:solidFill>
                  <a:srgbClr val="FF99CC"/>
                </a:solidFill>
              </a:rPr>
              <a:t>Criteria for </a:t>
            </a:r>
            <a:r>
              <a:rPr lang="en-GB" smtClean="0">
                <a:solidFill>
                  <a:srgbClr val="FF3300"/>
                </a:solidFill>
              </a:rPr>
              <a:t>Grade C</a:t>
            </a:r>
            <a:r>
              <a:rPr lang="en-GB" smtClean="0">
                <a:solidFill>
                  <a:srgbClr val="FF99CC"/>
                </a:solidFill>
              </a:rPr>
              <a:t>:</a:t>
            </a:r>
          </a:p>
          <a:p>
            <a:pPr eaLnBrk="1" hangingPunct="1">
              <a:lnSpc>
                <a:spcPct val="90000"/>
              </a:lnSpc>
            </a:pPr>
            <a:endParaRPr lang="en-GB" smtClean="0">
              <a:solidFill>
                <a:srgbClr val="FF3300"/>
              </a:solidFill>
            </a:endParaRPr>
          </a:p>
          <a:p>
            <a:pPr eaLnBrk="1" hangingPunct="1">
              <a:lnSpc>
                <a:spcPct val="90000"/>
              </a:lnSpc>
            </a:pPr>
            <a:r>
              <a:rPr lang="en-GB" smtClean="0">
                <a:solidFill>
                  <a:srgbClr val="FF99CC"/>
                </a:solidFill>
              </a:rPr>
              <a:t>Criteria for </a:t>
            </a:r>
            <a:r>
              <a:rPr lang="en-GB" smtClean="0">
                <a:solidFill>
                  <a:srgbClr val="FFCC00"/>
                </a:solidFill>
              </a:rPr>
              <a:t>Grade B</a:t>
            </a:r>
            <a:r>
              <a:rPr lang="en-GB" smtClean="0">
                <a:solidFill>
                  <a:srgbClr val="FF99CC"/>
                </a:solidFill>
              </a:rPr>
              <a:t>:</a:t>
            </a:r>
          </a:p>
          <a:p>
            <a:pPr eaLnBrk="1" hangingPunct="1">
              <a:lnSpc>
                <a:spcPct val="90000"/>
              </a:lnSpc>
            </a:pPr>
            <a:endParaRPr lang="en-GB" smtClean="0">
              <a:solidFill>
                <a:schemeClr val="folHlink"/>
              </a:solidFill>
            </a:endParaRPr>
          </a:p>
          <a:p>
            <a:pPr eaLnBrk="1" hangingPunct="1">
              <a:lnSpc>
                <a:spcPct val="90000"/>
              </a:lnSpc>
            </a:pPr>
            <a:r>
              <a:rPr lang="en-GB" smtClean="0">
                <a:solidFill>
                  <a:srgbClr val="FF99CC"/>
                </a:solidFill>
              </a:rPr>
              <a:t>Criteria for </a:t>
            </a:r>
            <a:r>
              <a:rPr lang="en-GB" smtClean="0">
                <a:solidFill>
                  <a:srgbClr val="33CC33"/>
                </a:solidFill>
              </a:rPr>
              <a:t>Grade A</a:t>
            </a:r>
            <a:r>
              <a:rPr lang="en-GB" smtClean="0">
                <a:solidFill>
                  <a:srgbClr val="FF99CC"/>
                </a:solidFill>
              </a:rPr>
              <a:t>:</a:t>
            </a:r>
          </a:p>
          <a:p>
            <a:pPr eaLnBrk="1" hangingPunct="1">
              <a:lnSpc>
                <a:spcPct val="90000"/>
              </a:lnSpc>
            </a:pPr>
            <a:endParaRPr lang="en-GB" smtClean="0">
              <a:solidFill>
                <a:srgbClr val="99FF99"/>
              </a:solidFill>
            </a:endParaRPr>
          </a:p>
        </p:txBody>
      </p:sp>
      <p:pic>
        <p:nvPicPr>
          <p:cNvPr id="5632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4"/>
          <p:cNvSpPr>
            <a:spLocks noGrp="1"/>
          </p:cNvSpPr>
          <p:nvPr>
            <p:ph type="dt" sz="quarter" idx="11"/>
          </p:nvPr>
        </p:nvSpPr>
        <p:spPr>
          <a:noFill/>
        </p:spPr>
        <p:txBody>
          <a:bodyPr/>
          <a:lstStyle/>
          <a:p>
            <a:pPr fontAlgn="base">
              <a:spcAft>
                <a:spcPct val="0"/>
              </a:spcAft>
            </a:pPr>
            <a:fld id="{DCA8A045-C0BE-400A-B66F-F3D84E0F09DA}" type="datetime10">
              <a:rPr lang="en-GB" smtClean="0"/>
              <a:pPr fontAlgn="base">
                <a:spcAft>
                  <a:spcPct val="0"/>
                </a:spcAft>
              </a:pPr>
              <a:t>13:12</a:t>
            </a:fld>
            <a:endParaRPr lang="en-GB" smtClean="0"/>
          </a:p>
        </p:txBody>
      </p:sp>
      <p:sp>
        <p:nvSpPr>
          <p:cNvPr id="58370"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58371"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1800" b="1" smtClean="0"/>
          </a:p>
          <a:p>
            <a:pPr eaLnBrk="1" hangingPunct="1">
              <a:lnSpc>
                <a:spcPct val="80000"/>
              </a:lnSpc>
            </a:pPr>
            <a:r>
              <a:rPr lang="en-GB" sz="1800" b="1" i="1" smtClean="0"/>
              <a:t>HSW- by planning and carrying out an investigation/ Interpreting data/ evaluating an experiment</a:t>
            </a:r>
          </a:p>
          <a:p>
            <a:pPr eaLnBrk="1" hangingPunct="1">
              <a:lnSpc>
                <a:spcPct val="80000"/>
              </a:lnSpc>
            </a:pPr>
            <a:r>
              <a:rPr lang="en-GB" sz="1800" b="1" i="1" smtClean="0"/>
              <a:t>Numeracy- by using formulae in calculations</a:t>
            </a:r>
          </a:p>
          <a:p>
            <a:pPr eaLnBrk="1" hangingPunct="1">
              <a:lnSpc>
                <a:spcPct val="80000"/>
              </a:lnSpc>
            </a:pPr>
            <a:r>
              <a:rPr lang="en-GB" sz="1800" b="1" i="1" smtClean="0"/>
              <a:t>Literacy- by writing explanations using correctly spelt keywords and good grammar.  </a:t>
            </a:r>
          </a:p>
          <a:p>
            <a:pPr eaLnBrk="1" hangingPunct="1">
              <a:lnSpc>
                <a:spcPct val="80000"/>
              </a:lnSpc>
            </a:pPr>
            <a:r>
              <a:rPr lang="en-GB" sz="1800" b="1" i="1" smtClean="0"/>
              <a:t>Team work- during a practical investigation</a:t>
            </a:r>
          </a:p>
          <a:p>
            <a:pPr eaLnBrk="1" hangingPunct="1">
              <a:lnSpc>
                <a:spcPct val="80000"/>
              </a:lnSpc>
            </a:pPr>
            <a:r>
              <a:rPr lang="en-GB" sz="1800" b="1" i="1" smtClean="0"/>
              <a:t>Self management- by completing an individual assignment by …..</a:t>
            </a:r>
          </a:p>
          <a:p>
            <a:pPr eaLnBrk="1" hangingPunct="1">
              <a:lnSpc>
                <a:spcPct val="80000"/>
              </a:lnSpc>
            </a:pPr>
            <a:r>
              <a:rPr lang="en-GB" sz="1800" b="1" i="1" smtClean="0"/>
              <a:t>Participation- during a practical activity</a:t>
            </a:r>
          </a:p>
          <a:p>
            <a:pPr eaLnBrk="1" hangingPunct="1">
              <a:lnSpc>
                <a:spcPct val="80000"/>
              </a:lnSpc>
            </a:pPr>
            <a:r>
              <a:rPr lang="en-GB" sz="1800" b="1" i="1" smtClean="0"/>
              <a:t>Reflection- through self and peer assessment of each outcome</a:t>
            </a:r>
          </a:p>
          <a:p>
            <a:pPr eaLnBrk="1" hangingPunct="1">
              <a:lnSpc>
                <a:spcPct val="80000"/>
              </a:lnSpc>
            </a:pPr>
            <a:endParaRPr lang="en-GB" sz="1800" b="1" i="1" smtClean="0"/>
          </a:p>
        </p:txBody>
      </p:sp>
      <p:pic>
        <p:nvPicPr>
          <p:cNvPr id="5837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58373" name="Text Box 5"/>
          <p:cNvSpPr txBox="1">
            <a:spLocks noChangeArrowheads="1"/>
          </p:cNvSpPr>
          <p:nvPr/>
        </p:nvSpPr>
        <p:spPr bwMode="auto">
          <a:xfrm>
            <a:off x="395288" y="981075"/>
            <a:ext cx="6192837" cy="822325"/>
          </a:xfrm>
          <a:prstGeom prst="rect">
            <a:avLst/>
          </a:prstGeom>
          <a:solidFill>
            <a:srgbClr val="99FF99"/>
          </a:solidFill>
          <a:ln w="9525">
            <a:noFill/>
            <a:miter lim="800000"/>
            <a:headEnd/>
            <a:tailEnd/>
          </a:ln>
        </p:spPr>
        <p:txBody>
          <a:bodyPr>
            <a:spAutoFit/>
          </a:bodyPr>
          <a:lstStyle/>
          <a:p>
            <a:pPr fontAlgn="base">
              <a:spcBef>
                <a:spcPct val="0"/>
              </a:spcBef>
              <a:spcAft>
                <a:spcPct val="0"/>
              </a:spcAft>
            </a:pPr>
            <a:r>
              <a:rPr lang="en-GB" sz="2400" b="1">
                <a:solidFill>
                  <a:srgbClr val="000000"/>
                </a:solidFill>
              </a:rPr>
              <a:t>Key Question: How are organisms classified?</a:t>
            </a:r>
          </a:p>
        </p:txBody>
      </p:sp>
      <p:sp>
        <p:nvSpPr>
          <p:cNvPr id="58374"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Quick Discussion:</a:t>
            </a:r>
          </a:p>
          <a:p>
            <a:pPr fontAlgn="base">
              <a:lnSpc>
                <a:spcPct val="80000"/>
              </a:lnSpc>
              <a:spcBef>
                <a:spcPct val="20000"/>
              </a:spcBef>
              <a:spcAft>
                <a:spcPct val="0"/>
              </a:spcAft>
              <a:buFontTx/>
              <a:buChar char="•"/>
            </a:pPr>
            <a:r>
              <a:rPr lang="en-GB" sz="2800">
                <a:solidFill>
                  <a:srgbClr val="FFFFFF"/>
                </a:solidFill>
              </a:rPr>
              <a:t>What do you already know?</a:t>
            </a:r>
          </a:p>
        </p:txBody>
      </p:sp>
      <p:sp>
        <p:nvSpPr>
          <p:cNvPr id="58375" name="Text Box 8"/>
          <p:cNvSpPr txBox="1">
            <a:spLocks noChangeArrowheads="1"/>
          </p:cNvSpPr>
          <p:nvPr/>
        </p:nvSpPr>
        <p:spPr bwMode="auto">
          <a:xfrm>
            <a:off x="6838950" y="1052513"/>
            <a:ext cx="2305050" cy="2822575"/>
          </a:xfrm>
          <a:prstGeom prst="rect">
            <a:avLst/>
          </a:prstGeom>
          <a:solidFill>
            <a:srgbClr val="CC3399"/>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How is this lesson relevant to every day life?  Identify and maintain global diversity </a:t>
            </a:r>
          </a:p>
        </p:txBody>
      </p:sp>
      <p:sp>
        <p:nvSpPr>
          <p:cNvPr id="58376"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000" b="1" dirty="0">
                <a:solidFill>
                  <a:srgbClr val="000000"/>
                </a:solidFill>
              </a:rPr>
              <a:t>Where does this lesson fit in to the rest of the topic? Lesson </a:t>
            </a:r>
            <a:r>
              <a:rPr lang="en-GB" sz="2000" b="1" dirty="0" smtClean="0">
                <a:solidFill>
                  <a:srgbClr val="000000"/>
                </a:solidFill>
              </a:rPr>
              <a:t>5</a:t>
            </a:r>
            <a:endParaRPr lang="en-GB" sz="2000" b="1" dirty="0">
              <a:solidFill>
                <a:srgbClr val="000000"/>
              </a:solidFill>
            </a:endParaRPr>
          </a:p>
        </p:txBody>
      </p:sp>
    </p:spTree>
  </p:cSld>
  <p:clrMapOvr>
    <a:masterClrMapping/>
  </p:clrMapOvr>
  <p:transition spd="med"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GB" smtClean="0"/>
              <a:t>Keywords:</a:t>
            </a:r>
          </a:p>
        </p:txBody>
      </p:sp>
      <p:sp>
        <p:nvSpPr>
          <p:cNvPr id="60418" name="Rectangle 3"/>
          <p:cNvSpPr>
            <a:spLocks noGrp="1" noChangeArrowheads="1"/>
          </p:cNvSpPr>
          <p:nvPr>
            <p:ph sz="half" idx="1"/>
          </p:nvPr>
        </p:nvSpPr>
        <p:spPr>
          <a:xfrm>
            <a:off x="457200" y="1238528"/>
            <a:ext cx="4038600" cy="4525963"/>
          </a:xfrm>
        </p:spPr>
        <p:txBody>
          <a:bodyPr/>
          <a:lstStyle/>
          <a:p>
            <a:pPr eaLnBrk="1" hangingPunct="1"/>
            <a:r>
              <a:rPr lang="en-GB" sz="2400" dirty="0" smtClean="0"/>
              <a:t>alkali metals  </a:t>
            </a:r>
          </a:p>
          <a:p>
            <a:pPr eaLnBrk="1" hangingPunct="1"/>
            <a:r>
              <a:rPr lang="en-GB" sz="2400" dirty="0" smtClean="0"/>
              <a:t>halogens </a:t>
            </a:r>
          </a:p>
          <a:p>
            <a:pPr eaLnBrk="1" hangingPunct="1"/>
            <a:r>
              <a:rPr lang="en-GB" sz="2400" dirty="0" smtClean="0"/>
              <a:t>metal halide  </a:t>
            </a:r>
          </a:p>
          <a:p>
            <a:pPr eaLnBrk="1" hangingPunct="1"/>
            <a:r>
              <a:rPr lang="en-GB" sz="2400" dirty="0" smtClean="0"/>
              <a:t>reactants </a:t>
            </a:r>
          </a:p>
          <a:p>
            <a:pPr eaLnBrk="1" hangingPunct="1"/>
            <a:r>
              <a:rPr lang="en-GB" sz="2400" dirty="0" smtClean="0"/>
              <a:t>trend </a:t>
            </a:r>
          </a:p>
          <a:p>
            <a:pPr eaLnBrk="1" hangingPunct="1"/>
            <a:r>
              <a:rPr lang="en-GB" sz="2400" dirty="0" smtClean="0"/>
              <a:t>displacement  </a:t>
            </a:r>
          </a:p>
          <a:p>
            <a:pPr eaLnBrk="1" hangingPunct="1"/>
            <a:r>
              <a:rPr lang="en-GB" sz="2400" dirty="0" smtClean="0"/>
              <a:t>reactivity  </a:t>
            </a:r>
          </a:p>
          <a:p>
            <a:pPr eaLnBrk="1" hangingPunct="1"/>
            <a:r>
              <a:rPr lang="en-GB" sz="2400" dirty="0" smtClean="0"/>
              <a:t>reduction </a:t>
            </a:r>
          </a:p>
          <a:p>
            <a:pPr eaLnBrk="1" hangingPunct="1"/>
            <a:endParaRPr lang="en-GB" sz="2400" dirty="0" smtClean="0"/>
          </a:p>
          <a:p>
            <a:pPr eaLnBrk="1" hangingPunct="1">
              <a:buNone/>
            </a:pPr>
            <a:endParaRPr lang="en-GB" sz="2400" dirty="0" smtClean="0"/>
          </a:p>
          <a:p>
            <a:pPr eaLnBrk="1" hangingPunct="1"/>
            <a:endParaRPr lang="en-GB" sz="2400" dirty="0" smtClean="0"/>
          </a:p>
        </p:txBody>
      </p:sp>
      <p:sp>
        <p:nvSpPr>
          <p:cNvPr id="60419" name="Content Placeholder 12"/>
          <p:cNvSpPr>
            <a:spLocks noGrp="1"/>
          </p:cNvSpPr>
          <p:nvPr>
            <p:ph sz="half" idx="2"/>
          </p:nvPr>
        </p:nvSpPr>
        <p:spPr>
          <a:xfrm>
            <a:off x="4572000" y="1268413"/>
            <a:ext cx="4038600" cy="4525962"/>
          </a:xfrm>
        </p:spPr>
        <p:txBody>
          <a:bodyPr/>
          <a:lstStyle/>
          <a:p>
            <a:pPr eaLnBrk="1" hangingPunct="1">
              <a:buNone/>
            </a:pPr>
            <a:endParaRPr lang="en-GB" sz="2400" dirty="0" smtClean="0"/>
          </a:p>
          <a:p>
            <a:pPr eaLnBrk="1" hangingPunct="1"/>
            <a:endParaRPr lang="en-GB" sz="2400" dirty="0" smtClean="0"/>
          </a:p>
        </p:txBody>
      </p:sp>
      <p:sp>
        <p:nvSpPr>
          <p:cNvPr id="60420" name="Date Placeholder 4"/>
          <p:cNvSpPr>
            <a:spLocks noGrp="1"/>
          </p:cNvSpPr>
          <p:nvPr>
            <p:ph type="dt" sz="quarter" idx="11"/>
          </p:nvPr>
        </p:nvSpPr>
        <p:spPr>
          <a:noFill/>
        </p:spPr>
        <p:txBody>
          <a:bodyPr/>
          <a:lstStyle/>
          <a:p>
            <a:pPr fontAlgn="base">
              <a:spcAft>
                <a:spcPct val="0"/>
              </a:spcAft>
            </a:pPr>
            <a:fld id="{58F1CE71-EB32-4E17-839B-4272B28B74F8}" type="datetime10">
              <a:rPr lang="en-GB" smtClean="0"/>
              <a:pPr fontAlgn="base">
                <a:spcAft>
                  <a:spcPct val="0"/>
                </a:spcAft>
              </a:pPr>
              <a:t>13:12</a:t>
            </a:fld>
            <a:endParaRPr lang="en-GB" smtClean="0"/>
          </a:p>
        </p:txBody>
      </p:sp>
      <p:sp>
        <p:nvSpPr>
          <p:cNvPr id="60421" name="Text Box 4"/>
          <p:cNvSpPr txBox="1">
            <a:spLocks noChangeArrowheads="1"/>
          </p:cNvSpPr>
          <p:nvPr/>
        </p:nvSpPr>
        <p:spPr bwMode="auto">
          <a:xfrm>
            <a:off x="611188" y="5805488"/>
            <a:ext cx="7561262" cy="830262"/>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400" b="1">
                <a:solidFill>
                  <a:srgbClr val="000000"/>
                </a:solidFill>
              </a:rPr>
              <a:t>Put your hand up if there is any key word from the list that you don’t know the meaning of.</a:t>
            </a:r>
          </a:p>
        </p:txBody>
      </p:sp>
      <p:pic>
        <p:nvPicPr>
          <p:cNvPr id="60422"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2467" name="Rectangle 3"/>
          <p:cNvSpPr>
            <a:spLocks noGrp="1" noChangeArrowheads="1"/>
          </p:cNvSpPr>
          <p:nvPr>
            <p:ph type="body" idx="1"/>
          </p:nvPr>
        </p:nvSpPr>
        <p:spPr>
          <a:xfrm>
            <a:off x="457199" y="1600200"/>
            <a:ext cx="7242314" cy="5043510"/>
          </a:xfrm>
          <a:ln>
            <a:solidFill>
              <a:schemeClr val="bg1"/>
            </a:solidFill>
          </a:ln>
        </p:spPr>
        <p:txBody>
          <a:bodyPr/>
          <a:lstStyle/>
          <a:p>
            <a:pPr eaLnBrk="1" hangingPunct="1"/>
            <a:r>
              <a:rPr lang="en-GB" sz="2000" b="1" dirty="0" smtClean="0"/>
              <a:t>Group 7 elements are called halogens.</a:t>
            </a:r>
          </a:p>
          <a:p>
            <a:pPr eaLnBrk="1" hangingPunct="1"/>
            <a:r>
              <a:rPr lang="en-GB" sz="2000" b="1" dirty="0" smtClean="0"/>
              <a:t>Fluorine, Chlorine, Bromine and Iodine are halogens.</a:t>
            </a:r>
          </a:p>
          <a:p>
            <a:pPr eaLnBrk="1" hangingPunct="1"/>
            <a:r>
              <a:rPr lang="en-GB" sz="2000" b="1" dirty="0" smtClean="0"/>
              <a:t>Halogens react vigorously with </a:t>
            </a:r>
            <a:r>
              <a:rPr lang="en-GB" sz="2000" b="1" dirty="0" smtClean="0">
                <a:solidFill>
                  <a:srgbClr val="00B0F0"/>
                </a:solidFill>
              </a:rPr>
              <a:t>alkali metals</a:t>
            </a:r>
            <a:r>
              <a:rPr lang="en-GB" sz="2000" b="1" dirty="0" smtClean="0"/>
              <a:t> such as sodium and potassium.</a:t>
            </a:r>
          </a:p>
          <a:p>
            <a:pPr eaLnBrk="1" hangingPunct="1"/>
            <a:r>
              <a:rPr lang="en-GB" sz="2000" b="1" dirty="0" smtClean="0"/>
              <a:t>There are key trends in the physical appearance of the halogens at </a:t>
            </a:r>
            <a:r>
              <a:rPr lang="en-GB" sz="2000" b="1" dirty="0" err="1" smtClean="0"/>
              <a:t>r.t</a:t>
            </a:r>
            <a:r>
              <a:rPr lang="en-GB" sz="2000" b="1" dirty="0" smtClean="0"/>
              <a:t>.</a:t>
            </a:r>
          </a:p>
          <a:p>
            <a:pPr lvl="1" eaLnBrk="1" hangingPunct="1"/>
            <a:r>
              <a:rPr lang="en-GB" sz="1600" b="1" dirty="0" smtClean="0"/>
              <a:t>Chlorine is a gas</a:t>
            </a:r>
          </a:p>
          <a:p>
            <a:pPr lvl="1" eaLnBrk="1" hangingPunct="1"/>
            <a:r>
              <a:rPr lang="en-GB" sz="1600" b="1" dirty="0" smtClean="0"/>
              <a:t>Bromine is a liquid</a:t>
            </a:r>
          </a:p>
          <a:p>
            <a:pPr lvl="1" eaLnBrk="1" hangingPunct="1"/>
            <a:r>
              <a:rPr lang="en-GB" sz="1600" b="1" dirty="0" smtClean="0"/>
              <a:t>Iodine is a solid</a:t>
            </a:r>
          </a:p>
          <a:p>
            <a:pPr eaLnBrk="1" hangingPunct="1"/>
            <a:r>
              <a:rPr lang="en-GB" sz="2000" b="1" dirty="0" smtClean="0"/>
              <a:t>When an alkali metal reacts with halogens, there is a strong reactions and a </a:t>
            </a:r>
            <a:r>
              <a:rPr lang="en-GB" sz="2000" b="1" dirty="0" smtClean="0">
                <a:solidFill>
                  <a:srgbClr val="00B0F0"/>
                </a:solidFill>
              </a:rPr>
              <a:t>metal halide</a:t>
            </a:r>
            <a:r>
              <a:rPr lang="en-GB" sz="2000" b="1" dirty="0" smtClean="0"/>
              <a:t> is formed:</a:t>
            </a:r>
          </a:p>
          <a:p>
            <a:pPr lvl="1" eaLnBrk="1" hangingPunct="1"/>
            <a:r>
              <a:rPr lang="en-GB" sz="1600" b="1" dirty="0" smtClean="0"/>
              <a:t>E.g. When lithium reacts with chlorine the metal halide made is called lithium chloride.</a:t>
            </a:r>
          </a:p>
        </p:txBody>
      </p:sp>
      <p:pic>
        <p:nvPicPr>
          <p:cNvPr id="62468"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1028" name="Picture 4" descr="http://healthyfixx.com/images/articles/10-periodic-table-halogens.jpg"/>
          <p:cNvPicPr>
            <a:picLocks noChangeAspect="1" noChangeArrowheads="1"/>
          </p:cNvPicPr>
          <p:nvPr/>
        </p:nvPicPr>
        <p:blipFill>
          <a:blip r:embed="rId4" cstate="print"/>
          <a:srcRect l="70696" r="2544"/>
          <a:stretch>
            <a:fillRect/>
          </a:stretch>
        </p:blipFill>
        <p:spPr bwMode="auto">
          <a:xfrm>
            <a:off x="7567702" y="3358736"/>
            <a:ext cx="1304443" cy="2604742"/>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wipe(left)">
                                      <p:cBhvr>
                                        <p:cTn id="32" dur="5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wipe(left)">
                                      <p:cBhvr>
                                        <p:cTn id="37" dur="500"/>
                                        <p:tgtEl>
                                          <p:spTgt spid="624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2467">
                                            <p:txEl>
                                              <p:pRg st="7" end="7"/>
                                            </p:txEl>
                                          </p:spTgt>
                                        </p:tgtEl>
                                        <p:attrNameLst>
                                          <p:attrName>style.visibility</p:attrName>
                                        </p:attrNameLst>
                                      </p:cBhvr>
                                      <p:to>
                                        <p:strVal val="visible"/>
                                      </p:to>
                                    </p:set>
                                    <p:animEffect transition="in" filter="wipe(left)">
                                      <p:cBhvr>
                                        <p:cTn id="42" dur="500"/>
                                        <p:tgtEl>
                                          <p:spTgt spid="624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2467">
                                            <p:txEl>
                                              <p:pRg st="8" end="8"/>
                                            </p:txEl>
                                          </p:spTgt>
                                        </p:tgtEl>
                                        <p:attrNameLst>
                                          <p:attrName>style.visibility</p:attrName>
                                        </p:attrNameLst>
                                      </p:cBhvr>
                                      <p:to>
                                        <p:strVal val="visible"/>
                                      </p:to>
                                    </p:set>
                                    <p:animEffect transition="in" filter="wipe(left)">
                                      <p:cBhvr>
                                        <p:cTn id="47"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D6123807-3993-4483-B878-6835AFEC2361}" type="datetime10">
              <a:rPr lang="en-GB" smtClean="0"/>
              <a:pPr>
                <a:defRPr/>
              </a:pPr>
              <a:t>13:12</a:t>
            </a:fld>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98" t="23965" r="20433" b="19740"/>
          <a:stretch/>
        </p:blipFill>
        <p:spPr bwMode="auto">
          <a:xfrm>
            <a:off x="296884" y="339931"/>
            <a:ext cx="8523097" cy="514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265143"/>
      </p:ext>
    </p:extLst>
  </p:cSld>
  <p:clrMapOvr>
    <a:masterClrMapping/>
  </p:clrMapOvr>
  <p:transition spd="med" advClick="0" advTm="12000">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4"/>
          <p:cNvSpPr>
            <a:spLocks noGrp="1"/>
          </p:cNvSpPr>
          <p:nvPr>
            <p:ph type="dt" sz="quarter" idx="11"/>
          </p:nvPr>
        </p:nvSpPr>
        <p:spPr>
          <a:noFill/>
        </p:spPr>
        <p:txBody>
          <a:bodyPr/>
          <a:lstStyle/>
          <a:p>
            <a:pPr fontAlgn="base">
              <a:spcAft>
                <a:spcPct val="0"/>
              </a:spcAft>
            </a:pPr>
            <a:fld id="{EF5B1BBC-734D-44C9-9233-226D92E07D61}" type="datetime10">
              <a:rPr lang="en-GB" smtClean="0"/>
              <a:pPr fontAlgn="base">
                <a:spcAft>
                  <a:spcPct val="0"/>
                </a:spcAft>
              </a:pPr>
              <a:t>13:12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72713"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14"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72715"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72716"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72717"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72718"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72719"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72720"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21"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72722"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72723"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72707" name="Text Box 14"/>
          <p:cNvSpPr txBox="1">
            <a:spLocks noChangeArrowheads="1"/>
          </p:cNvSpPr>
          <p:nvPr/>
        </p:nvSpPr>
        <p:spPr bwMode="auto">
          <a:xfrm>
            <a:off x="207902" y="4046540"/>
            <a:ext cx="3024188" cy="2446824"/>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Understand (D)</a:t>
            </a:r>
            <a:endParaRPr lang="en-GB" b="1" u="sng" dirty="0">
              <a:solidFill>
                <a:srgbClr val="000000"/>
              </a:solidFill>
            </a:endParaRPr>
          </a:p>
          <a:p>
            <a:pPr fontAlgn="base">
              <a:spcBef>
                <a:spcPct val="50000"/>
              </a:spcBef>
              <a:spcAft>
                <a:spcPct val="0"/>
              </a:spcAft>
            </a:pPr>
            <a:r>
              <a:rPr lang="en-GB" b="1" dirty="0" smtClean="0">
                <a:solidFill>
                  <a:srgbClr val="000000"/>
                </a:solidFill>
              </a:rPr>
              <a:t>Produce a poster on halogens which includes:</a:t>
            </a:r>
          </a:p>
          <a:p>
            <a:pPr fontAlgn="base">
              <a:spcBef>
                <a:spcPct val="50000"/>
              </a:spcBef>
              <a:spcAft>
                <a:spcPct val="0"/>
              </a:spcAft>
              <a:buFont typeface="Arial" pitchFamily="34" charset="0"/>
              <a:buChar char="•"/>
            </a:pPr>
            <a:r>
              <a:rPr lang="en-GB" b="1" dirty="0" smtClean="0">
                <a:solidFill>
                  <a:srgbClr val="000000"/>
                </a:solidFill>
              </a:rPr>
              <a:t> examples of different halogens (at least 3)</a:t>
            </a:r>
          </a:p>
          <a:p>
            <a:pPr fontAlgn="base">
              <a:spcBef>
                <a:spcPct val="50000"/>
              </a:spcBef>
              <a:spcAft>
                <a:spcPct val="0"/>
              </a:spcAft>
              <a:buFont typeface="Arial" pitchFamily="34" charset="0"/>
              <a:buChar char="•"/>
            </a:pPr>
            <a:r>
              <a:rPr lang="en-GB" b="1" dirty="0" smtClean="0">
                <a:solidFill>
                  <a:srgbClr val="000000"/>
                </a:solidFill>
              </a:rPr>
              <a:t>How they are different in their physical properties.</a:t>
            </a:r>
          </a:p>
        </p:txBody>
      </p:sp>
      <p:sp>
        <p:nvSpPr>
          <p:cNvPr id="72709" name="Text Box 17"/>
          <p:cNvSpPr txBox="1">
            <a:spLocks noChangeArrowheads="1"/>
          </p:cNvSpPr>
          <p:nvPr/>
        </p:nvSpPr>
        <p:spPr bwMode="auto">
          <a:xfrm>
            <a:off x="5487298" y="2278190"/>
            <a:ext cx="3563937" cy="2800767"/>
          </a:xfrm>
          <a:prstGeom prst="rect">
            <a:avLst/>
          </a:prstGeom>
          <a:solidFill>
            <a:srgbClr val="FFC000"/>
          </a:solidFill>
          <a:ln w="9525">
            <a:noFill/>
            <a:miter lim="800000"/>
            <a:headEnd/>
            <a:tailEnd/>
          </a:ln>
        </p:spPr>
        <p:txBody>
          <a:bodyPr>
            <a:spAutoFit/>
          </a:bodyPr>
          <a:lstStyle/>
          <a:p>
            <a:pPr fontAlgn="base">
              <a:spcBef>
                <a:spcPct val="50000"/>
              </a:spcBef>
              <a:spcAft>
                <a:spcPct val="0"/>
              </a:spcAft>
            </a:pPr>
            <a:r>
              <a:rPr lang="en-GB" sz="1600" b="1" u="sng" dirty="0" smtClean="0">
                <a:solidFill>
                  <a:srgbClr val="000000"/>
                </a:solidFill>
              </a:rPr>
              <a:t>Apply (C)</a:t>
            </a:r>
            <a:endParaRPr lang="en-GB" sz="1600" b="1" u="sng" dirty="0">
              <a:solidFill>
                <a:srgbClr val="000000"/>
              </a:solidFill>
            </a:endParaRPr>
          </a:p>
          <a:p>
            <a:pPr fontAlgn="base">
              <a:spcBef>
                <a:spcPct val="50000"/>
              </a:spcBef>
              <a:spcAft>
                <a:spcPct val="0"/>
              </a:spcAft>
            </a:pPr>
            <a:r>
              <a:rPr lang="en-GB" sz="1600" b="1" dirty="0" smtClean="0">
                <a:solidFill>
                  <a:srgbClr val="000000"/>
                </a:solidFill>
              </a:rPr>
              <a:t>Produce a poster on halogens which includes:</a:t>
            </a:r>
          </a:p>
          <a:p>
            <a:pPr fontAlgn="base">
              <a:spcBef>
                <a:spcPct val="50000"/>
              </a:spcBef>
              <a:spcAft>
                <a:spcPct val="0"/>
              </a:spcAft>
              <a:buFont typeface="Arial" pitchFamily="34" charset="0"/>
              <a:buChar char="•"/>
            </a:pPr>
            <a:r>
              <a:rPr lang="en-GB" sz="1600" b="1" dirty="0" smtClean="0">
                <a:solidFill>
                  <a:srgbClr val="000000"/>
                </a:solidFill>
              </a:rPr>
              <a:t> examples of different halogens (at least 3)</a:t>
            </a:r>
          </a:p>
          <a:p>
            <a:pPr fontAlgn="base">
              <a:spcBef>
                <a:spcPct val="50000"/>
              </a:spcBef>
              <a:spcAft>
                <a:spcPct val="0"/>
              </a:spcAft>
              <a:buFont typeface="Arial" pitchFamily="34" charset="0"/>
              <a:buChar char="•"/>
            </a:pPr>
            <a:r>
              <a:rPr lang="en-GB" sz="1600" b="1" dirty="0" smtClean="0">
                <a:solidFill>
                  <a:srgbClr val="000000"/>
                </a:solidFill>
              </a:rPr>
              <a:t> uses of the different examples you give</a:t>
            </a:r>
          </a:p>
          <a:p>
            <a:pPr fontAlgn="base">
              <a:spcBef>
                <a:spcPct val="50000"/>
              </a:spcBef>
              <a:spcAft>
                <a:spcPct val="0"/>
              </a:spcAft>
              <a:buFont typeface="Arial" pitchFamily="34" charset="0"/>
              <a:buChar char="•"/>
            </a:pPr>
            <a:r>
              <a:rPr lang="en-GB" sz="1600" b="1" dirty="0" smtClean="0">
                <a:solidFill>
                  <a:srgbClr val="000000"/>
                </a:solidFill>
              </a:rPr>
              <a:t> How they are different in their physical properties.</a:t>
            </a:r>
          </a:p>
        </p:txBody>
      </p:sp>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3548</Words>
  <Application>Microsoft Office PowerPoint</Application>
  <PresentationFormat>On-screen Show (4:3)</PresentationFormat>
  <Paragraphs>719</Paragraphs>
  <Slides>26</Slides>
  <Notes>24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1_Default Design</vt:lpstr>
      <vt:lpstr>Default Design</vt:lpstr>
      <vt:lpstr>2_Default Design</vt:lpstr>
      <vt:lpstr>Syllabus/Unit: code: C4 The Periodic Table Lesson number: 5 The Group 7 Elements                            28 June 2013</vt:lpstr>
      <vt:lpstr>PowerPoint Presentation</vt:lpstr>
      <vt:lpstr>PowerPoint Presentation</vt:lpstr>
      <vt:lpstr>Extended Learning</vt:lpstr>
      <vt:lpstr>BIG picture</vt:lpstr>
      <vt:lpstr>Keywords:</vt:lpstr>
      <vt:lpstr>New  Information for Learning Outcome 1</vt:lpstr>
      <vt:lpstr>PowerPoint Presentation</vt:lpstr>
      <vt:lpstr>Demonstrate your Learning for Outcome 1</vt:lpstr>
      <vt:lpstr>Learning Outcome 1: Review</vt:lpstr>
      <vt:lpstr>New  Information for Learning Outcome 2</vt:lpstr>
      <vt:lpstr>Displacement reactions of halogens</vt:lpstr>
      <vt:lpstr>Halogen displacement reactions</vt:lpstr>
      <vt:lpstr>Halogen displacement reactions</vt:lpstr>
      <vt:lpstr>Displacement of halogens</vt:lpstr>
      <vt:lpstr>Displacement theory</vt:lpstr>
      <vt:lpstr>New  Information for Learning Outcome 2</vt:lpstr>
      <vt:lpstr>Demonstrate your Learning for Outcome 2</vt:lpstr>
      <vt:lpstr>Learning Outcome 2: Review</vt:lpstr>
      <vt:lpstr>New  Information for Learning Outcome 3</vt:lpstr>
      <vt:lpstr>New  Information for Learning Outcome 3</vt:lpstr>
      <vt:lpstr>New  Information for Learning Outcome 3</vt:lpstr>
      <vt:lpstr>Demonstrate your Learning for Outcome 3</vt:lpstr>
      <vt:lpstr>Learning Outcome 3: Review</vt:lpstr>
      <vt:lpstr>Review for Remembering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Syllabus/Unit: code: C2 Chemical Resources Lesson number: 5 Lesson Title: Manufacturing Chemicals - Ammonia</dc:title>
  <dc:creator>Amrit</dc:creator>
  <cp:lastModifiedBy>Magna Carta School</cp:lastModifiedBy>
  <cp:revision>195</cp:revision>
  <dcterms:created xsi:type="dcterms:W3CDTF">2011-09-07T21:30:35Z</dcterms:created>
  <dcterms:modified xsi:type="dcterms:W3CDTF">2013-06-28T12:16:14Z</dcterms:modified>
</cp:coreProperties>
</file>