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7" r:id="rId4"/>
    <p:sldId id="259" r:id="rId5"/>
    <p:sldId id="260" r:id="rId6"/>
    <p:sldId id="262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7B367-B281-432A-8BF5-3AD42CA6A1B8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9D3EB-ED42-4418-BCA0-0E92618C6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760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0D35A-5617-4C24-ADA4-93E73EAF1951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E9EBC-12B1-47E0-84C5-2487C62F3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44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E9EBC-12B1-47E0-84C5-2487C62F3ED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144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630CA-1475-45FB-8D83-FB65AF9C3824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Boardworks GCSE Additional Science: Chemistry </a:t>
            </a:r>
          </a:p>
          <a:p>
            <a:r>
              <a:rPr lang="en-GB">
                <a:solidFill>
                  <a:prstClr val="black"/>
                </a:solidFill>
              </a:rPr>
              <a:t>The Halogens</a:t>
            </a:r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FEB6-5934-4979-8935-862CB99DCE0D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32D-ED0D-4255-91EA-741141B3F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60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FEB6-5934-4979-8935-862CB99DCE0D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32D-ED0D-4255-91EA-741141B3F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87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FEB6-5934-4979-8935-862CB99DCE0D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32D-ED0D-4255-91EA-741141B3F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12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FEB6-5934-4979-8935-862CB99DCE0D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32D-ED0D-4255-91EA-741141B3F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1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FEB6-5934-4979-8935-862CB99DCE0D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32D-ED0D-4255-91EA-741141B3F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92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FEB6-5934-4979-8935-862CB99DCE0D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32D-ED0D-4255-91EA-741141B3F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02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FEB6-5934-4979-8935-862CB99DCE0D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32D-ED0D-4255-91EA-741141B3F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06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FEB6-5934-4979-8935-862CB99DCE0D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32D-ED0D-4255-91EA-741141B3F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91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FEB6-5934-4979-8935-862CB99DCE0D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32D-ED0D-4255-91EA-741141B3F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47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FEB6-5934-4979-8935-862CB99DCE0D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32D-ED0D-4255-91EA-741141B3F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87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FEB6-5934-4979-8935-862CB99DCE0D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32D-ED0D-4255-91EA-741141B3F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05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CFEB6-5934-4979-8935-862CB99DCE0D}" type="datetimeFigureOut">
              <a:rPr lang="en-GB" smtClean="0"/>
              <a:t>28/06/2013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FB32D-ED0D-4255-91EA-741141B3F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37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tutorcircle.com/cms/images/44/halogen-on-periodic-tab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89620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98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daviddarling.info/images/halogens_melting_and_boiling_point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10899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224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.tutorvista.com/cms/images/80/physical-properties-of-haloge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" t="2745" r="37357" b="2757"/>
          <a:stretch/>
        </p:blipFill>
        <p:spPr bwMode="auto">
          <a:xfrm>
            <a:off x="341522" y="616944"/>
            <a:ext cx="8016093" cy="4828279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779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4" t="2397" r="11057" b="8501"/>
          <a:stretch/>
        </p:blipFill>
        <p:spPr bwMode="auto">
          <a:xfrm>
            <a:off x="6841" y="188640"/>
            <a:ext cx="9120365" cy="65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7338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leekhigh.staffs.sch.uk/science/chemistry/Chim.data/pics/F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6788633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885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5"/>
          <p:cNvGrpSpPr>
            <a:grpSpLocks noChangeAspect="1"/>
          </p:cNvGrpSpPr>
          <p:nvPr/>
        </p:nvGrpSpPr>
        <p:grpSpPr bwMode="auto">
          <a:xfrm>
            <a:off x="4568825" y="1968500"/>
            <a:ext cx="2674938" cy="2565400"/>
            <a:chOff x="1780" y="1489"/>
            <a:chExt cx="1559" cy="1495"/>
          </a:xfrm>
        </p:grpSpPr>
        <p:sp>
          <p:nvSpPr>
            <p:cNvPr id="26870" name="Freeform 246"/>
            <p:cNvSpPr>
              <a:spLocks noChangeAspect="1"/>
            </p:cNvSpPr>
            <p:nvPr/>
          </p:nvSpPr>
          <p:spPr bwMode="auto">
            <a:xfrm>
              <a:off x="1780" y="1623"/>
              <a:ext cx="151" cy="1361"/>
            </a:xfrm>
            <a:custGeom>
              <a:avLst/>
              <a:gdLst/>
              <a:ahLst/>
              <a:cxnLst>
                <a:cxn ang="0">
                  <a:pos x="227" y="0"/>
                </a:cxn>
                <a:cxn ang="0">
                  <a:pos x="0" y="0"/>
                </a:cxn>
                <a:cxn ang="0">
                  <a:pos x="0" y="1815"/>
                </a:cxn>
                <a:cxn ang="0">
                  <a:pos x="227" y="1815"/>
                </a:cxn>
              </a:cxnLst>
              <a:rect l="0" t="0" r="r" b="b"/>
              <a:pathLst>
                <a:path w="227" h="1815">
                  <a:moveTo>
                    <a:pt x="227" y="0"/>
                  </a:moveTo>
                  <a:lnTo>
                    <a:pt x="0" y="0"/>
                  </a:lnTo>
                  <a:lnTo>
                    <a:pt x="0" y="1815"/>
                  </a:lnTo>
                  <a:lnTo>
                    <a:pt x="227" y="1815"/>
                  </a:lnTo>
                </a:path>
              </a:pathLst>
            </a:cu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3" name="Group 251"/>
            <p:cNvGrpSpPr>
              <a:grpSpLocks noChangeAspect="1"/>
            </p:cNvGrpSpPr>
            <p:nvPr/>
          </p:nvGrpSpPr>
          <p:grpSpPr bwMode="auto">
            <a:xfrm>
              <a:off x="1866" y="1685"/>
              <a:ext cx="1235" cy="1239"/>
              <a:chOff x="1642" y="1649"/>
              <a:chExt cx="1235" cy="1239"/>
            </a:xfrm>
          </p:grpSpPr>
          <p:grpSp>
            <p:nvGrpSpPr>
              <p:cNvPr id="4" name="Group 230"/>
              <p:cNvGrpSpPr>
                <a:grpSpLocks noChangeAspect="1"/>
              </p:cNvGrpSpPr>
              <p:nvPr/>
            </p:nvGrpSpPr>
            <p:grpSpPr bwMode="auto">
              <a:xfrm>
                <a:off x="1642" y="1649"/>
                <a:ext cx="1235" cy="1239"/>
                <a:chOff x="1541" y="1885"/>
                <a:chExt cx="1235" cy="1239"/>
              </a:xfrm>
            </p:grpSpPr>
            <p:grpSp>
              <p:nvGrpSpPr>
                <p:cNvPr id="5" name="Group 211"/>
                <p:cNvGrpSpPr>
                  <a:grpSpLocks noChangeAspect="1"/>
                </p:cNvGrpSpPr>
                <p:nvPr/>
              </p:nvGrpSpPr>
              <p:grpSpPr bwMode="auto">
                <a:xfrm>
                  <a:off x="1541" y="1885"/>
                  <a:ext cx="1235" cy="1239"/>
                  <a:chOff x="1541" y="1885"/>
                  <a:chExt cx="1235" cy="1239"/>
                </a:xfrm>
              </p:grpSpPr>
              <p:sp>
                <p:nvSpPr>
                  <p:cNvPr id="26833" name="AutoShape 209"/>
                  <p:cNvSpPr>
                    <a:spLocks noChangeAspect="1" noChangeArrowheads="1"/>
                  </p:cNvSpPr>
                  <p:nvPr/>
                </p:nvSpPr>
                <p:spPr bwMode="auto">
                  <a:xfrm rot="2700000">
                    <a:off x="2077" y="2215"/>
                    <a:ext cx="161" cy="161"/>
                  </a:xfrm>
                  <a:prstGeom prst="star4">
                    <a:avLst>
                      <a:gd name="adj" fmla="val 12500"/>
                    </a:avLst>
                  </a:prstGeom>
                  <a:solidFill>
                    <a:schemeClr val="tx1"/>
                  </a:solidFill>
                  <a:ln w="381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832" name="AutoShape 208"/>
                  <p:cNvSpPr>
                    <a:spLocks noChangeAspect="1" noChangeArrowheads="1"/>
                  </p:cNvSpPr>
                  <p:nvPr/>
                </p:nvSpPr>
                <p:spPr bwMode="auto">
                  <a:xfrm rot="2700000">
                    <a:off x="1697" y="2363"/>
                    <a:ext cx="161" cy="161"/>
                  </a:xfrm>
                  <a:prstGeom prst="star4">
                    <a:avLst>
                      <a:gd name="adj" fmla="val 12500"/>
                    </a:avLst>
                  </a:prstGeom>
                  <a:solidFill>
                    <a:schemeClr val="tx1"/>
                  </a:solidFill>
                  <a:ln w="381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829" name="AutoShape 205"/>
                  <p:cNvSpPr>
                    <a:spLocks noChangeAspect="1" noChangeArrowheads="1"/>
                  </p:cNvSpPr>
                  <p:nvPr/>
                </p:nvSpPr>
                <p:spPr bwMode="auto">
                  <a:xfrm rot="2700000">
                    <a:off x="2165" y="2819"/>
                    <a:ext cx="161" cy="161"/>
                  </a:xfrm>
                  <a:prstGeom prst="star4">
                    <a:avLst>
                      <a:gd name="adj" fmla="val 12500"/>
                    </a:avLst>
                  </a:prstGeom>
                  <a:solidFill>
                    <a:schemeClr val="tx1"/>
                  </a:solidFill>
                  <a:ln w="381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830" name="AutoShape 206"/>
                  <p:cNvSpPr>
                    <a:spLocks noChangeAspect="1" noChangeArrowheads="1"/>
                  </p:cNvSpPr>
                  <p:nvPr/>
                </p:nvSpPr>
                <p:spPr bwMode="auto">
                  <a:xfrm rot="2700000">
                    <a:off x="1987" y="2819"/>
                    <a:ext cx="161" cy="161"/>
                  </a:xfrm>
                  <a:prstGeom prst="star4">
                    <a:avLst>
                      <a:gd name="adj" fmla="val 12500"/>
                    </a:avLst>
                  </a:prstGeom>
                  <a:solidFill>
                    <a:schemeClr val="tx1"/>
                  </a:solidFill>
                  <a:ln w="381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828" name="AutoShape 204"/>
                  <p:cNvSpPr>
                    <a:spLocks noChangeAspect="1" noChangeArrowheads="1"/>
                  </p:cNvSpPr>
                  <p:nvPr/>
                </p:nvSpPr>
                <p:spPr bwMode="auto">
                  <a:xfrm rot="2700000">
                    <a:off x="2451" y="2525"/>
                    <a:ext cx="161" cy="161"/>
                  </a:xfrm>
                  <a:prstGeom prst="star4">
                    <a:avLst>
                      <a:gd name="adj" fmla="val 12500"/>
                    </a:avLst>
                  </a:prstGeom>
                  <a:solidFill>
                    <a:schemeClr val="tx1"/>
                  </a:solidFill>
                  <a:ln w="381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827" name="AutoShape 203"/>
                  <p:cNvSpPr>
                    <a:spLocks noChangeAspect="1" noChangeArrowheads="1"/>
                  </p:cNvSpPr>
                  <p:nvPr/>
                </p:nvSpPr>
                <p:spPr bwMode="auto">
                  <a:xfrm rot="2700000">
                    <a:off x="2451" y="2363"/>
                    <a:ext cx="161" cy="161"/>
                  </a:xfrm>
                  <a:prstGeom prst="star4">
                    <a:avLst>
                      <a:gd name="adj" fmla="val 12500"/>
                    </a:avLst>
                  </a:prstGeom>
                  <a:solidFill>
                    <a:schemeClr val="tx1"/>
                  </a:solidFill>
                  <a:ln w="381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826" name="AutoShape 202"/>
                  <p:cNvSpPr>
                    <a:spLocks noChangeAspect="1" noChangeArrowheads="1"/>
                  </p:cNvSpPr>
                  <p:nvPr/>
                </p:nvSpPr>
                <p:spPr bwMode="auto">
                  <a:xfrm rot="2700000">
                    <a:off x="2163" y="2063"/>
                    <a:ext cx="161" cy="161"/>
                  </a:xfrm>
                  <a:prstGeom prst="star4">
                    <a:avLst>
                      <a:gd name="adj" fmla="val 12500"/>
                    </a:avLst>
                  </a:prstGeom>
                  <a:solidFill>
                    <a:schemeClr val="tx1"/>
                  </a:solidFill>
                  <a:ln w="381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825" name="AutoShape 201"/>
                  <p:cNvSpPr>
                    <a:spLocks noChangeAspect="1" noChangeArrowheads="1"/>
                  </p:cNvSpPr>
                  <p:nvPr/>
                </p:nvSpPr>
                <p:spPr bwMode="auto">
                  <a:xfrm rot="2700000">
                    <a:off x="1989" y="2063"/>
                    <a:ext cx="161" cy="161"/>
                  </a:xfrm>
                  <a:prstGeom prst="star4">
                    <a:avLst>
                      <a:gd name="adj" fmla="val 12500"/>
                    </a:avLst>
                  </a:prstGeom>
                  <a:solidFill>
                    <a:schemeClr val="tx1"/>
                  </a:solidFill>
                  <a:ln w="381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737" name="Oval 1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09" y="1962"/>
                    <a:ext cx="1095" cy="109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739" name="Oval 1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766" y="2135"/>
                    <a:ext cx="778" cy="778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740" name="Oval 11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26" y="2293"/>
                    <a:ext cx="461" cy="460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773" name="AutoShape 149"/>
                  <p:cNvSpPr>
                    <a:spLocks noChangeAspect="1" noChangeArrowheads="1"/>
                  </p:cNvSpPr>
                  <p:nvPr/>
                </p:nvSpPr>
                <p:spPr bwMode="auto">
                  <a:xfrm rot="2700000">
                    <a:off x="1991" y="1885"/>
                    <a:ext cx="161" cy="161"/>
                  </a:xfrm>
                  <a:prstGeom prst="star4">
                    <a:avLst>
                      <a:gd name="adj" fmla="val 12500"/>
                    </a:avLst>
                  </a:prstGeom>
                  <a:gradFill rotWithShape="1">
                    <a:gsLst>
                      <a:gs pos="0">
                        <a:srgbClr val="013366">
                          <a:gamma/>
                          <a:tint val="25490"/>
                          <a:invGamma/>
                        </a:srgbClr>
                      </a:gs>
                      <a:gs pos="100000">
                        <a:srgbClr val="013366"/>
                      </a:gs>
                    </a:gsLst>
                    <a:path path="shape">
                      <a:fillToRect l="50000" t="50000" r="50000" b="50000"/>
                    </a:path>
                  </a:gradFill>
                  <a:ln w="381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819" name="AutoShape 195"/>
                  <p:cNvSpPr>
                    <a:spLocks noChangeAspect="1" noChangeArrowheads="1"/>
                  </p:cNvSpPr>
                  <p:nvPr/>
                </p:nvSpPr>
                <p:spPr bwMode="auto">
                  <a:xfrm rot="2700000">
                    <a:off x="2165" y="1885"/>
                    <a:ext cx="161" cy="161"/>
                  </a:xfrm>
                  <a:prstGeom prst="star4">
                    <a:avLst>
                      <a:gd name="adj" fmla="val 12500"/>
                    </a:avLst>
                  </a:prstGeom>
                  <a:gradFill rotWithShape="1">
                    <a:gsLst>
                      <a:gs pos="0">
                        <a:srgbClr val="013366">
                          <a:gamma/>
                          <a:tint val="25490"/>
                          <a:invGamma/>
                        </a:srgbClr>
                      </a:gs>
                      <a:gs pos="100000">
                        <a:srgbClr val="013366"/>
                      </a:gs>
                    </a:gsLst>
                    <a:path path="shape">
                      <a:fillToRect l="50000" t="50000" r="50000" b="50000"/>
                    </a:path>
                  </a:gradFill>
                  <a:ln w="381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820" name="AutoShape 196"/>
                  <p:cNvSpPr>
                    <a:spLocks noChangeAspect="1" noChangeArrowheads="1"/>
                  </p:cNvSpPr>
                  <p:nvPr/>
                </p:nvSpPr>
                <p:spPr bwMode="auto">
                  <a:xfrm rot="2700000">
                    <a:off x="2615" y="2363"/>
                    <a:ext cx="161" cy="161"/>
                  </a:xfrm>
                  <a:prstGeom prst="star4">
                    <a:avLst>
                      <a:gd name="adj" fmla="val 12500"/>
                    </a:avLst>
                  </a:prstGeom>
                  <a:gradFill rotWithShape="1">
                    <a:gsLst>
                      <a:gs pos="0">
                        <a:srgbClr val="013366">
                          <a:gamma/>
                          <a:tint val="25490"/>
                          <a:invGamma/>
                        </a:srgbClr>
                      </a:gs>
                      <a:gs pos="100000">
                        <a:srgbClr val="013366"/>
                      </a:gs>
                    </a:gsLst>
                    <a:path path="shape">
                      <a:fillToRect l="50000" t="50000" r="50000" b="50000"/>
                    </a:path>
                  </a:gradFill>
                  <a:ln w="381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821" name="AutoShape 197"/>
                  <p:cNvSpPr>
                    <a:spLocks noChangeAspect="1" noChangeArrowheads="1"/>
                  </p:cNvSpPr>
                  <p:nvPr/>
                </p:nvSpPr>
                <p:spPr bwMode="auto">
                  <a:xfrm rot="2700000">
                    <a:off x="2615" y="2525"/>
                    <a:ext cx="161" cy="161"/>
                  </a:xfrm>
                  <a:prstGeom prst="star4">
                    <a:avLst>
                      <a:gd name="adj" fmla="val 12500"/>
                    </a:avLst>
                  </a:prstGeom>
                  <a:gradFill rotWithShape="1">
                    <a:gsLst>
                      <a:gs pos="0">
                        <a:srgbClr val="013366">
                          <a:gamma/>
                          <a:tint val="25490"/>
                          <a:invGamma/>
                        </a:srgbClr>
                      </a:gs>
                      <a:gs pos="100000">
                        <a:srgbClr val="013366"/>
                      </a:gs>
                    </a:gsLst>
                    <a:path path="shape">
                      <a:fillToRect l="50000" t="50000" r="50000" b="50000"/>
                    </a:path>
                  </a:gradFill>
                  <a:ln w="381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822" name="AutoShape 198"/>
                  <p:cNvSpPr>
                    <a:spLocks noChangeAspect="1" noChangeArrowheads="1"/>
                  </p:cNvSpPr>
                  <p:nvPr/>
                </p:nvSpPr>
                <p:spPr bwMode="auto">
                  <a:xfrm rot="2700000">
                    <a:off x="2165" y="2963"/>
                    <a:ext cx="161" cy="161"/>
                  </a:xfrm>
                  <a:prstGeom prst="star4">
                    <a:avLst>
                      <a:gd name="adj" fmla="val 12500"/>
                    </a:avLst>
                  </a:prstGeom>
                  <a:gradFill rotWithShape="1">
                    <a:gsLst>
                      <a:gs pos="0">
                        <a:srgbClr val="013366">
                          <a:gamma/>
                          <a:tint val="25490"/>
                          <a:invGamma/>
                        </a:srgbClr>
                      </a:gs>
                      <a:gs pos="100000">
                        <a:srgbClr val="013366"/>
                      </a:gs>
                    </a:gsLst>
                    <a:path path="shape">
                      <a:fillToRect l="50000" t="50000" r="50000" b="50000"/>
                    </a:path>
                  </a:gradFill>
                  <a:ln w="381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823" name="AutoShape 199"/>
                  <p:cNvSpPr>
                    <a:spLocks noChangeAspect="1" noChangeArrowheads="1"/>
                  </p:cNvSpPr>
                  <p:nvPr/>
                </p:nvSpPr>
                <p:spPr bwMode="auto">
                  <a:xfrm rot="2700000">
                    <a:off x="1987" y="2963"/>
                    <a:ext cx="161" cy="161"/>
                  </a:xfrm>
                  <a:prstGeom prst="star4">
                    <a:avLst>
                      <a:gd name="adj" fmla="val 12500"/>
                    </a:avLst>
                  </a:prstGeom>
                  <a:gradFill rotWithShape="1">
                    <a:gsLst>
                      <a:gs pos="0">
                        <a:srgbClr val="013366">
                          <a:gamma/>
                          <a:tint val="25490"/>
                          <a:invGamma/>
                        </a:srgbClr>
                      </a:gs>
                      <a:gs pos="100000">
                        <a:srgbClr val="013366"/>
                      </a:gs>
                    </a:gsLst>
                    <a:path path="shape">
                      <a:fillToRect l="50000" t="50000" r="50000" b="50000"/>
                    </a:path>
                  </a:gradFill>
                  <a:ln w="381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824" name="AutoShape 200"/>
                  <p:cNvSpPr>
                    <a:spLocks noChangeAspect="1" noChangeArrowheads="1"/>
                  </p:cNvSpPr>
                  <p:nvPr/>
                </p:nvSpPr>
                <p:spPr bwMode="auto">
                  <a:xfrm rot="2700000">
                    <a:off x="1541" y="2525"/>
                    <a:ext cx="161" cy="161"/>
                  </a:xfrm>
                  <a:prstGeom prst="star4">
                    <a:avLst>
                      <a:gd name="adj" fmla="val 12500"/>
                    </a:avLst>
                  </a:prstGeom>
                  <a:gradFill rotWithShape="1">
                    <a:gsLst>
                      <a:gs pos="0">
                        <a:srgbClr val="013366">
                          <a:gamma/>
                          <a:tint val="25490"/>
                          <a:invGamma/>
                        </a:srgbClr>
                      </a:gs>
                      <a:gs pos="100000">
                        <a:srgbClr val="013366"/>
                      </a:gs>
                    </a:gsLst>
                    <a:path path="shape">
                      <a:fillToRect l="50000" t="50000" r="50000" b="50000"/>
                    </a:path>
                  </a:gradFill>
                  <a:ln w="381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831" name="AutoShape 207"/>
                  <p:cNvSpPr>
                    <a:spLocks noChangeAspect="1" noChangeArrowheads="1"/>
                  </p:cNvSpPr>
                  <p:nvPr/>
                </p:nvSpPr>
                <p:spPr bwMode="auto">
                  <a:xfrm rot="2700000">
                    <a:off x="1697" y="2525"/>
                    <a:ext cx="161" cy="161"/>
                  </a:xfrm>
                  <a:prstGeom prst="star4">
                    <a:avLst>
                      <a:gd name="adj" fmla="val 12500"/>
                    </a:avLst>
                  </a:prstGeom>
                  <a:solidFill>
                    <a:schemeClr val="tx1"/>
                  </a:solidFill>
                  <a:ln w="381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z="240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834" name="AutoShape 210"/>
                  <p:cNvSpPr>
                    <a:spLocks noChangeAspect="1" noChangeArrowheads="1"/>
                  </p:cNvSpPr>
                  <p:nvPr/>
                </p:nvSpPr>
                <p:spPr bwMode="auto">
                  <a:xfrm rot="2700000">
                    <a:off x="2077" y="2670"/>
                    <a:ext cx="161" cy="161"/>
                  </a:xfrm>
                  <a:prstGeom prst="star4">
                    <a:avLst>
                      <a:gd name="adj" fmla="val 12500"/>
                    </a:avLst>
                  </a:prstGeom>
                  <a:solidFill>
                    <a:schemeClr val="tx1"/>
                  </a:solidFill>
                  <a:ln w="38100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z="240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6844" name="Oval 220"/>
                <p:cNvSpPr>
                  <a:spLocks noChangeAspect="1" noChangeArrowheads="1"/>
                </p:cNvSpPr>
                <p:nvPr/>
              </p:nvSpPr>
              <p:spPr bwMode="auto">
                <a:xfrm>
                  <a:off x="1554" y="2382"/>
                  <a:ext cx="129" cy="12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10066">
                        <a:gamma/>
                        <a:tint val="27451"/>
                        <a:invGamma/>
                      </a:srgbClr>
                    </a:gs>
                    <a:gs pos="100000">
                      <a:srgbClr val="010066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z="24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6874" name="Text Box 250"/>
              <p:cNvSpPr txBox="1">
                <a:spLocks noChangeAspect="1" noChangeArrowheads="1"/>
              </p:cNvSpPr>
              <p:nvPr/>
            </p:nvSpPr>
            <p:spPr bwMode="auto">
              <a:xfrm>
                <a:off x="2080" y="2125"/>
                <a:ext cx="360" cy="2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GB" sz="2400" b="1" smtClean="0">
                    <a:solidFill>
                      <a:srgbClr val="010066"/>
                    </a:solidFill>
                  </a:rPr>
                  <a:t>Cl</a:t>
                </a:r>
              </a:p>
            </p:txBody>
          </p:sp>
        </p:grpSp>
        <p:sp>
          <p:nvSpPr>
            <p:cNvPr id="26876" name="Freeform 252"/>
            <p:cNvSpPr>
              <a:spLocks noChangeAspect="1"/>
            </p:cNvSpPr>
            <p:nvPr/>
          </p:nvSpPr>
          <p:spPr bwMode="auto">
            <a:xfrm flipH="1">
              <a:off x="3006" y="1623"/>
              <a:ext cx="151" cy="1361"/>
            </a:xfrm>
            <a:custGeom>
              <a:avLst/>
              <a:gdLst/>
              <a:ahLst/>
              <a:cxnLst>
                <a:cxn ang="0">
                  <a:pos x="227" y="0"/>
                </a:cxn>
                <a:cxn ang="0">
                  <a:pos x="0" y="0"/>
                </a:cxn>
                <a:cxn ang="0">
                  <a:pos x="0" y="1815"/>
                </a:cxn>
                <a:cxn ang="0">
                  <a:pos x="227" y="1815"/>
                </a:cxn>
              </a:cxnLst>
              <a:rect l="0" t="0" r="r" b="b"/>
              <a:pathLst>
                <a:path w="227" h="1815">
                  <a:moveTo>
                    <a:pt x="227" y="0"/>
                  </a:moveTo>
                  <a:lnTo>
                    <a:pt x="0" y="0"/>
                  </a:lnTo>
                  <a:lnTo>
                    <a:pt x="0" y="1815"/>
                  </a:lnTo>
                  <a:lnTo>
                    <a:pt x="227" y="1815"/>
                  </a:lnTo>
                </a:path>
              </a:pathLst>
            </a:cu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6877" name="Rectangle 253"/>
            <p:cNvSpPr>
              <a:spLocks noChangeAspect="1" noChangeArrowheads="1"/>
            </p:cNvSpPr>
            <p:nvPr/>
          </p:nvSpPr>
          <p:spPr bwMode="auto">
            <a:xfrm>
              <a:off x="3162" y="1489"/>
              <a:ext cx="177" cy="30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sz="2800" b="1" smtClean="0">
                  <a:solidFill>
                    <a:srgbClr val="013366"/>
                  </a:solidFill>
                </a:rPr>
                <a:t>-</a:t>
              </a:r>
            </a:p>
          </p:txBody>
        </p:sp>
      </p:grpSp>
      <p:sp>
        <p:nvSpPr>
          <p:cNvPr id="27028" name="Rectangle 404"/>
          <p:cNvSpPr>
            <a:spLocks noChangeAspect="1" noChangeArrowheads="1"/>
          </p:cNvSpPr>
          <p:nvPr/>
        </p:nvSpPr>
        <p:spPr bwMode="auto">
          <a:xfrm>
            <a:off x="4356100" y="1985963"/>
            <a:ext cx="2803525" cy="2632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>
              <a:solidFill>
                <a:srgbClr val="000000"/>
              </a:solidFill>
            </a:endParaRPr>
          </a:p>
        </p:txBody>
      </p:sp>
      <p:sp>
        <p:nvSpPr>
          <p:cNvPr id="26731" name="Rectangle 107"/>
          <p:cNvSpPr>
            <a:spLocks noGrp="1" noChangeArrowheads="1"/>
          </p:cNvSpPr>
          <p:nvPr>
            <p:ph type="title"/>
          </p:nvPr>
        </p:nvSpPr>
        <p:spPr>
          <a:xfrm>
            <a:off x="454025" y="116632"/>
            <a:ext cx="8229600" cy="509587"/>
          </a:xfrm>
        </p:spPr>
        <p:txBody>
          <a:bodyPr>
            <a:normAutofit fontScale="90000"/>
          </a:bodyPr>
          <a:lstStyle/>
          <a:p>
            <a:r>
              <a:rPr lang="en-GB" dirty="0"/>
              <a:t>Displacement theory</a:t>
            </a:r>
          </a:p>
        </p:txBody>
      </p:sp>
      <p:sp>
        <p:nvSpPr>
          <p:cNvPr id="26732" name="Text Box 108"/>
          <p:cNvSpPr txBox="1">
            <a:spLocks noChangeArrowheads="1"/>
          </p:cNvSpPr>
          <p:nvPr/>
        </p:nvSpPr>
        <p:spPr bwMode="auto">
          <a:xfrm>
            <a:off x="563563" y="784225"/>
            <a:ext cx="82391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 smtClean="0">
                <a:solidFill>
                  <a:srgbClr val="010066"/>
                </a:solidFill>
              </a:rPr>
              <a:t>If a metal halide is mixed with a more reactive halogen,</a:t>
            </a:r>
            <a:br>
              <a:rPr lang="en-GB" sz="2400" dirty="0" smtClean="0">
                <a:solidFill>
                  <a:srgbClr val="010066"/>
                </a:solidFill>
              </a:rPr>
            </a:br>
            <a:r>
              <a:rPr lang="en-GB" sz="2400" dirty="0" smtClean="0">
                <a:solidFill>
                  <a:srgbClr val="010066"/>
                </a:solidFill>
              </a:rPr>
              <a:t>the extra electron will be transferred from the less reactive to the more reactive halogen.</a:t>
            </a:r>
          </a:p>
        </p:txBody>
      </p:sp>
      <p:grpSp>
        <p:nvGrpSpPr>
          <p:cNvPr id="6" name="Group 403"/>
          <p:cNvGrpSpPr>
            <a:grpSpLocks/>
          </p:cNvGrpSpPr>
          <p:nvPr/>
        </p:nvGrpSpPr>
        <p:grpSpPr bwMode="auto">
          <a:xfrm>
            <a:off x="5060950" y="4611688"/>
            <a:ext cx="1822450" cy="1708150"/>
            <a:chOff x="3910" y="2709"/>
            <a:chExt cx="1148" cy="1076"/>
          </a:xfrm>
        </p:grpSpPr>
        <p:sp>
          <p:nvSpPr>
            <p:cNvPr id="26908" name="Rectangle 284"/>
            <p:cNvSpPr>
              <a:spLocks noChangeAspect="1" noChangeArrowheads="1"/>
            </p:cNvSpPr>
            <p:nvPr/>
          </p:nvSpPr>
          <p:spPr bwMode="auto">
            <a:xfrm>
              <a:off x="4867" y="2709"/>
              <a:ext cx="191" cy="32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sz="2800" b="1" smtClean="0">
                  <a:solidFill>
                    <a:srgbClr val="010066"/>
                  </a:solidFill>
                </a:rPr>
                <a:t>-</a:t>
              </a:r>
            </a:p>
          </p:txBody>
        </p:sp>
        <p:sp>
          <p:nvSpPr>
            <p:cNvPr id="26934" name="Freeform 310"/>
            <p:cNvSpPr>
              <a:spLocks noChangeAspect="1"/>
            </p:cNvSpPr>
            <p:nvPr/>
          </p:nvSpPr>
          <p:spPr bwMode="auto">
            <a:xfrm>
              <a:off x="3910" y="2831"/>
              <a:ext cx="136" cy="954"/>
            </a:xfrm>
            <a:custGeom>
              <a:avLst/>
              <a:gdLst/>
              <a:ahLst/>
              <a:cxnLst>
                <a:cxn ang="0">
                  <a:pos x="227" y="0"/>
                </a:cxn>
                <a:cxn ang="0">
                  <a:pos x="0" y="0"/>
                </a:cxn>
                <a:cxn ang="0">
                  <a:pos x="0" y="1815"/>
                </a:cxn>
                <a:cxn ang="0">
                  <a:pos x="227" y="1815"/>
                </a:cxn>
              </a:cxnLst>
              <a:rect l="0" t="0" r="r" b="b"/>
              <a:pathLst>
                <a:path w="227" h="1815">
                  <a:moveTo>
                    <a:pt x="227" y="0"/>
                  </a:moveTo>
                  <a:lnTo>
                    <a:pt x="0" y="0"/>
                  </a:lnTo>
                  <a:lnTo>
                    <a:pt x="0" y="1815"/>
                  </a:lnTo>
                  <a:lnTo>
                    <a:pt x="227" y="1815"/>
                  </a:lnTo>
                </a:path>
              </a:pathLst>
            </a:cu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6936" name="Freeform 312"/>
            <p:cNvSpPr>
              <a:spLocks noChangeAspect="1"/>
            </p:cNvSpPr>
            <p:nvPr/>
          </p:nvSpPr>
          <p:spPr bwMode="auto">
            <a:xfrm flipH="1">
              <a:off x="4734" y="2831"/>
              <a:ext cx="136" cy="954"/>
            </a:xfrm>
            <a:custGeom>
              <a:avLst/>
              <a:gdLst/>
              <a:ahLst/>
              <a:cxnLst>
                <a:cxn ang="0">
                  <a:pos x="227" y="0"/>
                </a:cxn>
                <a:cxn ang="0">
                  <a:pos x="0" y="0"/>
                </a:cxn>
                <a:cxn ang="0">
                  <a:pos x="0" y="1815"/>
                </a:cxn>
                <a:cxn ang="0">
                  <a:pos x="227" y="1815"/>
                </a:cxn>
              </a:cxnLst>
              <a:rect l="0" t="0" r="r" b="b"/>
              <a:pathLst>
                <a:path w="227" h="1815">
                  <a:moveTo>
                    <a:pt x="227" y="0"/>
                  </a:moveTo>
                  <a:lnTo>
                    <a:pt x="0" y="0"/>
                  </a:lnTo>
                  <a:lnTo>
                    <a:pt x="0" y="1815"/>
                  </a:lnTo>
                  <a:lnTo>
                    <a:pt x="227" y="1815"/>
                  </a:lnTo>
                </a:path>
              </a:pathLst>
            </a:cu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7032" name="Text Box 408"/>
          <p:cNvSpPr txBox="1">
            <a:spLocks noChangeArrowheads="1"/>
          </p:cNvSpPr>
          <p:nvPr/>
        </p:nvSpPr>
        <p:spPr bwMode="auto">
          <a:xfrm>
            <a:off x="482600" y="2711450"/>
            <a:ext cx="1360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 b="1" smtClean="0">
                <a:solidFill>
                  <a:srgbClr val="010066"/>
                </a:solidFill>
              </a:rPr>
              <a:t>sodium</a:t>
            </a:r>
          </a:p>
        </p:txBody>
      </p:sp>
      <p:sp>
        <p:nvSpPr>
          <p:cNvPr id="27033" name="Text Box 409"/>
          <p:cNvSpPr txBox="1">
            <a:spLocks noChangeArrowheads="1"/>
          </p:cNvSpPr>
          <p:nvPr/>
        </p:nvSpPr>
        <p:spPr bwMode="auto">
          <a:xfrm>
            <a:off x="7145338" y="2711450"/>
            <a:ext cx="1465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 b="1" smtClean="0">
                <a:solidFill>
                  <a:srgbClr val="010066"/>
                </a:solidFill>
              </a:rPr>
              <a:t>chloride</a:t>
            </a:r>
          </a:p>
        </p:txBody>
      </p:sp>
      <p:sp>
        <p:nvSpPr>
          <p:cNvPr id="27035" name="Text Box 411"/>
          <p:cNvSpPr txBox="1">
            <a:spLocks noChangeArrowheads="1"/>
          </p:cNvSpPr>
          <p:nvPr/>
        </p:nvSpPr>
        <p:spPr bwMode="auto">
          <a:xfrm>
            <a:off x="3433763" y="5224463"/>
            <a:ext cx="1465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 b="1" smtClean="0">
                <a:solidFill>
                  <a:srgbClr val="010066"/>
                </a:solidFill>
              </a:rPr>
              <a:t>fluorine</a:t>
            </a:r>
          </a:p>
        </p:txBody>
      </p:sp>
      <p:sp>
        <p:nvSpPr>
          <p:cNvPr id="27036" name="Text Box 412"/>
          <p:cNvSpPr txBox="1">
            <a:spLocks noChangeArrowheads="1"/>
          </p:cNvSpPr>
          <p:nvPr/>
        </p:nvSpPr>
        <p:spPr bwMode="auto">
          <a:xfrm>
            <a:off x="3433763" y="5226050"/>
            <a:ext cx="1465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 b="1" smtClean="0">
                <a:solidFill>
                  <a:srgbClr val="010066"/>
                </a:solidFill>
              </a:rPr>
              <a:t>fluoride</a:t>
            </a:r>
          </a:p>
        </p:txBody>
      </p:sp>
      <p:grpSp>
        <p:nvGrpSpPr>
          <p:cNvPr id="7" name="Group 472"/>
          <p:cNvGrpSpPr>
            <a:grpSpLocks/>
          </p:cNvGrpSpPr>
          <p:nvPr/>
        </p:nvGrpSpPr>
        <p:grpSpPr bwMode="auto">
          <a:xfrm>
            <a:off x="2078038" y="2104231"/>
            <a:ext cx="2286000" cy="2039938"/>
            <a:chOff x="1309" y="1422"/>
            <a:chExt cx="1440" cy="1285"/>
          </a:xfrm>
        </p:grpSpPr>
        <p:sp>
          <p:nvSpPr>
            <p:cNvPr id="26786" name="Oval 162"/>
            <p:cNvSpPr>
              <a:spLocks noChangeAspect="1" noChangeArrowheads="1"/>
            </p:cNvSpPr>
            <p:nvPr/>
          </p:nvSpPr>
          <p:spPr bwMode="auto">
            <a:xfrm>
              <a:off x="1469" y="1694"/>
              <a:ext cx="867" cy="86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6787" name="Oval 163"/>
            <p:cNvSpPr>
              <a:spLocks noChangeAspect="1" noChangeArrowheads="1"/>
            </p:cNvSpPr>
            <p:nvPr/>
          </p:nvSpPr>
          <p:spPr bwMode="auto">
            <a:xfrm>
              <a:off x="1648" y="1870"/>
              <a:ext cx="513" cy="512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6788" name="Oval 164"/>
            <p:cNvSpPr>
              <a:spLocks noChangeAspect="1" noChangeArrowheads="1"/>
            </p:cNvSpPr>
            <p:nvPr/>
          </p:nvSpPr>
          <p:spPr bwMode="auto">
            <a:xfrm>
              <a:off x="1836" y="1807"/>
              <a:ext cx="139" cy="139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6789" name="Oval 165"/>
            <p:cNvSpPr>
              <a:spLocks noChangeAspect="1" noChangeArrowheads="1"/>
            </p:cNvSpPr>
            <p:nvPr/>
          </p:nvSpPr>
          <p:spPr bwMode="auto">
            <a:xfrm>
              <a:off x="1836" y="2299"/>
              <a:ext cx="139" cy="139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6798" name="Text Box 174"/>
            <p:cNvSpPr txBox="1">
              <a:spLocks noChangeAspect="1" noChangeArrowheads="1"/>
            </p:cNvSpPr>
            <p:nvPr/>
          </p:nvSpPr>
          <p:spPr bwMode="auto">
            <a:xfrm>
              <a:off x="1670" y="1954"/>
              <a:ext cx="4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srgbClr val="010066"/>
                  </a:solidFill>
                </a:rPr>
                <a:t>Na</a:t>
              </a:r>
            </a:p>
          </p:txBody>
        </p:sp>
        <p:sp>
          <p:nvSpPr>
            <p:cNvPr id="26814" name="Freeform 190"/>
            <p:cNvSpPr>
              <a:spLocks noChangeAspect="1"/>
            </p:cNvSpPr>
            <p:nvPr/>
          </p:nvSpPr>
          <p:spPr bwMode="auto">
            <a:xfrm>
              <a:off x="1309" y="1563"/>
              <a:ext cx="163" cy="1144"/>
            </a:xfrm>
            <a:custGeom>
              <a:avLst/>
              <a:gdLst/>
              <a:ahLst/>
              <a:cxnLst>
                <a:cxn ang="0">
                  <a:pos x="227" y="0"/>
                </a:cxn>
                <a:cxn ang="0">
                  <a:pos x="0" y="0"/>
                </a:cxn>
                <a:cxn ang="0">
                  <a:pos x="0" y="1815"/>
                </a:cxn>
                <a:cxn ang="0">
                  <a:pos x="227" y="1815"/>
                </a:cxn>
              </a:cxnLst>
              <a:rect l="0" t="0" r="r" b="b"/>
              <a:pathLst>
                <a:path w="227" h="1815">
                  <a:moveTo>
                    <a:pt x="227" y="0"/>
                  </a:moveTo>
                  <a:lnTo>
                    <a:pt x="0" y="0"/>
                  </a:lnTo>
                  <a:lnTo>
                    <a:pt x="0" y="1815"/>
                  </a:lnTo>
                  <a:lnTo>
                    <a:pt x="227" y="1815"/>
                  </a:lnTo>
                </a:path>
              </a:pathLst>
            </a:cu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6816" name="Rectangle 192"/>
            <p:cNvSpPr>
              <a:spLocks noChangeAspect="1" noChangeArrowheads="1"/>
            </p:cNvSpPr>
            <p:nvPr/>
          </p:nvSpPr>
          <p:spPr bwMode="auto">
            <a:xfrm>
              <a:off x="2502" y="1422"/>
              <a:ext cx="247" cy="32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sz="2800" b="1" smtClean="0">
                  <a:solidFill>
                    <a:srgbClr val="010066"/>
                  </a:solidFill>
                </a:rPr>
                <a:t>+</a:t>
              </a:r>
            </a:p>
          </p:txBody>
        </p:sp>
        <p:sp>
          <p:nvSpPr>
            <p:cNvPr id="26817" name="Freeform 193"/>
            <p:cNvSpPr>
              <a:spLocks noChangeAspect="1"/>
            </p:cNvSpPr>
            <p:nvPr/>
          </p:nvSpPr>
          <p:spPr bwMode="auto">
            <a:xfrm flipH="1">
              <a:off x="2332" y="1563"/>
              <a:ext cx="163" cy="1144"/>
            </a:xfrm>
            <a:custGeom>
              <a:avLst/>
              <a:gdLst/>
              <a:ahLst/>
              <a:cxnLst>
                <a:cxn ang="0">
                  <a:pos x="227" y="0"/>
                </a:cxn>
                <a:cxn ang="0">
                  <a:pos x="0" y="0"/>
                </a:cxn>
                <a:cxn ang="0">
                  <a:pos x="0" y="1815"/>
                </a:cxn>
                <a:cxn ang="0">
                  <a:pos x="227" y="1815"/>
                </a:cxn>
              </a:cxnLst>
              <a:rect l="0" t="0" r="r" b="b"/>
              <a:pathLst>
                <a:path w="227" h="1815">
                  <a:moveTo>
                    <a:pt x="227" y="0"/>
                  </a:moveTo>
                  <a:lnTo>
                    <a:pt x="0" y="0"/>
                  </a:lnTo>
                  <a:lnTo>
                    <a:pt x="0" y="1815"/>
                  </a:lnTo>
                  <a:lnTo>
                    <a:pt x="227" y="1815"/>
                  </a:lnTo>
                </a:path>
              </a:pathLst>
            </a:cu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pic>
          <p:nvPicPr>
            <p:cNvPr id="27072" name="Picture 448" descr="electr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06" y="1970"/>
              <a:ext cx="154" cy="154"/>
            </a:xfrm>
            <a:prstGeom prst="rect">
              <a:avLst/>
            </a:prstGeom>
            <a:noFill/>
          </p:spPr>
        </p:pic>
        <p:pic>
          <p:nvPicPr>
            <p:cNvPr id="27073" name="Picture 449" descr="electr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0" y="1622"/>
              <a:ext cx="154" cy="154"/>
            </a:xfrm>
            <a:prstGeom prst="rect">
              <a:avLst/>
            </a:prstGeom>
            <a:noFill/>
          </p:spPr>
        </p:pic>
        <p:pic>
          <p:nvPicPr>
            <p:cNvPr id="27074" name="Picture 450" descr="electr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98" y="1622"/>
              <a:ext cx="154" cy="154"/>
            </a:xfrm>
            <a:prstGeom prst="rect">
              <a:avLst/>
            </a:prstGeom>
            <a:noFill/>
          </p:spPr>
        </p:pic>
        <p:pic>
          <p:nvPicPr>
            <p:cNvPr id="27075" name="Picture 451" descr="electr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00" y="2114"/>
              <a:ext cx="154" cy="154"/>
            </a:xfrm>
            <a:prstGeom prst="rect">
              <a:avLst/>
            </a:prstGeom>
            <a:noFill/>
          </p:spPr>
        </p:pic>
        <p:pic>
          <p:nvPicPr>
            <p:cNvPr id="27076" name="Picture 452" descr="electr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46" y="1964"/>
              <a:ext cx="154" cy="154"/>
            </a:xfrm>
            <a:prstGeom prst="rect">
              <a:avLst/>
            </a:prstGeom>
            <a:noFill/>
          </p:spPr>
        </p:pic>
        <p:pic>
          <p:nvPicPr>
            <p:cNvPr id="27077" name="Picture 453" descr="electr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46" y="2102"/>
              <a:ext cx="154" cy="154"/>
            </a:xfrm>
            <a:prstGeom prst="rect">
              <a:avLst/>
            </a:prstGeom>
            <a:noFill/>
          </p:spPr>
        </p:pic>
        <p:pic>
          <p:nvPicPr>
            <p:cNvPr id="27078" name="Picture 454" descr="electr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48" y="2468"/>
              <a:ext cx="154" cy="154"/>
            </a:xfrm>
            <a:prstGeom prst="rect">
              <a:avLst/>
            </a:prstGeom>
            <a:noFill/>
          </p:spPr>
        </p:pic>
        <p:pic>
          <p:nvPicPr>
            <p:cNvPr id="27079" name="Picture 455" descr="electr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92" y="2468"/>
              <a:ext cx="154" cy="154"/>
            </a:xfrm>
            <a:prstGeom prst="rect">
              <a:avLst/>
            </a:prstGeom>
            <a:noFill/>
          </p:spPr>
        </p:pic>
      </p:grpSp>
      <p:grpSp>
        <p:nvGrpSpPr>
          <p:cNvPr id="8" name="Group 473"/>
          <p:cNvGrpSpPr>
            <a:grpSpLocks/>
          </p:cNvGrpSpPr>
          <p:nvPr/>
        </p:nvGrpSpPr>
        <p:grpSpPr bwMode="auto">
          <a:xfrm>
            <a:off x="4703762" y="2093707"/>
            <a:ext cx="2146300" cy="2155825"/>
            <a:chOff x="2958" y="1450"/>
            <a:chExt cx="1352" cy="1358"/>
          </a:xfrm>
        </p:grpSpPr>
        <p:sp>
          <p:nvSpPr>
            <p:cNvPr id="26963" name="AutoShape 339"/>
            <p:cNvSpPr>
              <a:spLocks noChangeAspect="1" noChangeArrowheads="1"/>
            </p:cNvSpPr>
            <p:nvPr/>
          </p:nvSpPr>
          <p:spPr bwMode="auto">
            <a:xfrm rot="2700000">
              <a:off x="3550" y="1811"/>
              <a:ext cx="174" cy="174"/>
            </a:xfrm>
            <a:prstGeom prst="star4">
              <a:avLst>
                <a:gd name="adj" fmla="val 12500"/>
              </a:avLst>
            </a:prstGeom>
            <a:solidFill>
              <a:schemeClr val="tx1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6964" name="AutoShape 340"/>
            <p:cNvSpPr>
              <a:spLocks noChangeAspect="1" noChangeArrowheads="1"/>
            </p:cNvSpPr>
            <p:nvPr/>
          </p:nvSpPr>
          <p:spPr bwMode="auto">
            <a:xfrm rot="2700000">
              <a:off x="3140" y="1971"/>
              <a:ext cx="174" cy="174"/>
            </a:xfrm>
            <a:prstGeom prst="star4">
              <a:avLst>
                <a:gd name="adj" fmla="val 12500"/>
              </a:avLst>
            </a:prstGeom>
            <a:solidFill>
              <a:schemeClr val="tx1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6965" name="AutoShape 341"/>
            <p:cNvSpPr>
              <a:spLocks noChangeAspect="1" noChangeArrowheads="1"/>
            </p:cNvSpPr>
            <p:nvPr/>
          </p:nvSpPr>
          <p:spPr bwMode="auto">
            <a:xfrm rot="2700000">
              <a:off x="3646" y="2463"/>
              <a:ext cx="174" cy="174"/>
            </a:xfrm>
            <a:prstGeom prst="star4">
              <a:avLst>
                <a:gd name="adj" fmla="val 12500"/>
              </a:avLst>
            </a:prstGeom>
            <a:solidFill>
              <a:schemeClr val="tx1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6966" name="AutoShape 342"/>
            <p:cNvSpPr>
              <a:spLocks noChangeAspect="1" noChangeArrowheads="1"/>
            </p:cNvSpPr>
            <p:nvPr/>
          </p:nvSpPr>
          <p:spPr bwMode="auto">
            <a:xfrm rot="2700000">
              <a:off x="3453" y="2463"/>
              <a:ext cx="174" cy="174"/>
            </a:xfrm>
            <a:prstGeom prst="star4">
              <a:avLst>
                <a:gd name="adj" fmla="val 12500"/>
              </a:avLst>
            </a:prstGeom>
            <a:solidFill>
              <a:schemeClr val="tx1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6967" name="AutoShape 343"/>
            <p:cNvSpPr>
              <a:spLocks noChangeAspect="1" noChangeArrowheads="1"/>
            </p:cNvSpPr>
            <p:nvPr/>
          </p:nvSpPr>
          <p:spPr bwMode="auto">
            <a:xfrm rot="2700000">
              <a:off x="3955" y="2146"/>
              <a:ext cx="174" cy="174"/>
            </a:xfrm>
            <a:prstGeom prst="star4">
              <a:avLst>
                <a:gd name="adj" fmla="val 12500"/>
              </a:avLst>
            </a:prstGeom>
            <a:solidFill>
              <a:schemeClr val="tx1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6968" name="AutoShape 344"/>
            <p:cNvSpPr>
              <a:spLocks noChangeAspect="1" noChangeArrowheads="1"/>
            </p:cNvSpPr>
            <p:nvPr/>
          </p:nvSpPr>
          <p:spPr bwMode="auto">
            <a:xfrm rot="2700000">
              <a:off x="3955" y="1971"/>
              <a:ext cx="174" cy="174"/>
            </a:xfrm>
            <a:prstGeom prst="star4">
              <a:avLst>
                <a:gd name="adj" fmla="val 12500"/>
              </a:avLst>
            </a:prstGeom>
            <a:solidFill>
              <a:schemeClr val="tx1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6969" name="AutoShape 345"/>
            <p:cNvSpPr>
              <a:spLocks noChangeAspect="1" noChangeArrowheads="1"/>
            </p:cNvSpPr>
            <p:nvPr/>
          </p:nvSpPr>
          <p:spPr bwMode="auto">
            <a:xfrm rot="2700000">
              <a:off x="3643" y="1646"/>
              <a:ext cx="174" cy="174"/>
            </a:xfrm>
            <a:prstGeom prst="star4">
              <a:avLst>
                <a:gd name="adj" fmla="val 12500"/>
              </a:avLst>
            </a:prstGeom>
            <a:solidFill>
              <a:schemeClr val="tx1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6970" name="AutoShape 346"/>
            <p:cNvSpPr>
              <a:spLocks noChangeAspect="1" noChangeArrowheads="1"/>
            </p:cNvSpPr>
            <p:nvPr/>
          </p:nvSpPr>
          <p:spPr bwMode="auto">
            <a:xfrm rot="2700000">
              <a:off x="3455" y="1646"/>
              <a:ext cx="174" cy="174"/>
            </a:xfrm>
            <a:prstGeom prst="star4">
              <a:avLst>
                <a:gd name="adj" fmla="val 12500"/>
              </a:avLst>
            </a:prstGeom>
            <a:solidFill>
              <a:schemeClr val="tx1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6971" name="Oval 347"/>
            <p:cNvSpPr>
              <a:spLocks noChangeAspect="1" noChangeArrowheads="1"/>
            </p:cNvSpPr>
            <p:nvPr/>
          </p:nvSpPr>
          <p:spPr bwMode="auto">
            <a:xfrm>
              <a:off x="3045" y="1537"/>
              <a:ext cx="1183" cy="118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6972" name="Oval 348"/>
            <p:cNvSpPr>
              <a:spLocks noChangeAspect="1" noChangeArrowheads="1"/>
            </p:cNvSpPr>
            <p:nvPr/>
          </p:nvSpPr>
          <p:spPr bwMode="auto">
            <a:xfrm>
              <a:off x="3214" y="1724"/>
              <a:ext cx="841" cy="841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6973" name="Oval 349"/>
            <p:cNvSpPr>
              <a:spLocks noChangeAspect="1" noChangeArrowheads="1"/>
            </p:cNvSpPr>
            <p:nvPr/>
          </p:nvSpPr>
          <p:spPr bwMode="auto">
            <a:xfrm>
              <a:off x="3387" y="1895"/>
              <a:ext cx="499" cy="497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6981" name="AutoShape 357"/>
            <p:cNvSpPr>
              <a:spLocks noChangeAspect="1" noChangeArrowheads="1"/>
            </p:cNvSpPr>
            <p:nvPr/>
          </p:nvSpPr>
          <p:spPr bwMode="auto">
            <a:xfrm rot="2700000">
              <a:off x="3140" y="2146"/>
              <a:ext cx="174" cy="174"/>
            </a:xfrm>
            <a:prstGeom prst="star4">
              <a:avLst>
                <a:gd name="adj" fmla="val 12500"/>
              </a:avLst>
            </a:prstGeom>
            <a:solidFill>
              <a:schemeClr val="tx1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6982" name="AutoShape 358"/>
            <p:cNvSpPr>
              <a:spLocks noChangeAspect="1" noChangeArrowheads="1"/>
            </p:cNvSpPr>
            <p:nvPr/>
          </p:nvSpPr>
          <p:spPr bwMode="auto">
            <a:xfrm rot="2700000">
              <a:off x="3550" y="2302"/>
              <a:ext cx="174" cy="174"/>
            </a:xfrm>
            <a:prstGeom prst="star4">
              <a:avLst>
                <a:gd name="adj" fmla="val 12500"/>
              </a:avLst>
            </a:prstGeom>
            <a:solidFill>
              <a:schemeClr val="tx1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6984" name="Text Box 360"/>
            <p:cNvSpPr txBox="1">
              <a:spLocks noChangeAspect="1" noChangeArrowheads="1"/>
            </p:cNvSpPr>
            <p:nvPr/>
          </p:nvSpPr>
          <p:spPr bwMode="auto">
            <a:xfrm>
              <a:off x="3444" y="1968"/>
              <a:ext cx="3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2400" b="1" smtClean="0">
                  <a:solidFill>
                    <a:srgbClr val="010066"/>
                  </a:solidFill>
                </a:rPr>
                <a:t>Cl</a:t>
              </a:r>
            </a:p>
          </p:txBody>
        </p:sp>
        <p:sp>
          <p:nvSpPr>
            <p:cNvPr id="27082" name="AutoShape 458"/>
            <p:cNvSpPr>
              <a:spLocks noChangeAspect="1" noChangeArrowheads="1"/>
            </p:cNvSpPr>
            <p:nvPr/>
          </p:nvSpPr>
          <p:spPr bwMode="auto">
            <a:xfrm rot="2700000">
              <a:off x="2958" y="2134"/>
              <a:ext cx="188" cy="188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1F64A9">
                    <a:gamma/>
                    <a:tint val="66667"/>
                    <a:invGamma/>
                  </a:srgbClr>
                </a:gs>
                <a:gs pos="100000">
                  <a:srgbClr val="1F64A9"/>
                </a:gs>
              </a:gsLst>
              <a:path path="shape">
                <a:fillToRect l="50000" t="50000" r="50000" b="50000"/>
              </a:path>
            </a:gra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7083" name="AutoShape 459"/>
            <p:cNvSpPr>
              <a:spLocks noChangeAspect="1" noChangeArrowheads="1"/>
            </p:cNvSpPr>
            <p:nvPr/>
          </p:nvSpPr>
          <p:spPr bwMode="auto">
            <a:xfrm rot="2700000">
              <a:off x="4122" y="2140"/>
              <a:ext cx="188" cy="188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1F64A9">
                    <a:gamma/>
                    <a:tint val="66667"/>
                    <a:invGamma/>
                  </a:srgbClr>
                </a:gs>
                <a:gs pos="100000">
                  <a:srgbClr val="1F64A9"/>
                </a:gs>
              </a:gsLst>
              <a:path path="shape">
                <a:fillToRect l="50000" t="50000" r="50000" b="50000"/>
              </a:path>
            </a:gra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7084" name="AutoShape 460"/>
            <p:cNvSpPr>
              <a:spLocks noChangeAspect="1" noChangeArrowheads="1"/>
            </p:cNvSpPr>
            <p:nvPr/>
          </p:nvSpPr>
          <p:spPr bwMode="auto">
            <a:xfrm rot="2700000">
              <a:off x="4122" y="1966"/>
              <a:ext cx="188" cy="188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1F64A9">
                    <a:gamma/>
                    <a:tint val="66667"/>
                    <a:invGamma/>
                  </a:srgbClr>
                </a:gs>
                <a:gs pos="100000">
                  <a:srgbClr val="1F64A9"/>
                </a:gs>
              </a:gsLst>
              <a:path path="shape">
                <a:fillToRect l="50000" t="50000" r="50000" b="50000"/>
              </a:path>
            </a:gra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7085" name="AutoShape 461"/>
            <p:cNvSpPr>
              <a:spLocks noChangeAspect="1" noChangeArrowheads="1"/>
            </p:cNvSpPr>
            <p:nvPr/>
          </p:nvSpPr>
          <p:spPr bwMode="auto">
            <a:xfrm rot="2700000">
              <a:off x="3618" y="1450"/>
              <a:ext cx="188" cy="188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1F64A9">
                    <a:gamma/>
                    <a:tint val="66667"/>
                    <a:invGamma/>
                  </a:srgbClr>
                </a:gs>
                <a:gs pos="100000">
                  <a:srgbClr val="1F64A9"/>
                </a:gs>
              </a:gsLst>
              <a:path path="shape">
                <a:fillToRect l="50000" t="50000" r="50000" b="50000"/>
              </a:path>
            </a:gra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7086" name="AutoShape 462"/>
            <p:cNvSpPr>
              <a:spLocks noChangeAspect="1" noChangeArrowheads="1"/>
            </p:cNvSpPr>
            <p:nvPr/>
          </p:nvSpPr>
          <p:spPr bwMode="auto">
            <a:xfrm rot="2700000">
              <a:off x="3444" y="1456"/>
              <a:ext cx="188" cy="188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1F64A9">
                    <a:gamma/>
                    <a:tint val="66667"/>
                    <a:invGamma/>
                  </a:srgbClr>
                </a:gs>
                <a:gs pos="100000">
                  <a:srgbClr val="1F64A9"/>
                </a:gs>
              </a:gsLst>
              <a:path path="shape">
                <a:fillToRect l="50000" t="50000" r="50000" b="50000"/>
              </a:path>
            </a:gra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7087" name="AutoShape 463"/>
            <p:cNvSpPr>
              <a:spLocks noChangeAspect="1" noChangeArrowheads="1"/>
            </p:cNvSpPr>
            <p:nvPr/>
          </p:nvSpPr>
          <p:spPr bwMode="auto">
            <a:xfrm rot="2700000">
              <a:off x="3642" y="2614"/>
              <a:ext cx="188" cy="188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1F64A9">
                    <a:gamma/>
                    <a:tint val="66667"/>
                    <a:invGamma/>
                  </a:srgbClr>
                </a:gs>
                <a:gs pos="100000">
                  <a:srgbClr val="1F64A9"/>
                </a:gs>
              </a:gsLst>
              <a:path path="shape">
                <a:fillToRect l="50000" t="50000" r="50000" b="50000"/>
              </a:path>
            </a:gra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7088" name="AutoShape 464"/>
            <p:cNvSpPr>
              <a:spLocks noChangeAspect="1" noChangeArrowheads="1"/>
            </p:cNvSpPr>
            <p:nvPr/>
          </p:nvSpPr>
          <p:spPr bwMode="auto">
            <a:xfrm rot="2700000">
              <a:off x="3450" y="2620"/>
              <a:ext cx="188" cy="188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1F64A9">
                    <a:gamma/>
                    <a:tint val="66667"/>
                    <a:invGamma/>
                  </a:srgbClr>
                </a:gs>
                <a:gs pos="100000">
                  <a:srgbClr val="1F64A9"/>
                </a:gs>
              </a:gsLst>
              <a:path path="shape">
                <a:fillToRect l="50000" t="50000" r="50000" b="50000"/>
              </a:path>
            </a:gra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513"/>
          <p:cNvGrpSpPr>
            <a:grpSpLocks/>
          </p:cNvGrpSpPr>
          <p:nvPr/>
        </p:nvGrpSpPr>
        <p:grpSpPr bwMode="auto">
          <a:xfrm>
            <a:off x="4572000" y="1804193"/>
            <a:ext cx="2674938" cy="2565400"/>
            <a:chOff x="544" y="2560"/>
            <a:chExt cx="1685" cy="1616"/>
          </a:xfrm>
        </p:grpSpPr>
        <p:sp>
          <p:nvSpPr>
            <p:cNvPr id="27100" name="Freeform 476"/>
            <p:cNvSpPr>
              <a:spLocks noChangeAspect="1"/>
            </p:cNvSpPr>
            <p:nvPr/>
          </p:nvSpPr>
          <p:spPr bwMode="auto">
            <a:xfrm>
              <a:off x="544" y="2705"/>
              <a:ext cx="163" cy="1471"/>
            </a:xfrm>
            <a:custGeom>
              <a:avLst/>
              <a:gdLst/>
              <a:ahLst/>
              <a:cxnLst>
                <a:cxn ang="0">
                  <a:pos x="227" y="0"/>
                </a:cxn>
                <a:cxn ang="0">
                  <a:pos x="0" y="0"/>
                </a:cxn>
                <a:cxn ang="0">
                  <a:pos x="0" y="1815"/>
                </a:cxn>
                <a:cxn ang="0">
                  <a:pos x="227" y="1815"/>
                </a:cxn>
              </a:cxnLst>
              <a:rect l="0" t="0" r="r" b="b"/>
              <a:pathLst>
                <a:path w="227" h="1815">
                  <a:moveTo>
                    <a:pt x="227" y="0"/>
                  </a:moveTo>
                  <a:lnTo>
                    <a:pt x="0" y="0"/>
                  </a:lnTo>
                  <a:lnTo>
                    <a:pt x="0" y="1815"/>
                  </a:lnTo>
                  <a:lnTo>
                    <a:pt x="227" y="1815"/>
                  </a:lnTo>
                </a:path>
              </a:pathLst>
            </a:cu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7126" name="Freeform 502"/>
            <p:cNvSpPr>
              <a:spLocks noChangeAspect="1"/>
            </p:cNvSpPr>
            <p:nvPr/>
          </p:nvSpPr>
          <p:spPr bwMode="auto">
            <a:xfrm flipH="1">
              <a:off x="1869" y="2705"/>
              <a:ext cx="163" cy="1471"/>
            </a:xfrm>
            <a:custGeom>
              <a:avLst/>
              <a:gdLst/>
              <a:ahLst/>
              <a:cxnLst>
                <a:cxn ang="0">
                  <a:pos x="227" y="0"/>
                </a:cxn>
                <a:cxn ang="0">
                  <a:pos x="0" y="0"/>
                </a:cxn>
                <a:cxn ang="0">
                  <a:pos x="0" y="1815"/>
                </a:cxn>
                <a:cxn ang="0">
                  <a:pos x="227" y="1815"/>
                </a:cxn>
              </a:cxnLst>
              <a:rect l="0" t="0" r="r" b="b"/>
              <a:pathLst>
                <a:path w="227" h="1815">
                  <a:moveTo>
                    <a:pt x="227" y="0"/>
                  </a:moveTo>
                  <a:lnTo>
                    <a:pt x="0" y="0"/>
                  </a:lnTo>
                  <a:lnTo>
                    <a:pt x="0" y="1815"/>
                  </a:lnTo>
                  <a:lnTo>
                    <a:pt x="227" y="1815"/>
                  </a:lnTo>
                </a:path>
              </a:pathLst>
            </a:cu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7127" name="Rectangle 503"/>
            <p:cNvSpPr>
              <a:spLocks noChangeAspect="1" noChangeArrowheads="1"/>
            </p:cNvSpPr>
            <p:nvPr/>
          </p:nvSpPr>
          <p:spPr bwMode="auto">
            <a:xfrm>
              <a:off x="2038" y="2560"/>
              <a:ext cx="191" cy="32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sz="2800" b="1" smtClean="0">
                  <a:solidFill>
                    <a:srgbClr val="010066"/>
                  </a:solidFill>
                </a:rPr>
                <a:t>-</a:t>
              </a:r>
            </a:p>
          </p:txBody>
        </p:sp>
      </p:grpSp>
      <p:grpSp>
        <p:nvGrpSpPr>
          <p:cNvPr id="10" name="Group 534"/>
          <p:cNvGrpSpPr>
            <a:grpSpLocks/>
          </p:cNvGrpSpPr>
          <p:nvPr/>
        </p:nvGrpSpPr>
        <p:grpSpPr bwMode="auto">
          <a:xfrm>
            <a:off x="5118100" y="4902200"/>
            <a:ext cx="1384300" cy="1374775"/>
            <a:chOff x="4512" y="3472"/>
            <a:chExt cx="872" cy="866"/>
          </a:xfrm>
        </p:grpSpPr>
        <p:sp>
          <p:nvSpPr>
            <p:cNvPr id="27139" name="Oval 515"/>
            <p:cNvSpPr>
              <a:spLocks noChangeAspect="1" noChangeArrowheads="1"/>
            </p:cNvSpPr>
            <p:nvPr/>
          </p:nvSpPr>
          <p:spPr bwMode="auto">
            <a:xfrm>
              <a:off x="4741" y="3703"/>
              <a:ext cx="414" cy="413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7140" name="Oval 516"/>
            <p:cNvSpPr>
              <a:spLocks noChangeAspect="1" noChangeArrowheads="1"/>
            </p:cNvSpPr>
            <p:nvPr/>
          </p:nvSpPr>
          <p:spPr bwMode="auto">
            <a:xfrm>
              <a:off x="4597" y="3561"/>
              <a:ext cx="699" cy="699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7141" name="AutoShape 517"/>
            <p:cNvSpPr>
              <a:spLocks noChangeAspect="1" noChangeArrowheads="1"/>
            </p:cNvSpPr>
            <p:nvPr/>
          </p:nvSpPr>
          <p:spPr bwMode="auto">
            <a:xfrm rot="2700000">
              <a:off x="4877" y="3632"/>
              <a:ext cx="144" cy="145"/>
            </a:xfrm>
            <a:prstGeom prst="star4">
              <a:avLst>
                <a:gd name="adj" fmla="val 12500"/>
              </a:avLst>
            </a:prstGeom>
            <a:solidFill>
              <a:schemeClr val="tx1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7142" name="AutoShape 518"/>
            <p:cNvSpPr>
              <a:spLocks noChangeAspect="1" noChangeArrowheads="1"/>
            </p:cNvSpPr>
            <p:nvPr/>
          </p:nvSpPr>
          <p:spPr bwMode="auto">
            <a:xfrm rot="2700000">
              <a:off x="4876" y="4041"/>
              <a:ext cx="145" cy="145"/>
            </a:xfrm>
            <a:prstGeom prst="star4">
              <a:avLst>
                <a:gd name="adj" fmla="val 12500"/>
              </a:avLst>
            </a:prstGeom>
            <a:solidFill>
              <a:schemeClr val="tx1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7143" name="Text Box 519"/>
            <p:cNvSpPr txBox="1">
              <a:spLocks noChangeAspect="1" noChangeArrowheads="1"/>
            </p:cNvSpPr>
            <p:nvPr/>
          </p:nvSpPr>
          <p:spPr bwMode="auto">
            <a:xfrm>
              <a:off x="4788" y="3764"/>
              <a:ext cx="3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sz="2400" b="1" smtClean="0">
                  <a:solidFill>
                    <a:srgbClr val="010066"/>
                  </a:solidFill>
                </a:rPr>
                <a:t>F</a:t>
              </a:r>
            </a:p>
          </p:txBody>
        </p:sp>
        <p:sp>
          <p:nvSpPr>
            <p:cNvPr id="27151" name="AutoShape 527"/>
            <p:cNvSpPr>
              <a:spLocks noChangeAspect="1" noChangeArrowheads="1"/>
            </p:cNvSpPr>
            <p:nvPr/>
          </p:nvSpPr>
          <p:spPr bwMode="auto">
            <a:xfrm rot="2700000">
              <a:off x="4512" y="3862"/>
              <a:ext cx="188" cy="188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1F64A9">
                    <a:gamma/>
                    <a:tint val="66667"/>
                    <a:invGamma/>
                  </a:srgbClr>
                </a:gs>
                <a:gs pos="100000">
                  <a:srgbClr val="1F64A9"/>
                </a:gs>
              </a:gsLst>
              <a:path path="shape">
                <a:fillToRect l="50000" t="50000" r="50000" b="50000"/>
              </a:path>
            </a:gra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7152" name="AutoShape 528"/>
            <p:cNvSpPr>
              <a:spLocks noChangeAspect="1" noChangeArrowheads="1"/>
            </p:cNvSpPr>
            <p:nvPr/>
          </p:nvSpPr>
          <p:spPr bwMode="auto">
            <a:xfrm rot="2700000">
              <a:off x="4782" y="3472"/>
              <a:ext cx="188" cy="188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1F64A9">
                    <a:gamma/>
                    <a:tint val="66667"/>
                    <a:invGamma/>
                  </a:srgbClr>
                </a:gs>
                <a:gs pos="100000">
                  <a:srgbClr val="1F64A9"/>
                </a:gs>
              </a:gsLst>
              <a:path path="shape">
                <a:fillToRect l="50000" t="50000" r="50000" b="50000"/>
              </a:path>
            </a:gra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7153" name="AutoShape 529"/>
            <p:cNvSpPr>
              <a:spLocks noChangeAspect="1" noChangeArrowheads="1"/>
            </p:cNvSpPr>
            <p:nvPr/>
          </p:nvSpPr>
          <p:spPr bwMode="auto">
            <a:xfrm rot="2700000">
              <a:off x="4932" y="3472"/>
              <a:ext cx="188" cy="188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1F64A9">
                    <a:gamma/>
                    <a:tint val="66667"/>
                    <a:invGamma/>
                  </a:srgbClr>
                </a:gs>
                <a:gs pos="100000">
                  <a:srgbClr val="1F64A9"/>
                </a:gs>
              </a:gsLst>
              <a:path path="shape">
                <a:fillToRect l="50000" t="50000" r="50000" b="50000"/>
              </a:path>
            </a:gra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7154" name="AutoShape 530"/>
            <p:cNvSpPr>
              <a:spLocks noChangeAspect="1" noChangeArrowheads="1"/>
            </p:cNvSpPr>
            <p:nvPr/>
          </p:nvSpPr>
          <p:spPr bwMode="auto">
            <a:xfrm rot="2700000">
              <a:off x="5190" y="3718"/>
              <a:ext cx="188" cy="188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1F64A9">
                    <a:gamma/>
                    <a:tint val="66667"/>
                    <a:invGamma/>
                  </a:srgbClr>
                </a:gs>
                <a:gs pos="100000">
                  <a:srgbClr val="1F64A9"/>
                </a:gs>
              </a:gsLst>
              <a:path path="shape">
                <a:fillToRect l="50000" t="50000" r="50000" b="50000"/>
              </a:path>
            </a:gra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7155" name="AutoShape 531"/>
            <p:cNvSpPr>
              <a:spLocks noChangeAspect="1" noChangeArrowheads="1"/>
            </p:cNvSpPr>
            <p:nvPr/>
          </p:nvSpPr>
          <p:spPr bwMode="auto">
            <a:xfrm rot="2700000">
              <a:off x="5196" y="3856"/>
              <a:ext cx="188" cy="188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1F64A9">
                    <a:gamma/>
                    <a:tint val="66667"/>
                    <a:invGamma/>
                  </a:srgbClr>
                </a:gs>
                <a:gs pos="100000">
                  <a:srgbClr val="1F64A9"/>
                </a:gs>
              </a:gsLst>
              <a:path path="shape">
                <a:fillToRect l="50000" t="50000" r="50000" b="50000"/>
              </a:path>
            </a:gra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7156" name="AutoShape 532"/>
            <p:cNvSpPr>
              <a:spLocks noChangeAspect="1" noChangeArrowheads="1"/>
            </p:cNvSpPr>
            <p:nvPr/>
          </p:nvSpPr>
          <p:spPr bwMode="auto">
            <a:xfrm rot="2700000">
              <a:off x="4950" y="4144"/>
              <a:ext cx="188" cy="188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1F64A9">
                    <a:gamma/>
                    <a:tint val="66667"/>
                    <a:invGamma/>
                  </a:srgbClr>
                </a:gs>
                <a:gs pos="100000">
                  <a:srgbClr val="1F64A9"/>
                </a:gs>
              </a:gsLst>
              <a:path path="shape">
                <a:fillToRect l="50000" t="50000" r="50000" b="50000"/>
              </a:path>
            </a:gra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7157" name="AutoShape 533"/>
            <p:cNvSpPr>
              <a:spLocks noChangeAspect="1" noChangeArrowheads="1"/>
            </p:cNvSpPr>
            <p:nvPr/>
          </p:nvSpPr>
          <p:spPr bwMode="auto">
            <a:xfrm rot="2700000">
              <a:off x="4788" y="4150"/>
              <a:ext cx="188" cy="188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1F64A9">
                    <a:gamma/>
                    <a:tint val="66667"/>
                    <a:invGamma/>
                  </a:srgbClr>
                </a:gs>
                <a:gs pos="100000">
                  <a:srgbClr val="1F64A9"/>
                </a:gs>
              </a:gsLst>
              <a:path path="shape">
                <a:fillToRect l="50000" t="50000" r="50000" b="50000"/>
              </a:path>
            </a:gradFill>
            <a:ln w="381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</a:endParaRPr>
            </a:p>
          </p:txBody>
        </p:sp>
      </p:grpSp>
      <p:pic>
        <p:nvPicPr>
          <p:cNvPr id="27160" name="Picture 536" descr="electr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9637" y="2972149"/>
            <a:ext cx="244475" cy="244475"/>
          </a:xfrm>
          <a:prstGeom prst="rect">
            <a:avLst/>
          </a:prstGeom>
          <a:solidFill>
            <a:srgbClr val="00FF00"/>
          </a:solidFill>
        </p:spPr>
      </p:pic>
      <p:sp>
        <p:nvSpPr>
          <p:cNvPr id="27161" name="Text Box 537"/>
          <p:cNvSpPr txBox="1">
            <a:spLocks noChangeArrowheads="1"/>
          </p:cNvSpPr>
          <p:nvPr/>
        </p:nvSpPr>
        <p:spPr bwMode="auto">
          <a:xfrm>
            <a:off x="7143750" y="2709863"/>
            <a:ext cx="163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 b="1" smtClean="0">
                <a:solidFill>
                  <a:srgbClr val="010066"/>
                </a:solidFill>
              </a:rPr>
              <a:t>chlorine</a:t>
            </a:r>
          </a:p>
        </p:txBody>
      </p:sp>
      <p:pic>
        <p:nvPicPr>
          <p:cNvPr id="27162" name="Picture 538" descr="electr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5337175"/>
            <a:ext cx="244475" cy="244475"/>
          </a:xfrm>
          <a:prstGeom prst="rect">
            <a:avLst/>
          </a:prstGeom>
          <a:solidFill>
            <a:srgbClr val="00FF00"/>
          </a:solidFill>
        </p:spPr>
      </p:pic>
    </p:spTree>
    <p:extLst>
      <p:ext uri="{BB962C8B-B14F-4D97-AF65-F5344CB8AC3E}">
        <p14:creationId xmlns:p14="http://schemas.microsoft.com/office/powerpoint/2010/main" val="3143573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7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7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7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" grpId="0"/>
      <p:bldP spid="27035" grpId="0"/>
      <p:bldP spid="27035" grpId="1"/>
      <p:bldP spid="27036" grpId="0"/>
      <p:bldP spid="2716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37</Words>
  <Application>Microsoft Office PowerPoint</Application>
  <PresentationFormat>On-screen Show (4:3)</PresentationFormat>
  <Paragraphs>19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Displacement theory</vt:lpstr>
    </vt:vector>
  </TitlesOfParts>
  <Company>Featherstone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Magna Carta School</dc:creator>
  <cp:lastModifiedBy>Magna Carta School</cp:lastModifiedBy>
  <cp:revision>5</cp:revision>
  <cp:lastPrinted>2013-06-28T10:59:13Z</cp:lastPrinted>
  <dcterms:created xsi:type="dcterms:W3CDTF">2013-06-28T10:40:12Z</dcterms:created>
  <dcterms:modified xsi:type="dcterms:W3CDTF">2013-06-28T11:01:56Z</dcterms:modified>
</cp:coreProperties>
</file>