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99" r:id="rId4"/>
    <p:sldId id="258" r:id="rId5"/>
    <p:sldId id="259" r:id="rId6"/>
    <p:sldId id="261" r:id="rId7"/>
    <p:sldId id="291" r:id="rId8"/>
    <p:sldId id="260" r:id="rId9"/>
    <p:sldId id="300" r:id="rId10"/>
    <p:sldId id="307" r:id="rId11"/>
    <p:sldId id="301" r:id="rId12"/>
    <p:sldId id="303" r:id="rId13"/>
    <p:sldId id="304" r:id="rId14"/>
    <p:sldId id="305" r:id="rId15"/>
    <p:sldId id="292" r:id="rId16"/>
    <p:sldId id="308" r:id="rId17"/>
    <p:sldId id="309" r:id="rId18"/>
    <p:sldId id="294" r:id="rId19"/>
    <p:sldId id="310" r:id="rId20"/>
    <p:sldId id="295" r:id="rId21"/>
    <p:sldId id="296" r:id="rId22"/>
    <p:sldId id="297" r:id="rId23"/>
    <p:sldId id="298" r:id="rId24"/>
    <p:sldId id="311" r:id="rId25"/>
    <p:sldId id="266" r:id="rId26"/>
    <p:sldId id="271" r:id="rId27"/>
    <p:sldId id="286" r:id="rId28"/>
  </p:sldIdLst>
  <p:sldSz cx="9144000" cy="6858000" type="screen4x3"/>
  <p:notesSz cx="6794500" cy="9906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FF99"/>
    <a:srgbClr val="00FF00"/>
    <a:srgbClr val="FF99CC"/>
    <a:srgbClr val="FFCC00"/>
    <a:srgbClr val="33CC33"/>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30724" name="Rectangle 4"/>
          <p:cNvSpPr>
            <a:spLocks noRo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634C005-C7B7-4064-9B6D-ED94E8CAF87F}" type="slidenum">
              <a:rPr lang="en-GB"/>
              <a:pPr>
                <a:defRPr/>
              </a:pPr>
              <a:t>‹#›</a:t>
            </a:fld>
            <a:endParaRPr lang="en-GB"/>
          </a:p>
        </p:txBody>
      </p:sp>
    </p:spTree>
    <p:extLst>
      <p:ext uri="{BB962C8B-B14F-4D97-AF65-F5344CB8AC3E}">
        <p14:creationId xmlns:p14="http://schemas.microsoft.com/office/powerpoint/2010/main" val="3238506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207BD9-9A5E-4A52-852C-A18949FC0BF6}" type="slidenum">
              <a:rPr lang="en-GB" altLang="en-US" smtClean="0"/>
              <a:pPr eaLnBrk="1" hangingPunct="1"/>
              <a:t>1</a:t>
            </a:fld>
            <a:endParaRPr lang="en-GB"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B6D0F9-5609-444A-8375-CD1355AD47FA}" type="slidenum">
              <a:rPr lang="en-US" altLang="en-US" smtClean="0"/>
              <a:pPr eaLnBrk="1" hangingPunct="1"/>
              <a:t>9</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Sodium chloride crystals are made up of ions in an ionic lattice. Electrostatic attractions hold the ions together. Each Na</a:t>
            </a:r>
            <a:r>
              <a:rPr lang="en-GB" altLang="en-US" baseline="30000" smtClean="0"/>
              <a:t>+</a:t>
            </a:r>
            <a:r>
              <a:rPr lang="en-GB" altLang="en-US" smtClean="0"/>
              <a:t> ion is closely surrounded by 6 Cl</a:t>
            </a:r>
            <a:r>
              <a:rPr lang="en-GB" altLang="en-US" baseline="30000" smtClean="0"/>
              <a:t>-</a:t>
            </a:r>
            <a:r>
              <a:rPr lang="en-GB" altLang="en-US" smtClean="0"/>
              <a:t> ions and each Cl</a:t>
            </a:r>
            <a:r>
              <a:rPr lang="en-GB" altLang="en-US" baseline="30000" smtClean="0"/>
              <a:t>-</a:t>
            </a:r>
            <a:r>
              <a:rPr lang="en-GB" altLang="en-US" smtClean="0"/>
              <a:t> ion is closely surrounded by 6 Na</a:t>
            </a:r>
            <a:r>
              <a:rPr lang="en-GB" altLang="en-US" baseline="30000" smtClean="0"/>
              <a:t>+</a:t>
            </a:r>
            <a:r>
              <a:rPr lang="en-GB" altLang="en-US" smtClean="0"/>
              <a:t> ions. The nearest neighbours for each ion have an opposite charge and so attractions are stronger than repulsions in an ionic lattice.The lattice has a cubic shape and this accounts for the cubic shapes of salt crystals. Try Q6 in CI 5.2.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518EA0-605A-4165-8EB4-D410B75D1A36}" type="slidenum">
              <a:rPr lang="en-US" altLang="en-US" smtClean="0"/>
              <a:pPr eaLnBrk="1" hangingPunct="1"/>
              <a:t>11</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Oxygen is more electronegative than hydrogen, the bonds are polar. Because of the bent shape of the water molecule, the water molecules themselves are polar. The polar water molecules are attracted to the now separated ions. The ions are said to be hydrated.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A0672E-92DB-498B-ABAC-D44212F1E4C9}" type="slidenum">
              <a:rPr lang="en-US" altLang="en-US" smtClean="0"/>
              <a:pPr eaLnBrk="1" hangingPunct="1"/>
              <a:t>12</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Water molecules are attracted to the ions in the lattice. Bonds between water molecules are broken but bonds between water molecules and the ions are made.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FA297B-A630-40B6-8A1D-46D4FCD0BB7B}" type="slidenum">
              <a:rPr lang="en-US" altLang="en-US" smtClean="0"/>
              <a:pPr eaLnBrk="1" hangingPunct="1"/>
              <a:t>13</a:t>
            </a:fld>
            <a:endParaRPr lang="en-US"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Ionic bonds between ions in the lattice break and more water molecules are attracted to the separated 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E4A5ED-38BB-4331-8361-5AE3BC86BAFE}" type="slidenum">
              <a:rPr lang="en-US" altLang="en-US" smtClean="0"/>
              <a:pPr eaLnBrk="1" hangingPunct="1"/>
              <a:t>14</a:t>
            </a:fld>
            <a:endParaRPr lang="en-US" alt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Eventually, all the ionic lattice will have been broken apart. The energy required for bond breaking is provide by exothermic bond making.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t>12/10/99</a:t>
            </a:r>
          </a:p>
        </p:txBody>
      </p:sp>
      <p:sp>
        <p:nvSpPr>
          <p:cNvPr id="37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D8762F-7E71-4899-AC8E-5A22D0A9623D}" type="slidenum">
              <a:rPr lang="en-US" altLang="en-US" smtClean="0"/>
              <a:pPr eaLnBrk="1" hangingPunct="1"/>
              <a:t>24</a:t>
            </a:fld>
            <a:endParaRPr lang="en-US" altLang="en-US" smtClean="0"/>
          </a:p>
        </p:txBody>
      </p:sp>
      <p:sp>
        <p:nvSpPr>
          <p:cNvPr id="37892" name="Rectangle 2"/>
          <p:cNvSpPr>
            <a:spLocks noChangeArrowheads="1" noTextEdit="1"/>
          </p:cNvSpPr>
          <p:nvPr>
            <p:ph type="sldImg"/>
          </p:nvPr>
        </p:nvSpPr>
        <p:spPr>
          <a:xfrm>
            <a:off x="920750" y="742950"/>
            <a:ext cx="4954588" cy="3716338"/>
          </a:xfrm>
          <a:solidFill>
            <a:srgbClr val="FFFFFF"/>
          </a:solidFill>
          <a:ln/>
        </p:spPr>
      </p:sp>
      <p:sp>
        <p:nvSpPr>
          <p:cNvPr id="37893" name="Rectangle 3"/>
          <p:cNvSpPr>
            <a:spLocks noChangeArrowheads="1"/>
          </p:cNvSpPr>
          <p:nvPr>
            <p:ph type="body" idx="1"/>
          </p:nvPr>
        </p:nvSpPr>
        <p:spPr>
          <a:xfrm>
            <a:off x="906463" y="4705350"/>
            <a:ext cx="4981575" cy="4457700"/>
          </a:xfrm>
          <a:solidFill>
            <a:srgbClr val="FFFFFF"/>
          </a:solidFill>
          <a:ln>
            <a:solidFill>
              <a:srgbClr val="000000"/>
            </a:solidFill>
          </a:ln>
        </p:spPr>
        <p:txBody>
          <a:bodyPr/>
          <a:lstStyle/>
          <a:p>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786AFC-BD75-404A-AD39-5A9D31DD8E1E}" type="slidenum">
              <a:rPr lang="en-GB"/>
              <a:pPr>
                <a:defRPr/>
              </a:pPr>
              <a:t>‹#›</a:t>
            </a:fld>
            <a:endParaRPr lang="en-GB"/>
          </a:p>
        </p:txBody>
      </p:sp>
    </p:spTree>
    <p:extLst>
      <p:ext uri="{BB962C8B-B14F-4D97-AF65-F5344CB8AC3E}">
        <p14:creationId xmlns:p14="http://schemas.microsoft.com/office/powerpoint/2010/main" val="404726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36E164-0469-44E3-8B0A-7A9099382E0F}" type="slidenum">
              <a:rPr lang="en-GB"/>
              <a:pPr>
                <a:defRPr/>
              </a:pPr>
              <a:t>‹#›</a:t>
            </a:fld>
            <a:endParaRPr lang="en-GB"/>
          </a:p>
        </p:txBody>
      </p:sp>
    </p:spTree>
    <p:extLst>
      <p:ext uri="{BB962C8B-B14F-4D97-AF65-F5344CB8AC3E}">
        <p14:creationId xmlns:p14="http://schemas.microsoft.com/office/powerpoint/2010/main" val="334667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676595-9B0C-452E-9EFF-2B860B43948E}" type="slidenum">
              <a:rPr lang="en-GB"/>
              <a:pPr>
                <a:defRPr/>
              </a:pPr>
              <a:t>‹#›</a:t>
            </a:fld>
            <a:endParaRPr lang="en-GB"/>
          </a:p>
        </p:txBody>
      </p:sp>
    </p:spTree>
    <p:extLst>
      <p:ext uri="{BB962C8B-B14F-4D97-AF65-F5344CB8AC3E}">
        <p14:creationId xmlns:p14="http://schemas.microsoft.com/office/powerpoint/2010/main" val="341115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98264F-041F-48EF-A610-91FA109EB7EA}" type="slidenum">
              <a:rPr lang="en-GB"/>
              <a:pPr>
                <a:defRPr/>
              </a:pPr>
              <a:t>‹#›</a:t>
            </a:fld>
            <a:endParaRPr lang="en-GB"/>
          </a:p>
        </p:txBody>
      </p:sp>
    </p:spTree>
    <p:extLst>
      <p:ext uri="{BB962C8B-B14F-4D97-AF65-F5344CB8AC3E}">
        <p14:creationId xmlns:p14="http://schemas.microsoft.com/office/powerpoint/2010/main" val="63526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p:spPr>
        <p:txBody>
          <a:bodyPr/>
          <a:lstStyle>
            <a:lvl1pPr>
              <a:defRPr/>
            </a:lvl1pPr>
          </a:lstStyle>
          <a:p>
            <a:pPr>
              <a:defRPr/>
            </a:pPr>
            <a:fld id="{D392388D-6D9E-481B-822C-367283C22253}" type="datetime8">
              <a:rPr lang="en-GB"/>
              <a:pPr>
                <a:defRPr/>
              </a:pPr>
              <a:t>27/01/2014 11:01</a:t>
            </a:fld>
            <a:endParaRPr lang="en-GB"/>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r>
              <a:rPr lang="en-GB"/>
              <a:t>Mr Hudson</a:t>
            </a: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pPr>
              <a:defRPr/>
            </a:pPr>
            <a:fld id="{7C69256A-7944-4745-9787-05B9B814EE21}" type="slidenum">
              <a:rPr lang="en-GB"/>
              <a:pPr>
                <a:defRPr/>
              </a:pPr>
              <a:t>‹#›</a:t>
            </a:fld>
            <a:endParaRPr lang="en-GB"/>
          </a:p>
        </p:txBody>
      </p:sp>
    </p:spTree>
    <p:extLst>
      <p:ext uri="{BB962C8B-B14F-4D97-AF65-F5344CB8AC3E}">
        <p14:creationId xmlns:p14="http://schemas.microsoft.com/office/powerpoint/2010/main" val="313819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C576818-51EA-4AB8-91CF-565B6AFDF8D2}" type="slidenum">
              <a:rPr lang="en-GB"/>
              <a:pPr>
                <a:defRPr/>
              </a:pPr>
              <a:t>‹#›</a:t>
            </a:fld>
            <a:endParaRPr lang="en-GB"/>
          </a:p>
        </p:txBody>
      </p:sp>
    </p:spTree>
    <p:extLst>
      <p:ext uri="{BB962C8B-B14F-4D97-AF65-F5344CB8AC3E}">
        <p14:creationId xmlns:p14="http://schemas.microsoft.com/office/powerpoint/2010/main" val="421088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E9F960-A933-4BCE-A508-D88F2AD6C70A}" type="slidenum">
              <a:rPr lang="en-GB"/>
              <a:pPr>
                <a:defRPr/>
              </a:pPr>
              <a:t>‹#›</a:t>
            </a:fld>
            <a:endParaRPr lang="en-GB"/>
          </a:p>
        </p:txBody>
      </p:sp>
    </p:spTree>
    <p:extLst>
      <p:ext uri="{BB962C8B-B14F-4D97-AF65-F5344CB8AC3E}">
        <p14:creationId xmlns:p14="http://schemas.microsoft.com/office/powerpoint/2010/main" val="331539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60848AA-D02A-42C9-81C2-AA4CD1A97F0E}" type="slidenum">
              <a:rPr lang="en-GB"/>
              <a:pPr>
                <a:defRPr/>
              </a:pPr>
              <a:t>‹#›</a:t>
            </a:fld>
            <a:endParaRPr lang="en-GB"/>
          </a:p>
        </p:txBody>
      </p:sp>
    </p:spTree>
    <p:extLst>
      <p:ext uri="{BB962C8B-B14F-4D97-AF65-F5344CB8AC3E}">
        <p14:creationId xmlns:p14="http://schemas.microsoft.com/office/powerpoint/2010/main" val="36536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3B3F8F-DAB8-4718-8E2A-AB1519E43A3E}" type="slidenum">
              <a:rPr lang="en-GB"/>
              <a:pPr>
                <a:defRPr/>
              </a:pPr>
              <a:t>‹#›</a:t>
            </a:fld>
            <a:endParaRPr lang="en-GB"/>
          </a:p>
        </p:txBody>
      </p:sp>
    </p:spTree>
    <p:extLst>
      <p:ext uri="{BB962C8B-B14F-4D97-AF65-F5344CB8AC3E}">
        <p14:creationId xmlns:p14="http://schemas.microsoft.com/office/powerpoint/2010/main" val="249568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F513EFC-F1F9-4D23-A148-BF52D36823B6}" type="slidenum">
              <a:rPr lang="en-GB"/>
              <a:pPr>
                <a:defRPr/>
              </a:pPr>
              <a:t>‹#›</a:t>
            </a:fld>
            <a:endParaRPr lang="en-GB"/>
          </a:p>
        </p:txBody>
      </p:sp>
    </p:spTree>
    <p:extLst>
      <p:ext uri="{BB962C8B-B14F-4D97-AF65-F5344CB8AC3E}">
        <p14:creationId xmlns:p14="http://schemas.microsoft.com/office/powerpoint/2010/main" val="127991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D81776B-4403-479F-AA62-3E47E7279584}" type="slidenum">
              <a:rPr lang="en-GB"/>
              <a:pPr>
                <a:defRPr/>
              </a:pPr>
              <a:t>‹#›</a:t>
            </a:fld>
            <a:endParaRPr lang="en-GB"/>
          </a:p>
        </p:txBody>
      </p:sp>
    </p:spTree>
    <p:extLst>
      <p:ext uri="{BB962C8B-B14F-4D97-AF65-F5344CB8AC3E}">
        <p14:creationId xmlns:p14="http://schemas.microsoft.com/office/powerpoint/2010/main" val="410911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96413E-96D4-4134-8B9F-31BC4589B77C}" type="slidenum">
              <a:rPr lang="en-GB"/>
              <a:pPr>
                <a:defRPr/>
              </a:pPr>
              <a:t>‹#›</a:t>
            </a:fld>
            <a:endParaRPr lang="en-GB"/>
          </a:p>
        </p:txBody>
      </p:sp>
    </p:spTree>
    <p:extLst>
      <p:ext uri="{BB962C8B-B14F-4D97-AF65-F5344CB8AC3E}">
        <p14:creationId xmlns:p14="http://schemas.microsoft.com/office/powerpoint/2010/main" val="188564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48CA35-3A1E-4C21-B0F2-74691076AFC3}" type="slidenum">
              <a:rPr lang="en-GB"/>
              <a:pPr>
                <a:defRPr/>
              </a:pPr>
              <a:t>‹#›</a:t>
            </a:fld>
            <a:endParaRPr lang="en-GB"/>
          </a:p>
        </p:txBody>
      </p:sp>
    </p:spTree>
    <p:extLst>
      <p:ext uri="{BB962C8B-B14F-4D97-AF65-F5344CB8AC3E}">
        <p14:creationId xmlns:p14="http://schemas.microsoft.com/office/powerpoint/2010/main" val="92470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299265E-B356-4272-8343-A6E29029F4D9}"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rograms.northlandcollege.edu/biology/Biology1111/animations/dissolv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7072313" cy="576263"/>
          </a:xfrm>
          <a:solidFill>
            <a:schemeClr val="folHlink"/>
          </a:solidFill>
        </p:spPr>
        <p:txBody>
          <a:bodyPr/>
          <a:lstStyle/>
          <a:p>
            <a:pPr eaLnBrk="1" hangingPunct="1"/>
            <a:r>
              <a:rPr lang="en-GB" altLang="en-US" sz="3200" b="1" smtClean="0">
                <a:solidFill>
                  <a:schemeClr val="bg1"/>
                </a:solidFill>
              </a:rPr>
              <a:t>2: Intermolecular forces</a:t>
            </a:r>
          </a:p>
        </p:txBody>
      </p:sp>
      <p:sp>
        <p:nvSpPr>
          <p:cNvPr id="3075" name="Rectangle 5"/>
          <p:cNvSpPr>
            <a:spLocks noChangeArrowheads="1"/>
          </p:cNvSpPr>
          <p:nvPr/>
        </p:nvSpPr>
        <p:spPr bwMode="auto">
          <a:xfrm>
            <a:off x="6804025" y="0"/>
            <a:ext cx="2339975" cy="576263"/>
          </a:xfrm>
          <a:prstGeom prst="rect">
            <a:avLst/>
          </a:prstGeom>
          <a:solidFill>
            <a:srgbClr val="E69D0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000" b="1">
                <a:solidFill>
                  <a:schemeClr val="bg1"/>
                </a:solidFill>
              </a:rPr>
              <a:t>Date</a:t>
            </a:r>
          </a:p>
        </p:txBody>
      </p:sp>
      <p:graphicFrame>
        <p:nvGraphicFramePr>
          <p:cNvPr id="2223" name="Group 175"/>
          <p:cNvGraphicFramePr>
            <a:graphicFrameLocks noGrp="1"/>
          </p:cNvGraphicFramePr>
          <p:nvPr/>
        </p:nvGraphicFramePr>
        <p:xfrm>
          <a:off x="214313" y="714375"/>
          <a:ext cx="8643937" cy="5426076"/>
        </p:xfrm>
        <a:graphic>
          <a:graphicData uri="http://schemas.openxmlformats.org/drawingml/2006/table">
            <a:tbl>
              <a:tblPr/>
              <a:tblGrid>
                <a:gridCol w="8643937"/>
              </a:tblGrid>
              <a:tr h="457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FF00"/>
                          </a:solidFill>
                          <a:effectLst/>
                          <a:latin typeface="Arial" pitchFamily="34" charset="0"/>
                        </a:rPr>
                        <a:t>Lesson Outcomes</a:t>
                      </a:r>
                    </a:p>
                  </a:txBody>
                  <a:tcPr marL="91439" marR="91439" marT="45725" marB="45725"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00024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smtClean="0">
                          <a:ln>
                            <a:noFill/>
                          </a:ln>
                          <a:solidFill>
                            <a:srgbClr val="66FFFF"/>
                          </a:solidFill>
                          <a:effectLst/>
                          <a:latin typeface="Arial" pitchFamily="34" charset="0"/>
                        </a:rPr>
                        <a:t>Task 1: </a:t>
                      </a:r>
                      <a:r>
                        <a:rPr lang="en-GB" sz="1800" dirty="0" smtClean="0">
                          <a:solidFill>
                            <a:schemeClr val="tx1"/>
                          </a:solidFill>
                          <a:latin typeface="+mn-lt"/>
                          <a:ea typeface="+mn-ea"/>
                          <a:cs typeface="+mn-cs"/>
                        </a:rPr>
                        <a:t>I can carry out experiments to study the solubility of simple molecules in different solvents</a:t>
                      </a:r>
                      <a:endParaRPr kumimoji="0" lang="en-GB" sz="1800" b="0" i="0" u="none" strike="noStrike" cap="none" normalizeH="0" baseline="0" dirty="0" smtClean="0">
                        <a:ln>
                          <a:noFill/>
                        </a:ln>
                        <a:solidFill>
                          <a:srgbClr val="66FFFF"/>
                        </a:solidFill>
                        <a:effectLst/>
                        <a:latin typeface="Arial" pitchFamily="34" charset="0"/>
                        <a:ea typeface="Times New Roman"/>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800" b="1" dirty="0" smtClean="0">
                          <a:solidFill>
                            <a:srgbClr val="66FFFF"/>
                          </a:solidFill>
                          <a:latin typeface="Microsoft Sans Serif"/>
                          <a:ea typeface="Times New Roman"/>
                          <a:cs typeface="Times New Roman"/>
                        </a:rPr>
                        <a:t>(GRADE C)</a:t>
                      </a:r>
                      <a:endParaRPr lang="en-GB" sz="1800" b="1" dirty="0" smtClean="0">
                        <a:solidFill>
                          <a:srgbClr val="66FFFF"/>
                        </a:solidFill>
                        <a:latin typeface="Times New Roman"/>
                        <a:ea typeface="Times New Roman"/>
                        <a:cs typeface="Times New Roman"/>
                      </a:endParaRPr>
                    </a:p>
                  </a:txBody>
                  <a:tcPr marL="91439" marR="91439" marT="45725" marB="45725"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2834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smtClean="0">
                          <a:ln>
                            <a:noFill/>
                          </a:ln>
                          <a:solidFill>
                            <a:srgbClr val="FFCC00"/>
                          </a:solidFill>
                          <a:effectLst/>
                          <a:latin typeface="Arial" pitchFamily="34" charset="0"/>
                        </a:rPr>
                        <a:t>Task 2: </a:t>
                      </a:r>
                      <a:r>
                        <a:rPr lang="en-GB" sz="1800" dirty="0" smtClean="0">
                          <a:solidFill>
                            <a:schemeClr val="tx1"/>
                          </a:solidFill>
                          <a:latin typeface="+mn-lt"/>
                          <a:ea typeface="+mn-ea"/>
                          <a:cs typeface="+mn-cs"/>
                        </a:rPr>
                        <a:t>I can interpret given information about solvents and solubility to explain the choice of solvents in given contexts, discussing the factors that determine the solubility including: </a:t>
                      </a:r>
                      <a:br>
                        <a:rPr lang="en-GB" sz="1800" dirty="0" smtClean="0">
                          <a:solidFill>
                            <a:schemeClr val="tx1"/>
                          </a:solidFill>
                          <a:latin typeface="+mn-lt"/>
                          <a:ea typeface="+mn-ea"/>
                          <a:cs typeface="+mn-cs"/>
                        </a:rPr>
                      </a:br>
                      <a:r>
                        <a:rPr lang="en-GB" sz="1800" b="1" dirty="0" err="1" smtClean="0">
                          <a:solidFill>
                            <a:schemeClr val="tx1"/>
                          </a:solidFill>
                          <a:latin typeface="+mn-lt"/>
                          <a:ea typeface="+mn-ea"/>
                          <a:cs typeface="+mn-cs"/>
                        </a:rPr>
                        <a:t>i</a:t>
                      </a:r>
                      <a:r>
                        <a:rPr lang="en-GB" sz="1800" dirty="0" smtClean="0">
                          <a:solidFill>
                            <a:schemeClr val="tx1"/>
                          </a:solidFill>
                          <a:latin typeface="+mn-lt"/>
                          <a:ea typeface="+mn-ea"/>
                          <a:cs typeface="+mn-cs"/>
                        </a:rPr>
                        <a:t> the solubility of ionic compounds in water in terms of the hydration of the ions </a:t>
                      </a:r>
                      <a:br>
                        <a:rPr lang="en-GB" sz="1800" dirty="0" smtClean="0">
                          <a:solidFill>
                            <a:schemeClr val="tx1"/>
                          </a:solidFill>
                          <a:latin typeface="+mn-lt"/>
                          <a:ea typeface="+mn-ea"/>
                          <a:cs typeface="+mn-cs"/>
                        </a:rPr>
                      </a:br>
                      <a:r>
                        <a:rPr lang="en-GB" sz="1800" b="1" dirty="0" smtClean="0">
                          <a:solidFill>
                            <a:schemeClr val="tx1"/>
                          </a:solidFill>
                          <a:latin typeface="+mn-lt"/>
                          <a:ea typeface="+mn-ea"/>
                          <a:cs typeface="+mn-cs"/>
                        </a:rPr>
                        <a:t>ii</a:t>
                      </a:r>
                      <a:r>
                        <a:rPr lang="en-GB" sz="1800" dirty="0" smtClean="0">
                          <a:solidFill>
                            <a:schemeClr val="tx1"/>
                          </a:solidFill>
                          <a:latin typeface="+mn-lt"/>
                          <a:ea typeface="+mn-ea"/>
                          <a:cs typeface="+mn-cs"/>
                        </a:rPr>
                        <a:t> the water solubility of simple alcohols in terms of hydrogen bonding </a:t>
                      </a:r>
                      <a:r>
                        <a:rPr lang="en-GB" sz="1800" b="1" dirty="0" smtClean="0">
                          <a:solidFill>
                            <a:schemeClr val="tx1"/>
                          </a:solidFill>
                          <a:latin typeface="+mn-lt"/>
                          <a:ea typeface="+mn-ea"/>
                          <a:cs typeface="+mn-cs"/>
                        </a:rPr>
                        <a:t/>
                      </a:r>
                      <a:br>
                        <a:rPr lang="en-GB" sz="1800" b="1" dirty="0" smtClean="0">
                          <a:solidFill>
                            <a:schemeClr val="tx1"/>
                          </a:solidFill>
                          <a:latin typeface="+mn-lt"/>
                          <a:ea typeface="+mn-ea"/>
                          <a:cs typeface="+mn-cs"/>
                        </a:rPr>
                      </a:br>
                      <a:r>
                        <a:rPr lang="en-GB" sz="1800" b="1" dirty="0" smtClean="0">
                          <a:solidFill>
                            <a:schemeClr val="tx1"/>
                          </a:solidFill>
                          <a:latin typeface="+mn-lt"/>
                          <a:ea typeface="+mn-ea"/>
                          <a:cs typeface="+mn-cs"/>
                        </a:rPr>
                        <a:t>iii</a:t>
                      </a:r>
                      <a:r>
                        <a:rPr lang="en-GB" sz="1800" dirty="0" smtClean="0">
                          <a:solidFill>
                            <a:schemeClr val="tx1"/>
                          </a:solidFill>
                          <a:latin typeface="+mn-lt"/>
                          <a:ea typeface="+mn-ea"/>
                          <a:cs typeface="+mn-cs"/>
                        </a:rPr>
                        <a:t> the insolubility of compounds that cannot form hydrogen bonds with water molecules, </a:t>
                      </a:r>
                      <a:r>
                        <a:rPr lang="en-GB" sz="1800" dirty="0" err="1" smtClean="0">
                          <a:solidFill>
                            <a:schemeClr val="tx1"/>
                          </a:solidFill>
                          <a:latin typeface="+mn-lt"/>
                          <a:ea typeface="+mn-ea"/>
                          <a:cs typeface="+mn-cs"/>
                        </a:rPr>
                        <a:t>eg</a:t>
                      </a:r>
                      <a:r>
                        <a:rPr lang="en-GB" sz="1800" dirty="0" smtClean="0">
                          <a:solidFill>
                            <a:schemeClr val="tx1"/>
                          </a:solidFill>
                          <a:latin typeface="+mn-lt"/>
                          <a:ea typeface="+mn-ea"/>
                          <a:cs typeface="+mn-cs"/>
                        </a:rPr>
                        <a:t> polar molecules such as </a:t>
                      </a:r>
                      <a:r>
                        <a:rPr lang="en-GB" sz="1800" dirty="0" err="1" smtClean="0">
                          <a:solidFill>
                            <a:schemeClr val="tx1"/>
                          </a:solidFill>
                          <a:latin typeface="+mn-lt"/>
                          <a:ea typeface="+mn-ea"/>
                          <a:cs typeface="+mn-cs"/>
                        </a:rPr>
                        <a:t>halogenoalkanes</a:t>
                      </a:r>
                      <a:r>
                        <a:rPr lang="en-GB" sz="1800" dirty="0" smtClean="0">
                          <a:solidFill>
                            <a:schemeClr val="tx1"/>
                          </a:solidFill>
                          <a:latin typeface="+mn-lt"/>
                          <a:ea typeface="+mn-ea"/>
                          <a:cs typeface="+mn-cs"/>
                        </a:rPr>
                        <a:t> </a:t>
                      </a:r>
                      <a:br>
                        <a:rPr lang="en-GB" sz="1800" dirty="0" smtClean="0">
                          <a:solidFill>
                            <a:schemeClr val="tx1"/>
                          </a:solidFill>
                          <a:latin typeface="+mn-lt"/>
                          <a:ea typeface="+mn-ea"/>
                          <a:cs typeface="+mn-cs"/>
                        </a:rPr>
                      </a:br>
                      <a:r>
                        <a:rPr lang="en-GB" sz="1800" b="1" dirty="0" smtClean="0">
                          <a:solidFill>
                            <a:schemeClr val="tx1"/>
                          </a:solidFill>
                          <a:latin typeface="+mn-lt"/>
                          <a:ea typeface="+mn-ea"/>
                          <a:cs typeface="+mn-cs"/>
                        </a:rPr>
                        <a:t>iv</a:t>
                      </a:r>
                      <a:r>
                        <a:rPr lang="en-GB" sz="1800" dirty="0" smtClean="0">
                          <a:solidFill>
                            <a:schemeClr val="tx1"/>
                          </a:solidFill>
                          <a:latin typeface="+mn-lt"/>
                          <a:ea typeface="+mn-ea"/>
                          <a:cs typeface="+mn-cs"/>
                        </a:rPr>
                        <a:t> the solubility in non-aqueous solvents of compounds which have similar intermolecular forces to those in the solvent </a:t>
                      </a:r>
                      <a:endParaRPr kumimoji="0" lang="en-GB" sz="1800" b="0" i="0" u="none" strike="noStrike" cap="none" normalizeH="0" baseline="0" dirty="0" smtClean="0">
                        <a:ln>
                          <a:noFill/>
                        </a:ln>
                        <a:solidFill>
                          <a:srgbClr val="FFCC00"/>
                        </a:solidFill>
                        <a:effectLst/>
                        <a:latin typeface="Arial" pitchFamily="34" charset="0"/>
                        <a:ea typeface="Times New Roman"/>
                        <a:cs typeface="Times New Roman"/>
                      </a:endParaRPr>
                    </a:p>
                    <a:p>
                      <a:pPr>
                        <a:spcAft>
                          <a:spcPts val="0"/>
                        </a:spcAft>
                      </a:pPr>
                      <a:r>
                        <a:rPr lang="en-GB" sz="1800" b="1" dirty="0" smtClean="0">
                          <a:solidFill>
                            <a:srgbClr val="FFCC00"/>
                          </a:solidFill>
                          <a:latin typeface="Microsoft Sans Serif"/>
                          <a:ea typeface="Times New Roman"/>
                          <a:cs typeface="Times New Roman"/>
                        </a:rPr>
                        <a:t>(GRADE B)</a:t>
                      </a:r>
                      <a:endParaRPr kumimoji="0" lang="en-GB" sz="1800" b="0" i="0" u="none" strike="noStrike" cap="none" normalizeH="0" baseline="0" dirty="0" smtClean="0">
                        <a:ln>
                          <a:noFill/>
                        </a:ln>
                        <a:solidFill>
                          <a:srgbClr val="FFCC00"/>
                        </a:solidFill>
                        <a:effectLst/>
                        <a:latin typeface="Arial" pitchFamily="34" charset="0"/>
                      </a:endParaRPr>
                    </a:p>
                  </a:txBody>
                  <a:tcPr marL="91439" marR="91439" marT="45725" marB="45725"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13360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smtClean="0">
                          <a:ln>
                            <a:noFill/>
                          </a:ln>
                          <a:solidFill>
                            <a:srgbClr val="33CC33"/>
                          </a:solidFill>
                          <a:effectLst/>
                          <a:latin typeface="Arial" pitchFamily="34" charset="0"/>
                        </a:rPr>
                        <a:t>Task 3:</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1800" b="1" dirty="0" smtClean="0">
                        <a:solidFill>
                          <a:schemeClr val="tx1"/>
                        </a:solidFill>
                        <a:latin typeface="Microsoft Sans Serif"/>
                        <a:ea typeface="Times New Roman"/>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800" b="1" dirty="0" smtClean="0">
                          <a:solidFill>
                            <a:srgbClr val="33CC33"/>
                          </a:solidFill>
                          <a:latin typeface="Microsoft Sans Serif"/>
                          <a:ea typeface="Times New Roman"/>
                          <a:cs typeface="Times New Roman"/>
                        </a:rPr>
                        <a:t>(GRADE A)</a:t>
                      </a:r>
                      <a:endParaRPr lang="en-GB" sz="1800" dirty="0" smtClean="0">
                        <a:solidFill>
                          <a:srgbClr val="33CC33"/>
                        </a:solidFill>
                        <a:latin typeface="Times New Roman"/>
                        <a:ea typeface="Times New Roman"/>
                        <a:cs typeface="Times New Roman"/>
                      </a:endParaRPr>
                    </a:p>
                  </a:txBody>
                  <a:tcPr marL="91439" marR="91439" marT="45725" marB="45725"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14563"/>
            <a:ext cx="8229600" cy="1143000"/>
          </a:xfrm>
        </p:spPr>
        <p:txBody>
          <a:bodyPr/>
          <a:lstStyle/>
          <a:p>
            <a:r>
              <a:rPr lang="en-GB" altLang="en-US" sz="6600" smtClean="0">
                <a:solidFill>
                  <a:srgbClr val="FFFF00"/>
                </a:solidFill>
                <a:latin typeface="Comic Sans MS" pitchFamily="66" charset="0"/>
              </a:rPr>
              <a:t>Dissolving an ionic solid in water</a:t>
            </a:r>
          </a:p>
        </p:txBody>
      </p:sp>
      <p:sp>
        <p:nvSpPr>
          <p:cNvPr id="12291" name="Content Placeholder 2"/>
          <p:cNvSpPr>
            <a:spLocks noGrp="1"/>
          </p:cNvSpPr>
          <p:nvPr>
            <p:ph idx="1"/>
          </p:nvPr>
        </p:nvSpPr>
        <p:spPr>
          <a:xfrm>
            <a:off x="428625" y="4857750"/>
            <a:ext cx="8258175" cy="1114425"/>
          </a:xfrm>
        </p:spPr>
        <p:txBody>
          <a:bodyPr/>
          <a:lstStyle/>
          <a:p>
            <a:r>
              <a:rPr lang="en-GB" altLang="en-US" smtClean="0">
                <a:hlinkClick r:id="rId2"/>
              </a:rPr>
              <a:t>http://programs.northlandcollege.edu/biology/Biology1111/animations/dissolve.html</a:t>
            </a:r>
            <a:endParaRPr lang="en-GB" altLang="en-US" smtClean="0"/>
          </a:p>
          <a:p>
            <a:endParaRPr lang="en-GB"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625" y="0"/>
            <a:ext cx="8229600" cy="1143000"/>
          </a:xfrm>
        </p:spPr>
        <p:txBody>
          <a:bodyPr/>
          <a:lstStyle/>
          <a:p>
            <a:r>
              <a:rPr lang="en-GB" altLang="en-US" b="1" smtClean="0">
                <a:solidFill>
                  <a:srgbClr val="FFFF00"/>
                </a:solidFill>
                <a:latin typeface="Comic Sans MS" pitchFamily="66" charset="0"/>
              </a:rPr>
              <a:t>Ions in solution</a:t>
            </a:r>
          </a:p>
        </p:txBody>
      </p:sp>
      <p:sp>
        <p:nvSpPr>
          <p:cNvPr id="242691" name="Oval 3"/>
          <p:cNvSpPr>
            <a:spLocks noChangeArrowheads="1"/>
          </p:cNvSpPr>
          <p:nvPr/>
        </p:nvSpPr>
        <p:spPr bwMode="auto">
          <a:xfrm>
            <a:off x="900113" y="2060575"/>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endParaRPr lang="en-GB" altLang="en-US">
              <a:cs typeface="Arial" pitchFamily="34" charset="0"/>
            </a:endParaRPr>
          </a:p>
        </p:txBody>
      </p:sp>
      <p:sp>
        <p:nvSpPr>
          <p:cNvPr id="242692" name="Oval 4"/>
          <p:cNvSpPr>
            <a:spLocks noChangeArrowheads="1"/>
          </p:cNvSpPr>
          <p:nvPr/>
        </p:nvSpPr>
        <p:spPr bwMode="auto">
          <a:xfrm>
            <a:off x="7596188" y="2205038"/>
            <a:ext cx="576262" cy="576262"/>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endParaRPr lang="en-GB" altLang="en-US">
              <a:cs typeface="Arial" pitchFamily="34" charset="0"/>
            </a:endParaRPr>
          </a:p>
        </p:txBody>
      </p:sp>
      <p:grpSp>
        <p:nvGrpSpPr>
          <p:cNvPr id="2" name="Group 5"/>
          <p:cNvGrpSpPr>
            <a:grpSpLocks/>
          </p:cNvGrpSpPr>
          <p:nvPr/>
        </p:nvGrpSpPr>
        <p:grpSpPr bwMode="auto">
          <a:xfrm rot="-10604474">
            <a:off x="7451725" y="1309688"/>
            <a:ext cx="792163" cy="895350"/>
            <a:chOff x="2971" y="2251"/>
            <a:chExt cx="499" cy="564"/>
          </a:xfrm>
        </p:grpSpPr>
        <p:sp>
          <p:nvSpPr>
            <p:cNvPr id="13363" name="AutoShape 6"/>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64" name="Text Box 7"/>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65" name="Text Box 8"/>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grpSp>
        <p:nvGrpSpPr>
          <p:cNvPr id="3" name="Group 9"/>
          <p:cNvGrpSpPr>
            <a:grpSpLocks/>
          </p:cNvGrpSpPr>
          <p:nvPr/>
        </p:nvGrpSpPr>
        <p:grpSpPr bwMode="auto">
          <a:xfrm>
            <a:off x="900113" y="1196975"/>
            <a:ext cx="792162" cy="895350"/>
            <a:chOff x="2971" y="2251"/>
            <a:chExt cx="499" cy="564"/>
          </a:xfrm>
        </p:grpSpPr>
        <p:sp>
          <p:nvSpPr>
            <p:cNvPr id="13360" name="AutoShape 10"/>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61" name="Text Box 11"/>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62" name="Text Box 12"/>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grpSp>
        <p:nvGrpSpPr>
          <p:cNvPr id="4" name="Group 13"/>
          <p:cNvGrpSpPr>
            <a:grpSpLocks/>
          </p:cNvGrpSpPr>
          <p:nvPr/>
        </p:nvGrpSpPr>
        <p:grpSpPr bwMode="auto">
          <a:xfrm>
            <a:off x="7451725" y="2781300"/>
            <a:ext cx="792163" cy="895350"/>
            <a:chOff x="2971" y="2251"/>
            <a:chExt cx="499" cy="564"/>
          </a:xfrm>
        </p:grpSpPr>
        <p:sp>
          <p:nvSpPr>
            <p:cNvPr id="13357" name="AutoShape 14"/>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58" name="Text Box 15"/>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59" name="Text Box 16"/>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grpSp>
        <p:nvGrpSpPr>
          <p:cNvPr id="5" name="Group 17"/>
          <p:cNvGrpSpPr>
            <a:grpSpLocks/>
          </p:cNvGrpSpPr>
          <p:nvPr/>
        </p:nvGrpSpPr>
        <p:grpSpPr bwMode="auto">
          <a:xfrm rot="10800000">
            <a:off x="971550" y="2981325"/>
            <a:ext cx="792163" cy="895350"/>
            <a:chOff x="2971" y="2251"/>
            <a:chExt cx="499" cy="564"/>
          </a:xfrm>
        </p:grpSpPr>
        <p:sp>
          <p:nvSpPr>
            <p:cNvPr id="13354" name="AutoShape 18"/>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55" name="Text Box 19"/>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56" name="Text Box 20"/>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grpSp>
        <p:nvGrpSpPr>
          <p:cNvPr id="6" name="Group 21"/>
          <p:cNvGrpSpPr>
            <a:grpSpLocks/>
          </p:cNvGrpSpPr>
          <p:nvPr/>
        </p:nvGrpSpPr>
        <p:grpSpPr bwMode="auto">
          <a:xfrm rot="-5156538">
            <a:off x="8192293" y="2008982"/>
            <a:ext cx="792163" cy="895350"/>
            <a:chOff x="2971" y="2251"/>
            <a:chExt cx="499" cy="564"/>
          </a:xfrm>
        </p:grpSpPr>
        <p:sp>
          <p:nvSpPr>
            <p:cNvPr id="13351" name="AutoShape 22"/>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52" name="Text Box 23"/>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53" name="Text Box 24"/>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grpSp>
        <p:nvGrpSpPr>
          <p:cNvPr id="7" name="Group 25"/>
          <p:cNvGrpSpPr>
            <a:grpSpLocks/>
          </p:cNvGrpSpPr>
          <p:nvPr/>
        </p:nvGrpSpPr>
        <p:grpSpPr bwMode="auto">
          <a:xfrm rot="5400000">
            <a:off x="1856582" y="2153444"/>
            <a:ext cx="792162" cy="895350"/>
            <a:chOff x="2971" y="2251"/>
            <a:chExt cx="499" cy="564"/>
          </a:xfrm>
        </p:grpSpPr>
        <p:sp>
          <p:nvSpPr>
            <p:cNvPr id="13348" name="AutoShape 26"/>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49" name="Text Box 27"/>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50" name="Text Box 28"/>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grpSp>
        <p:nvGrpSpPr>
          <p:cNvPr id="8" name="Group 29"/>
          <p:cNvGrpSpPr>
            <a:grpSpLocks/>
          </p:cNvGrpSpPr>
          <p:nvPr/>
        </p:nvGrpSpPr>
        <p:grpSpPr bwMode="auto">
          <a:xfrm rot="5266956">
            <a:off x="6711156" y="2082007"/>
            <a:ext cx="792163" cy="895350"/>
            <a:chOff x="2971" y="2251"/>
            <a:chExt cx="499" cy="564"/>
          </a:xfrm>
        </p:grpSpPr>
        <p:sp>
          <p:nvSpPr>
            <p:cNvPr id="13345" name="AutoShape 30"/>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46" name="Text Box 31"/>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47" name="Text Box 32"/>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grpSp>
        <p:nvGrpSpPr>
          <p:cNvPr id="9" name="Group 33"/>
          <p:cNvGrpSpPr>
            <a:grpSpLocks/>
          </p:cNvGrpSpPr>
          <p:nvPr/>
        </p:nvGrpSpPr>
        <p:grpSpPr bwMode="auto">
          <a:xfrm rot="-5667574">
            <a:off x="86519" y="2153444"/>
            <a:ext cx="792162" cy="895350"/>
            <a:chOff x="2971" y="2251"/>
            <a:chExt cx="499" cy="564"/>
          </a:xfrm>
        </p:grpSpPr>
        <p:sp>
          <p:nvSpPr>
            <p:cNvPr id="13342" name="AutoShape 34"/>
            <p:cNvSpPr>
              <a:spLocks noChangeArrowheads="1"/>
            </p:cNvSpPr>
            <p:nvPr/>
          </p:nvSpPr>
          <p:spPr bwMode="auto">
            <a:xfrm>
              <a:off x="2971" y="2251"/>
              <a:ext cx="499" cy="5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43" name="Text Box 35"/>
            <p:cNvSpPr txBox="1">
              <a:spLocks noChangeArrowheads="1"/>
            </p:cNvSpPr>
            <p:nvPr/>
          </p:nvSpPr>
          <p:spPr bwMode="auto">
            <a:xfrm>
              <a:off x="3107" y="262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sp>
          <p:nvSpPr>
            <p:cNvPr id="13344" name="Text Box 36"/>
            <p:cNvSpPr txBox="1">
              <a:spLocks noChangeArrowheads="1"/>
            </p:cNvSpPr>
            <p:nvPr/>
          </p:nvSpPr>
          <p:spPr bwMode="auto">
            <a:xfrm>
              <a:off x="3107" y="2341"/>
              <a:ext cx="2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1400" b="1">
                  <a:cs typeface="Arial" pitchFamily="34" charset="0"/>
                </a:rPr>
                <a:t>δ</a:t>
              </a:r>
              <a:r>
                <a:rPr lang="en-GB" altLang="en-US" sz="1400" b="1">
                  <a:cs typeface="Arial" pitchFamily="34" charset="0"/>
                </a:rPr>
                <a:t>-</a:t>
              </a:r>
              <a:endParaRPr lang="en-GB" altLang="en-US" sz="1400">
                <a:cs typeface="Arial" pitchFamily="34" charset="0"/>
              </a:endParaRPr>
            </a:p>
          </p:txBody>
        </p:sp>
      </p:grpSp>
      <p:sp>
        <p:nvSpPr>
          <p:cNvPr id="13325" name="Oval 37"/>
          <p:cNvSpPr>
            <a:spLocks noChangeArrowheads="1"/>
          </p:cNvSpPr>
          <p:nvPr/>
        </p:nvSpPr>
        <p:spPr bwMode="auto">
          <a:xfrm>
            <a:off x="2411413" y="4797425"/>
            <a:ext cx="720725" cy="649288"/>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000">
                <a:cs typeface="Arial" pitchFamily="34" charset="0"/>
              </a:rPr>
              <a:t>O</a:t>
            </a:r>
          </a:p>
        </p:txBody>
      </p:sp>
      <p:sp>
        <p:nvSpPr>
          <p:cNvPr id="13326" name="Oval 38"/>
          <p:cNvSpPr>
            <a:spLocks noChangeArrowheads="1"/>
          </p:cNvSpPr>
          <p:nvPr/>
        </p:nvSpPr>
        <p:spPr bwMode="auto">
          <a:xfrm>
            <a:off x="3276600" y="5734050"/>
            <a:ext cx="503238" cy="431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H</a:t>
            </a:r>
          </a:p>
        </p:txBody>
      </p:sp>
      <p:sp>
        <p:nvSpPr>
          <p:cNvPr id="13327" name="Oval 39"/>
          <p:cNvSpPr>
            <a:spLocks noChangeArrowheads="1"/>
          </p:cNvSpPr>
          <p:nvPr/>
        </p:nvSpPr>
        <p:spPr bwMode="auto">
          <a:xfrm>
            <a:off x="1763713" y="5734050"/>
            <a:ext cx="503237" cy="431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H</a:t>
            </a:r>
          </a:p>
        </p:txBody>
      </p:sp>
      <p:sp>
        <p:nvSpPr>
          <p:cNvPr id="13328" name="Line 40"/>
          <p:cNvSpPr>
            <a:spLocks noChangeShapeType="1"/>
          </p:cNvSpPr>
          <p:nvPr/>
        </p:nvSpPr>
        <p:spPr bwMode="auto">
          <a:xfrm flipH="1">
            <a:off x="2124075" y="5302250"/>
            <a:ext cx="358775" cy="431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29" name="Line 41"/>
          <p:cNvSpPr>
            <a:spLocks noChangeShapeType="1"/>
          </p:cNvSpPr>
          <p:nvPr/>
        </p:nvSpPr>
        <p:spPr bwMode="auto">
          <a:xfrm>
            <a:off x="3059113" y="5302250"/>
            <a:ext cx="360362" cy="5032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2730" name="AutoShape 42"/>
          <p:cNvSpPr>
            <a:spLocks noChangeArrowheads="1"/>
          </p:cNvSpPr>
          <p:nvPr/>
        </p:nvSpPr>
        <p:spPr bwMode="auto">
          <a:xfrm>
            <a:off x="3059113" y="3573463"/>
            <a:ext cx="2808287" cy="1079500"/>
          </a:xfrm>
          <a:prstGeom prst="wedgeRectCallout">
            <a:avLst>
              <a:gd name="adj1" fmla="val -46833"/>
              <a:gd name="adj2" fmla="val 35296"/>
            </a:avLst>
          </a:prstGeom>
          <a:solidFill>
            <a:srgbClr val="FFFF00"/>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solidFill>
                  <a:schemeClr val="bg1"/>
                </a:solidFill>
                <a:latin typeface="Comic Sans MS" pitchFamily="66" charset="0"/>
                <a:cs typeface="Arial" pitchFamily="34" charset="0"/>
              </a:rPr>
              <a:t>More electronegative</a:t>
            </a:r>
          </a:p>
        </p:txBody>
      </p:sp>
      <p:grpSp>
        <p:nvGrpSpPr>
          <p:cNvPr id="10" name="Group 43"/>
          <p:cNvGrpSpPr>
            <a:grpSpLocks/>
          </p:cNvGrpSpPr>
          <p:nvPr/>
        </p:nvGrpSpPr>
        <p:grpSpPr bwMode="auto">
          <a:xfrm>
            <a:off x="5291138" y="4510088"/>
            <a:ext cx="1944687" cy="1943100"/>
            <a:chOff x="2744" y="2795"/>
            <a:chExt cx="771" cy="726"/>
          </a:xfrm>
        </p:grpSpPr>
        <p:sp>
          <p:nvSpPr>
            <p:cNvPr id="13339" name="AutoShape 4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340" name="Text Box 45"/>
            <p:cNvSpPr txBox="1">
              <a:spLocks noChangeArrowheads="1"/>
            </p:cNvSpPr>
            <p:nvPr/>
          </p:nvSpPr>
          <p:spPr bwMode="auto">
            <a:xfrm>
              <a:off x="2971" y="3294"/>
              <a:ext cx="3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2800" b="1">
                  <a:cs typeface="Arial" pitchFamily="34" charset="0"/>
                </a:rPr>
                <a:t>δ</a:t>
              </a:r>
              <a:r>
                <a:rPr lang="en-GB" altLang="en-US" sz="2800" b="1">
                  <a:cs typeface="Arial" pitchFamily="34" charset="0"/>
                </a:rPr>
                <a:t>+</a:t>
              </a:r>
              <a:endParaRPr lang="en-GB" altLang="en-US" sz="2800">
                <a:cs typeface="Arial" pitchFamily="34" charset="0"/>
              </a:endParaRPr>
            </a:p>
          </p:txBody>
        </p:sp>
        <p:sp>
          <p:nvSpPr>
            <p:cNvPr id="13341" name="Text Box 46"/>
            <p:cNvSpPr txBox="1">
              <a:spLocks noChangeArrowheads="1"/>
            </p:cNvSpPr>
            <p:nvPr/>
          </p:nvSpPr>
          <p:spPr bwMode="auto">
            <a:xfrm>
              <a:off x="3017" y="2886"/>
              <a:ext cx="3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n-US" sz="2800" b="1">
                  <a:cs typeface="Arial" pitchFamily="34" charset="0"/>
                </a:rPr>
                <a:t>δ</a:t>
              </a:r>
              <a:r>
                <a:rPr lang="en-GB" altLang="en-US" sz="2800" b="1">
                  <a:cs typeface="Arial" pitchFamily="34" charset="0"/>
                </a:rPr>
                <a:t>-</a:t>
              </a:r>
              <a:endParaRPr lang="en-GB" altLang="en-US" sz="2800">
                <a:cs typeface="Arial" pitchFamily="34" charset="0"/>
              </a:endParaRPr>
            </a:p>
          </p:txBody>
        </p:sp>
      </p:grpSp>
      <p:sp>
        <p:nvSpPr>
          <p:cNvPr id="242735" name="Oval 47"/>
          <p:cNvSpPr>
            <a:spLocks noChangeArrowheads="1"/>
          </p:cNvSpPr>
          <p:nvPr/>
        </p:nvSpPr>
        <p:spPr bwMode="auto">
          <a:xfrm>
            <a:off x="2411413" y="4797425"/>
            <a:ext cx="720725" cy="649288"/>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3200" b="1">
                <a:cs typeface="Arial" pitchFamily="34" charset="0"/>
              </a:rPr>
              <a:t>O</a:t>
            </a:r>
            <a:r>
              <a:rPr lang="el-GR" altLang="en-US" sz="3200" b="1" baseline="30000">
                <a:cs typeface="Arial" pitchFamily="34" charset="0"/>
              </a:rPr>
              <a:t>δ</a:t>
            </a:r>
            <a:r>
              <a:rPr lang="en-GB" altLang="en-US" sz="3200" b="1" baseline="30000">
                <a:cs typeface="Arial" pitchFamily="34" charset="0"/>
              </a:rPr>
              <a:t>-</a:t>
            </a:r>
            <a:endParaRPr lang="el-GR" altLang="en-US" sz="3200" b="1">
              <a:cs typeface="Arial" pitchFamily="34" charset="0"/>
            </a:endParaRPr>
          </a:p>
        </p:txBody>
      </p:sp>
      <p:sp>
        <p:nvSpPr>
          <p:cNvPr id="242736" name="Oval 48"/>
          <p:cNvSpPr>
            <a:spLocks noChangeArrowheads="1"/>
          </p:cNvSpPr>
          <p:nvPr/>
        </p:nvSpPr>
        <p:spPr bwMode="auto">
          <a:xfrm>
            <a:off x="3275013" y="5734050"/>
            <a:ext cx="503237" cy="431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b="1">
                <a:cs typeface="Arial" pitchFamily="34" charset="0"/>
              </a:rPr>
              <a:t>H</a:t>
            </a:r>
            <a:r>
              <a:rPr lang="el-GR" altLang="en-US" b="1" baseline="30000">
                <a:cs typeface="Arial" pitchFamily="34" charset="0"/>
              </a:rPr>
              <a:t>δ</a:t>
            </a:r>
            <a:r>
              <a:rPr lang="en-GB" altLang="en-US" b="1" baseline="30000">
                <a:cs typeface="Arial" pitchFamily="34" charset="0"/>
              </a:rPr>
              <a:t>+</a:t>
            </a:r>
            <a:endParaRPr lang="el-GR" altLang="en-US" b="1">
              <a:cs typeface="Arial" pitchFamily="34" charset="0"/>
            </a:endParaRPr>
          </a:p>
        </p:txBody>
      </p:sp>
      <p:sp>
        <p:nvSpPr>
          <p:cNvPr id="242737" name="Oval 49"/>
          <p:cNvSpPr>
            <a:spLocks noChangeArrowheads="1"/>
          </p:cNvSpPr>
          <p:nvPr/>
        </p:nvSpPr>
        <p:spPr bwMode="auto">
          <a:xfrm>
            <a:off x="1763713" y="5734050"/>
            <a:ext cx="503237" cy="431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b="1">
                <a:cs typeface="Arial" pitchFamily="34" charset="0"/>
              </a:rPr>
              <a:t>H</a:t>
            </a:r>
            <a:r>
              <a:rPr lang="el-GR" altLang="en-US" b="1" baseline="30000">
                <a:cs typeface="Arial" pitchFamily="34" charset="0"/>
              </a:rPr>
              <a:t>δ</a:t>
            </a:r>
            <a:r>
              <a:rPr lang="en-GB" altLang="en-US" b="1" baseline="30000">
                <a:cs typeface="Arial" pitchFamily="34" charset="0"/>
              </a:rPr>
              <a:t>+</a:t>
            </a:r>
            <a:endParaRPr lang="el-GR" altLang="en-US" b="1">
              <a:cs typeface="Arial" pitchFamily="34" charset="0"/>
            </a:endParaRPr>
          </a:p>
        </p:txBody>
      </p:sp>
      <p:sp>
        <p:nvSpPr>
          <p:cNvPr id="242738" name="AutoShape 50"/>
          <p:cNvSpPr>
            <a:spLocks noChangeArrowheads="1"/>
          </p:cNvSpPr>
          <p:nvPr/>
        </p:nvSpPr>
        <p:spPr bwMode="auto">
          <a:xfrm>
            <a:off x="6732588" y="4438650"/>
            <a:ext cx="2016125" cy="1008063"/>
          </a:xfrm>
          <a:prstGeom prst="wedgeRectCallout">
            <a:avLst>
              <a:gd name="adj1" fmla="val -40944"/>
              <a:gd name="adj2" fmla="val 28426"/>
            </a:avLst>
          </a:prstGeom>
          <a:solidFill>
            <a:srgbClr val="FFFF00"/>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solidFill>
                  <a:schemeClr val="bg1"/>
                </a:solidFill>
                <a:latin typeface="Comic Sans MS" pitchFamily="66" charset="0"/>
                <a:cs typeface="Arial" pitchFamily="34" charset="0"/>
              </a:rPr>
              <a:t>Polar molecules</a:t>
            </a:r>
          </a:p>
        </p:txBody>
      </p:sp>
      <p:sp>
        <p:nvSpPr>
          <p:cNvPr id="242739" name="Text Box 51"/>
          <p:cNvSpPr txBox="1">
            <a:spLocks noChangeArrowheads="1"/>
          </p:cNvSpPr>
          <p:nvPr/>
        </p:nvSpPr>
        <p:spPr bwMode="auto">
          <a:xfrm>
            <a:off x="2987675" y="1484313"/>
            <a:ext cx="3097213" cy="5794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solidFill>
                  <a:schemeClr val="bg1"/>
                </a:solidFill>
                <a:latin typeface="Comic Sans MS" pitchFamily="66" charset="0"/>
                <a:cs typeface="Arial" pitchFamily="34" charset="0"/>
              </a:rPr>
              <a:t>Hydrated ions</a:t>
            </a:r>
          </a:p>
        </p:txBody>
      </p:sp>
      <p:sp>
        <p:nvSpPr>
          <p:cNvPr id="242740" name="Text Box 52"/>
          <p:cNvSpPr txBox="1">
            <a:spLocks noChangeArrowheads="1"/>
          </p:cNvSpPr>
          <p:nvPr/>
        </p:nvSpPr>
        <p:spPr bwMode="auto">
          <a:xfrm>
            <a:off x="4211638" y="4797425"/>
            <a:ext cx="86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8000">
                <a:solidFill>
                  <a:srgbClr val="FFFF00"/>
                </a:solidFill>
                <a:cs typeface="Arial" pitchFamily="34" charset="0"/>
              </a:rPr>
              <a:t>=</a:t>
            </a:r>
            <a:endParaRPr lang="en-US" altLang="en-US" sz="8000">
              <a:solidFill>
                <a:srgbClr val="FFFF00"/>
              </a:solidFill>
              <a:cs typeface="Arial" pitchFamily="34" charset="0"/>
            </a:endParaRPr>
          </a:p>
        </p:txBody>
      </p:sp>
      <p:sp>
        <p:nvSpPr>
          <p:cNvPr id="242741" name="Text Box 53"/>
          <p:cNvSpPr txBox="1">
            <a:spLocks noChangeArrowheads="1"/>
          </p:cNvSpPr>
          <p:nvPr/>
        </p:nvSpPr>
        <p:spPr bwMode="auto">
          <a:xfrm>
            <a:off x="2643188" y="2214563"/>
            <a:ext cx="4176712" cy="2246312"/>
          </a:xfrm>
          <a:prstGeom prst="rect">
            <a:avLst/>
          </a:prstGeom>
          <a:solidFill>
            <a:srgbClr val="FFFF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a:solidFill>
                  <a:schemeClr val="bg1"/>
                </a:solidFill>
                <a:latin typeface="Comic Sans MS" pitchFamily="66" charset="0"/>
                <a:cs typeface="Arial" pitchFamily="34" charset="0"/>
              </a:rPr>
              <a:t>Water molecules form bonds with ions and energy is </a:t>
            </a:r>
            <a:r>
              <a:rPr lang="en-GB" altLang="en-US" sz="2800" b="1">
                <a:solidFill>
                  <a:schemeClr val="bg1"/>
                </a:solidFill>
                <a:latin typeface="Comic Sans MS" pitchFamily="66" charset="0"/>
                <a:cs typeface="Arial" pitchFamily="34" charset="0"/>
              </a:rPr>
              <a:t>released</a:t>
            </a:r>
            <a:r>
              <a:rPr lang="en-GB" altLang="en-US" sz="2800">
                <a:solidFill>
                  <a:schemeClr val="bg1"/>
                </a:solidFill>
                <a:latin typeface="Comic Sans MS" pitchFamily="66" charset="0"/>
                <a:cs typeface="Arial" pitchFamily="34" charset="0"/>
              </a:rPr>
              <a:t> called </a:t>
            </a:r>
            <a:r>
              <a:rPr lang="en-GB" altLang="en-US" sz="2800" b="1">
                <a:solidFill>
                  <a:schemeClr val="bg1"/>
                </a:solidFill>
                <a:latin typeface="Comic Sans MS" pitchFamily="66" charset="0"/>
                <a:cs typeface="Arial" pitchFamily="34" charset="0"/>
              </a:rPr>
              <a:t>Hydration energy.</a:t>
            </a:r>
            <a:endParaRPr lang="en-US" altLang="en-US" sz="2800" b="1">
              <a:solidFill>
                <a:schemeClr val="bg1"/>
              </a:solidFill>
              <a:latin typeface="Comic Sans MS"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7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7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27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7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7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26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26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0" presetClass="exit" presetSubtype="0" fill="hold" grpId="1" nodeType="withEffect">
                                  <p:stCondLst>
                                    <p:cond delay="0"/>
                                  </p:stCondLst>
                                  <p:childTnLst>
                                    <p:animEffect transition="out" filter="fade">
                                      <p:cBhvr>
                                        <p:cTn id="48" dur="2000"/>
                                        <p:tgtEl>
                                          <p:spTgt spid="242730"/>
                                        </p:tgtEl>
                                      </p:cBhvr>
                                    </p:animEffect>
                                    <p:set>
                                      <p:cBhvr>
                                        <p:cTn id="49" dur="1" fill="hold">
                                          <p:stCondLst>
                                            <p:cond delay="1999"/>
                                          </p:stCondLst>
                                        </p:cTn>
                                        <p:tgtEl>
                                          <p:spTgt spid="24273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242738"/>
                                        </p:tgtEl>
                                      </p:cBhvr>
                                    </p:animEffect>
                                    <p:set>
                                      <p:cBhvr>
                                        <p:cTn id="52" dur="1" fill="hold">
                                          <p:stCondLst>
                                            <p:cond delay="1999"/>
                                          </p:stCondLst>
                                        </p:cTn>
                                        <p:tgtEl>
                                          <p:spTgt spid="24273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2741"/>
                                        </p:tgtEl>
                                        <p:attrNameLst>
                                          <p:attrName>style.visibility</p:attrName>
                                        </p:attrNameLst>
                                      </p:cBhvr>
                                      <p:to>
                                        <p:strVal val="visible"/>
                                      </p:to>
                                    </p:set>
                                  </p:childTnLst>
                                </p:cTn>
                              </p:par>
                              <p:par>
                                <p:cTn id="57" presetID="10" presetClass="entr" presetSubtype="0" fill="hold" grpId="1" nodeType="withEffect">
                                  <p:stCondLst>
                                    <p:cond delay="0"/>
                                  </p:stCondLst>
                                  <p:childTnLst>
                                    <p:set>
                                      <p:cBhvr>
                                        <p:cTn id="58" dur="1" fill="hold">
                                          <p:stCondLst>
                                            <p:cond delay="0"/>
                                          </p:stCondLst>
                                        </p:cTn>
                                        <p:tgtEl>
                                          <p:spTgt spid="242741"/>
                                        </p:tgtEl>
                                        <p:attrNameLst>
                                          <p:attrName>style.visibility</p:attrName>
                                        </p:attrNameLst>
                                      </p:cBhvr>
                                      <p:to>
                                        <p:strVal val="visible"/>
                                      </p:to>
                                    </p:set>
                                    <p:animEffect transition="in" filter="fade">
                                      <p:cBhvr>
                                        <p:cTn id="59" dur="2000"/>
                                        <p:tgtEl>
                                          <p:spTgt spid="242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nimBg="1"/>
      <p:bldP spid="242692" grpId="0" animBg="1"/>
      <p:bldP spid="242730" grpId="0" animBg="1"/>
      <p:bldP spid="242730" grpId="1" animBg="1"/>
      <p:bldP spid="242735" grpId="0" animBg="1"/>
      <p:bldP spid="242736" grpId="0" animBg="1"/>
      <p:bldP spid="242737" grpId="0" animBg="1"/>
      <p:bldP spid="242738" grpId="0" animBg="1"/>
      <p:bldP spid="242738" grpId="1" animBg="1"/>
      <p:bldP spid="242739" grpId="0" animBg="1"/>
      <p:bldP spid="242740" grpId="0"/>
      <p:bldP spid="242741" grpId="0" animBg="1"/>
      <p:bldP spid="24274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2557463" y="4652963"/>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grpSp>
        <p:nvGrpSpPr>
          <p:cNvPr id="14339" name="Group 3"/>
          <p:cNvGrpSpPr>
            <a:grpSpLocks/>
          </p:cNvGrpSpPr>
          <p:nvPr/>
        </p:nvGrpSpPr>
        <p:grpSpPr bwMode="auto">
          <a:xfrm>
            <a:off x="4427538" y="4724400"/>
            <a:ext cx="1223962" cy="1158875"/>
            <a:chOff x="2744" y="2795"/>
            <a:chExt cx="771" cy="730"/>
          </a:xfrm>
        </p:grpSpPr>
        <p:sp>
          <p:nvSpPr>
            <p:cNvPr id="14450" name="AutoShape 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51" name="Text Box 5"/>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52" name="Text Box 6"/>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sp>
        <p:nvSpPr>
          <p:cNvPr id="14340" name="Oval 7"/>
          <p:cNvSpPr>
            <a:spLocks noChangeArrowheads="1"/>
          </p:cNvSpPr>
          <p:nvPr/>
        </p:nvSpPr>
        <p:spPr bwMode="auto">
          <a:xfrm>
            <a:off x="1044575" y="4652963"/>
            <a:ext cx="935038"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4341" name="Oval 8"/>
          <p:cNvSpPr>
            <a:spLocks noChangeArrowheads="1"/>
          </p:cNvSpPr>
          <p:nvPr/>
        </p:nvSpPr>
        <p:spPr bwMode="auto">
          <a:xfrm>
            <a:off x="2484438" y="3141663"/>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4342" name="Oval 9"/>
          <p:cNvSpPr>
            <a:spLocks noChangeArrowheads="1"/>
          </p:cNvSpPr>
          <p:nvPr/>
        </p:nvSpPr>
        <p:spPr bwMode="auto">
          <a:xfrm>
            <a:off x="1763713" y="3933825"/>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4343" name="Oval 10"/>
          <p:cNvSpPr>
            <a:spLocks noChangeArrowheads="1"/>
          </p:cNvSpPr>
          <p:nvPr/>
        </p:nvSpPr>
        <p:spPr bwMode="auto">
          <a:xfrm>
            <a:off x="971550" y="3141663"/>
            <a:ext cx="935038"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4344" name="Oval 11"/>
          <p:cNvSpPr>
            <a:spLocks noChangeArrowheads="1"/>
          </p:cNvSpPr>
          <p:nvPr/>
        </p:nvSpPr>
        <p:spPr bwMode="auto">
          <a:xfrm>
            <a:off x="1979613" y="4868863"/>
            <a:ext cx="576262" cy="576262"/>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4345" name="Oval 12"/>
          <p:cNvSpPr>
            <a:spLocks noChangeArrowheads="1"/>
          </p:cNvSpPr>
          <p:nvPr/>
        </p:nvSpPr>
        <p:spPr bwMode="auto">
          <a:xfrm>
            <a:off x="2700338" y="4076700"/>
            <a:ext cx="576262" cy="576263"/>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4346" name="Oval 13"/>
          <p:cNvSpPr>
            <a:spLocks noChangeArrowheads="1"/>
          </p:cNvSpPr>
          <p:nvPr/>
        </p:nvSpPr>
        <p:spPr bwMode="auto">
          <a:xfrm>
            <a:off x="1908175" y="3357563"/>
            <a:ext cx="576263" cy="576262"/>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4347" name="Oval 14"/>
          <p:cNvSpPr>
            <a:spLocks noChangeArrowheads="1"/>
          </p:cNvSpPr>
          <p:nvPr/>
        </p:nvSpPr>
        <p:spPr bwMode="auto">
          <a:xfrm>
            <a:off x="1187450" y="4076700"/>
            <a:ext cx="576263" cy="576263"/>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grpSp>
        <p:nvGrpSpPr>
          <p:cNvPr id="14348" name="Group 15"/>
          <p:cNvGrpSpPr>
            <a:grpSpLocks/>
          </p:cNvGrpSpPr>
          <p:nvPr/>
        </p:nvGrpSpPr>
        <p:grpSpPr bwMode="auto">
          <a:xfrm>
            <a:off x="4716463" y="3573463"/>
            <a:ext cx="1223962" cy="1158875"/>
            <a:chOff x="2744" y="2795"/>
            <a:chExt cx="771" cy="730"/>
          </a:xfrm>
        </p:grpSpPr>
        <p:sp>
          <p:nvSpPr>
            <p:cNvPr id="14447" name="AutoShape 16"/>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48" name="Text Box 17"/>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49" name="Text Box 18"/>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49" name="Group 19"/>
          <p:cNvGrpSpPr>
            <a:grpSpLocks/>
          </p:cNvGrpSpPr>
          <p:nvPr/>
        </p:nvGrpSpPr>
        <p:grpSpPr bwMode="auto">
          <a:xfrm>
            <a:off x="6084888" y="3644900"/>
            <a:ext cx="1223962" cy="1158875"/>
            <a:chOff x="2744" y="2795"/>
            <a:chExt cx="771" cy="730"/>
          </a:xfrm>
        </p:grpSpPr>
        <p:sp>
          <p:nvSpPr>
            <p:cNvPr id="14444" name="AutoShape 20"/>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45" name="Text Box 21"/>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46" name="Text Box 22"/>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5" name="Group 23"/>
          <p:cNvGrpSpPr>
            <a:grpSpLocks/>
          </p:cNvGrpSpPr>
          <p:nvPr/>
        </p:nvGrpSpPr>
        <p:grpSpPr bwMode="auto">
          <a:xfrm rot="-7064419">
            <a:off x="6836570" y="2453481"/>
            <a:ext cx="1223962" cy="1158875"/>
            <a:chOff x="2744" y="2795"/>
            <a:chExt cx="771" cy="730"/>
          </a:xfrm>
        </p:grpSpPr>
        <p:sp>
          <p:nvSpPr>
            <p:cNvPr id="14441" name="AutoShape 2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42" name="Text Box 25"/>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43" name="Text Box 26"/>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6" name="Group 27"/>
          <p:cNvGrpSpPr>
            <a:grpSpLocks/>
          </p:cNvGrpSpPr>
          <p:nvPr/>
        </p:nvGrpSpPr>
        <p:grpSpPr bwMode="auto">
          <a:xfrm>
            <a:off x="5580063" y="541338"/>
            <a:ext cx="1223962" cy="1158875"/>
            <a:chOff x="2744" y="2795"/>
            <a:chExt cx="771" cy="730"/>
          </a:xfrm>
        </p:grpSpPr>
        <p:sp>
          <p:nvSpPr>
            <p:cNvPr id="14438" name="AutoShape 28"/>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39" name="Text Box 29"/>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40" name="Text Box 30"/>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52" name="Group 31"/>
          <p:cNvGrpSpPr>
            <a:grpSpLocks/>
          </p:cNvGrpSpPr>
          <p:nvPr/>
        </p:nvGrpSpPr>
        <p:grpSpPr bwMode="auto">
          <a:xfrm rot="-1866119">
            <a:off x="5364163" y="2708275"/>
            <a:ext cx="1223962" cy="1158875"/>
            <a:chOff x="2744" y="2795"/>
            <a:chExt cx="771" cy="730"/>
          </a:xfrm>
        </p:grpSpPr>
        <p:sp>
          <p:nvSpPr>
            <p:cNvPr id="14435" name="AutoShape 32"/>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36" name="Text Box 33"/>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37" name="Text Box 34"/>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53" name="Group 35"/>
          <p:cNvGrpSpPr>
            <a:grpSpLocks/>
          </p:cNvGrpSpPr>
          <p:nvPr/>
        </p:nvGrpSpPr>
        <p:grpSpPr bwMode="auto">
          <a:xfrm rot="-2451128">
            <a:off x="5003800" y="1484313"/>
            <a:ext cx="1223963" cy="1158875"/>
            <a:chOff x="2744" y="2795"/>
            <a:chExt cx="771" cy="730"/>
          </a:xfrm>
        </p:grpSpPr>
        <p:sp>
          <p:nvSpPr>
            <p:cNvPr id="14432" name="AutoShape 36"/>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33" name="Text Box 37"/>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34" name="Text Box 38"/>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54" name="Group 39"/>
          <p:cNvGrpSpPr>
            <a:grpSpLocks/>
          </p:cNvGrpSpPr>
          <p:nvPr/>
        </p:nvGrpSpPr>
        <p:grpSpPr bwMode="auto">
          <a:xfrm>
            <a:off x="4211638" y="404813"/>
            <a:ext cx="1223962" cy="1158875"/>
            <a:chOff x="2744" y="2795"/>
            <a:chExt cx="771" cy="730"/>
          </a:xfrm>
        </p:grpSpPr>
        <p:sp>
          <p:nvSpPr>
            <p:cNvPr id="14429" name="AutoShape 40"/>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30" name="Text Box 41"/>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31" name="Text Box 42"/>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55" name="Group 43"/>
          <p:cNvGrpSpPr>
            <a:grpSpLocks/>
          </p:cNvGrpSpPr>
          <p:nvPr/>
        </p:nvGrpSpPr>
        <p:grpSpPr bwMode="auto">
          <a:xfrm rot="-1200821">
            <a:off x="3563938" y="1484313"/>
            <a:ext cx="1223962" cy="1158875"/>
            <a:chOff x="2744" y="2795"/>
            <a:chExt cx="771" cy="730"/>
          </a:xfrm>
        </p:grpSpPr>
        <p:sp>
          <p:nvSpPr>
            <p:cNvPr id="14426" name="AutoShape 4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27" name="Text Box 45"/>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28" name="Text Box 46"/>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1" name="Group 47"/>
          <p:cNvGrpSpPr>
            <a:grpSpLocks/>
          </p:cNvGrpSpPr>
          <p:nvPr/>
        </p:nvGrpSpPr>
        <p:grpSpPr bwMode="auto">
          <a:xfrm>
            <a:off x="2411413" y="1341438"/>
            <a:ext cx="1223962" cy="1158875"/>
            <a:chOff x="2744" y="2795"/>
            <a:chExt cx="771" cy="730"/>
          </a:xfrm>
        </p:grpSpPr>
        <p:sp>
          <p:nvSpPr>
            <p:cNvPr id="14423" name="AutoShape 48"/>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24" name="Text Box 49"/>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25" name="Text Box 50"/>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57" name="Group 51"/>
          <p:cNvGrpSpPr>
            <a:grpSpLocks/>
          </p:cNvGrpSpPr>
          <p:nvPr/>
        </p:nvGrpSpPr>
        <p:grpSpPr bwMode="auto">
          <a:xfrm rot="-1269016">
            <a:off x="2627313" y="38100"/>
            <a:ext cx="1223962" cy="1158875"/>
            <a:chOff x="2744" y="2795"/>
            <a:chExt cx="771" cy="730"/>
          </a:xfrm>
        </p:grpSpPr>
        <p:sp>
          <p:nvSpPr>
            <p:cNvPr id="14420" name="AutoShape 52"/>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21" name="Text Box 53"/>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22" name="Text Box 54"/>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3" name="Group 55"/>
          <p:cNvGrpSpPr>
            <a:grpSpLocks/>
          </p:cNvGrpSpPr>
          <p:nvPr/>
        </p:nvGrpSpPr>
        <p:grpSpPr bwMode="auto">
          <a:xfrm>
            <a:off x="3635375" y="2924175"/>
            <a:ext cx="1223963" cy="1158875"/>
            <a:chOff x="2744" y="2795"/>
            <a:chExt cx="771" cy="730"/>
          </a:xfrm>
        </p:grpSpPr>
        <p:sp>
          <p:nvSpPr>
            <p:cNvPr id="14417" name="AutoShape 56"/>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18" name="Text Box 57"/>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19" name="Text Box 58"/>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59" name="Group 59"/>
          <p:cNvGrpSpPr>
            <a:grpSpLocks/>
          </p:cNvGrpSpPr>
          <p:nvPr/>
        </p:nvGrpSpPr>
        <p:grpSpPr bwMode="auto">
          <a:xfrm>
            <a:off x="5867400" y="4797425"/>
            <a:ext cx="1223963" cy="1158875"/>
            <a:chOff x="2744" y="2795"/>
            <a:chExt cx="771" cy="730"/>
          </a:xfrm>
        </p:grpSpPr>
        <p:sp>
          <p:nvSpPr>
            <p:cNvPr id="14414" name="AutoShape 60"/>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15" name="Text Box 61"/>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16" name="Text Box 62"/>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60" name="Group 63"/>
          <p:cNvGrpSpPr>
            <a:grpSpLocks/>
          </p:cNvGrpSpPr>
          <p:nvPr/>
        </p:nvGrpSpPr>
        <p:grpSpPr bwMode="auto">
          <a:xfrm rot="1050099">
            <a:off x="7380288" y="4508500"/>
            <a:ext cx="1223962" cy="1158875"/>
            <a:chOff x="2744" y="2795"/>
            <a:chExt cx="771" cy="730"/>
          </a:xfrm>
        </p:grpSpPr>
        <p:sp>
          <p:nvSpPr>
            <p:cNvPr id="14411" name="AutoShape 6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12" name="Text Box 65"/>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13" name="Text Box 66"/>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6" name="Group 67"/>
          <p:cNvGrpSpPr>
            <a:grpSpLocks/>
          </p:cNvGrpSpPr>
          <p:nvPr/>
        </p:nvGrpSpPr>
        <p:grpSpPr bwMode="auto">
          <a:xfrm rot="-1150204">
            <a:off x="7596188" y="3284538"/>
            <a:ext cx="1223962" cy="1158875"/>
            <a:chOff x="2744" y="2795"/>
            <a:chExt cx="771" cy="730"/>
          </a:xfrm>
        </p:grpSpPr>
        <p:sp>
          <p:nvSpPr>
            <p:cNvPr id="14408" name="AutoShape 68"/>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09" name="Text Box 69"/>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10" name="Text Box 70"/>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7" name="Group 71"/>
          <p:cNvGrpSpPr>
            <a:grpSpLocks/>
          </p:cNvGrpSpPr>
          <p:nvPr/>
        </p:nvGrpSpPr>
        <p:grpSpPr bwMode="auto">
          <a:xfrm rot="-7770476">
            <a:off x="6484145" y="437356"/>
            <a:ext cx="1223962" cy="1158875"/>
            <a:chOff x="2744" y="2795"/>
            <a:chExt cx="771" cy="730"/>
          </a:xfrm>
        </p:grpSpPr>
        <p:sp>
          <p:nvSpPr>
            <p:cNvPr id="14405" name="AutoShape 72"/>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06" name="Text Box 73"/>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07" name="Text Box 74"/>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8" name="Group 75"/>
          <p:cNvGrpSpPr>
            <a:grpSpLocks/>
          </p:cNvGrpSpPr>
          <p:nvPr/>
        </p:nvGrpSpPr>
        <p:grpSpPr bwMode="auto">
          <a:xfrm rot="-8117230">
            <a:off x="7667625" y="1412875"/>
            <a:ext cx="1223963" cy="1158875"/>
            <a:chOff x="2744" y="2795"/>
            <a:chExt cx="771" cy="730"/>
          </a:xfrm>
        </p:grpSpPr>
        <p:sp>
          <p:nvSpPr>
            <p:cNvPr id="14402" name="AutoShape 76"/>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03" name="Text Box 77"/>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04" name="Text Box 78"/>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64" name="Group 79"/>
          <p:cNvGrpSpPr>
            <a:grpSpLocks/>
          </p:cNvGrpSpPr>
          <p:nvPr/>
        </p:nvGrpSpPr>
        <p:grpSpPr bwMode="auto">
          <a:xfrm rot="4764125">
            <a:off x="1940720" y="5549106"/>
            <a:ext cx="1223962" cy="1158875"/>
            <a:chOff x="2744" y="2795"/>
            <a:chExt cx="771" cy="730"/>
          </a:xfrm>
        </p:grpSpPr>
        <p:sp>
          <p:nvSpPr>
            <p:cNvPr id="14399" name="AutoShape 80"/>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400" name="Text Box 81"/>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401" name="Text Box 82"/>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65" name="Group 83"/>
          <p:cNvGrpSpPr>
            <a:grpSpLocks/>
          </p:cNvGrpSpPr>
          <p:nvPr/>
        </p:nvGrpSpPr>
        <p:grpSpPr bwMode="auto">
          <a:xfrm rot="2789351">
            <a:off x="3380582" y="5406231"/>
            <a:ext cx="1223962" cy="1158875"/>
            <a:chOff x="2744" y="2795"/>
            <a:chExt cx="771" cy="730"/>
          </a:xfrm>
        </p:grpSpPr>
        <p:sp>
          <p:nvSpPr>
            <p:cNvPr id="14396" name="AutoShape 8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97" name="Text Box 85"/>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98" name="Text Box 86"/>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21" name="Group 87"/>
          <p:cNvGrpSpPr>
            <a:grpSpLocks/>
          </p:cNvGrpSpPr>
          <p:nvPr/>
        </p:nvGrpSpPr>
        <p:grpSpPr bwMode="auto">
          <a:xfrm rot="-3063651">
            <a:off x="284956" y="5556"/>
            <a:ext cx="1223963" cy="1158875"/>
            <a:chOff x="2744" y="2795"/>
            <a:chExt cx="771" cy="730"/>
          </a:xfrm>
        </p:grpSpPr>
        <p:sp>
          <p:nvSpPr>
            <p:cNvPr id="14393" name="AutoShape 88"/>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94" name="Text Box 89"/>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95" name="Text Box 90"/>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22" name="Group 91"/>
          <p:cNvGrpSpPr>
            <a:grpSpLocks/>
          </p:cNvGrpSpPr>
          <p:nvPr/>
        </p:nvGrpSpPr>
        <p:grpSpPr bwMode="auto">
          <a:xfrm rot="6847168">
            <a:off x="1299369" y="1950244"/>
            <a:ext cx="1223963" cy="1158875"/>
            <a:chOff x="2744" y="2795"/>
            <a:chExt cx="771" cy="730"/>
          </a:xfrm>
        </p:grpSpPr>
        <p:sp>
          <p:nvSpPr>
            <p:cNvPr id="14390" name="AutoShape 92"/>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91" name="Text Box 93"/>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92" name="Text Box 94"/>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23" name="Group 95"/>
          <p:cNvGrpSpPr>
            <a:grpSpLocks/>
          </p:cNvGrpSpPr>
          <p:nvPr/>
        </p:nvGrpSpPr>
        <p:grpSpPr bwMode="auto">
          <a:xfrm rot="-1496141">
            <a:off x="1403350" y="188913"/>
            <a:ext cx="1223963" cy="1158875"/>
            <a:chOff x="2744" y="2795"/>
            <a:chExt cx="771" cy="730"/>
          </a:xfrm>
        </p:grpSpPr>
        <p:sp>
          <p:nvSpPr>
            <p:cNvPr id="14387" name="AutoShape 96"/>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88" name="Text Box 97"/>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89" name="Text Box 98"/>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69" name="Group 99"/>
          <p:cNvGrpSpPr>
            <a:grpSpLocks/>
          </p:cNvGrpSpPr>
          <p:nvPr/>
        </p:nvGrpSpPr>
        <p:grpSpPr bwMode="auto">
          <a:xfrm>
            <a:off x="4859338" y="5949950"/>
            <a:ext cx="1223962" cy="1158875"/>
            <a:chOff x="2744" y="2795"/>
            <a:chExt cx="771" cy="730"/>
          </a:xfrm>
        </p:grpSpPr>
        <p:sp>
          <p:nvSpPr>
            <p:cNvPr id="14384" name="AutoShape 100"/>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85" name="Text Box 101"/>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86" name="Text Box 102"/>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70" name="Group 103"/>
          <p:cNvGrpSpPr>
            <a:grpSpLocks/>
          </p:cNvGrpSpPr>
          <p:nvPr/>
        </p:nvGrpSpPr>
        <p:grpSpPr bwMode="auto">
          <a:xfrm>
            <a:off x="-252413" y="2852738"/>
            <a:ext cx="1223963" cy="1158875"/>
            <a:chOff x="2744" y="2795"/>
            <a:chExt cx="771" cy="730"/>
          </a:xfrm>
        </p:grpSpPr>
        <p:sp>
          <p:nvSpPr>
            <p:cNvPr id="14381" name="AutoShape 10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82" name="Text Box 105"/>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83" name="Text Box 106"/>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26" name="Group 107"/>
          <p:cNvGrpSpPr>
            <a:grpSpLocks/>
          </p:cNvGrpSpPr>
          <p:nvPr/>
        </p:nvGrpSpPr>
        <p:grpSpPr bwMode="auto">
          <a:xfrm rot="4974906">
            <a:off x="211931" y="1556544"/>
            <a:ext cx="1223963" cy="1158875"/>
            <a:chOff x="2744" y="2795"/>
            <a:chExt cx="771" cy="730"/>
          </a:xfrm>
        </p:grpSpPr>
        <p:sp>
          <p:nvSpPr>
            <p:cNvPr id="14378" name="AutoShape 108"/>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79" name="Text Box 109"/>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80" name="Text Box 110"/>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grpSp>
        <p:nvGrpSpPr>
          <p:cNvPr id="14372" name="Group 111"/>
          <p:cNvGrpSpPr>
            <a:grpSpLocks/>
          </p:cNvGrpSpPr>
          <p:nvPr/>
        </p:nvGrpSpPr>
        <p:grpSpPr bwMode="auto">
          <a:xfrm rot="4754862">
            <a:off x="469107" y="5444331"/>
            <a:ext cx="1223962" cy="1158875"/>
            <a:chOff x="2744" y="2795"/>
            <a:chExt cx="771" cy="730"/>
          </a:xfrm>
        </p:grpSpPr>
        <p:sp>
          <p:nvSpPr>
            <p:cNvPr id="14375" name="AutoShape 112"/>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76" name="Text Box 113"/>
            <p:cNvSpPr txBox="1">
              <a:spLocks noChangeArrowheads="1"/>
            </p:cNvSpPr>
            <p:nvPr/>
          </p:nvSpPr>
          <p:spPr bwMode="auto">
            <a:xfrm>
              <a:off x="2971" y="329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sp>
          <p:nvSpPr>
            <p:cNvPr id="14377" name="Text Box 114"/>
            <p:cNvSpPr txBox="1">
              <a:spLocks noChangeArrowheads="1"/>
            </p:cNvSpPr>
            <p:nvPr/>
          </p:nvSpPr>
          <p:spPr bwMode="auto">
            <a:xfrm>
              <a:off x="3017" y="288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altLang="en-US" b="1">
                  <a:cs typeface="Arial" pitchFamily="34" charset="0"/>
                </a:rPr>
                <a:t>δ</a:t>
              </a:r>
              <a:r>
                <a:rPr lang="en-GB" altLang="en-US" b="1">
                  <a:cs typeface="Arial" pitchFamily="34" charset="0"/>
                </a:rPr>
                <a:t>-</a:t>
              </a:r>
              <a:endParaRPr lang="el-GR" altLang="en-US" b="1">
                <a:cs typeface="Arial" pitchFamily="34" charset="0"/>
              </a:endParaRPr>
            </a:p>
          </p:txBody>
        </p:sp>
      </p:grpSp>
      <p:sp>
        <p:nvSpPr>
          <p:cNvPr id="245875" name="AutoShape 115"/>
          <p:cNvSpPr>
            <a:spLocks noChangeArrowheads="1"/>
          </p:cNvSpPr>
          <p:nvPr/>
        </p:nvSpPr>
        <p:spPr bwMode="auto">
          <a:xfrm>
            <a:off x="5940425" y="476250"/>
            <a:ext cx="3203575" cy="2232025"/>
          </a:xfrm>
          <a:prstGeom prst="cloudCallout">
            <a:avLst>
              <a:gd name="adj1" fmla="val -135282"/>
              <a:gd name="adj2" fmla="val 13370"/>
            </a:avLst>
          </a:prstGeom>
          <a:solidFill>
            <a:srgbClr val="FFFF00"/>
          </a:solidFill>
          <a:ln w="9525">
            <a:solidFill>
              <a:schemeClr val="bg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3200" b="1">
                <a:solidFill>
                  <a:schemeClr val="bg1"/>
                </a:solidFill>
                <a:cs typeface="Arial" pitchFamily="34" charset="0"/>
              </a:rPr>
              <a:t>Some bonds broken</a:t>
            </a:r>
          </a:p>
        </p:txBody>
      </p:sp>
      <p:sp>
        <p:nvSpPr>
          <p:cNvPr id="245876" name="AutoShape 116"/>
          <p:cNvSpPr>
            <a:spLocks noChangeArrowheads="1"/>
          </p:cNvSpPr>
          <p:nvPr/>
        </p:nvSpPr>
        <p:spPr bwMode="auto">
          <a:xfrm>
            <a:off x="395288" y="260350"/>
            <a:ext cx="2232025" cy="2808288"/>
          </a:xfrm>
          <a:prstGeom prst="cloudCallout">
            <a:avLst>
              <a:gd name="adj1" fmla="val 51847"/>
              <a:gd name="adj2" fmla="val 51921"/>
            </a:avLst>
          </a:prstGeom>
          <a:solidFill>
            <a:srgbClr val="FFFF00"/>
          </a:solidFill>
          <a:ln w="9525">
            <a:solidFill>
              <a:schemeClr val="bg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3200" b="1">
                <a:solidFill>
                  <a:schemeClr val="bg1"/>
                </a:solidFill>
                <a:cs typeface="Arial" pitchFamily="34" charset="0"/>
              </a:rPr>
              <a:t>Some bonds made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7.40741E-7 L -0.01164 0.09398 " pathEditMode="relative" rAng="0" ptsTypes="AA">
                                      <p:cBhvr>
                                        <p:cTn id="6" dur="2000" fill="hold"/>
                                        <p:tgtEl>
                                          <p:spTgt spid="11"/>
                                        </p:tgtEl>
                                        <p:attrNameLst>
                                          <p:attrName>ppt_x</p:attrName>
                                          <p:attrName>ppt_y</p:attrName>
                                        </p:attrNameLst>
                                      </p:cBhvr>
                                      <p:rCtr x="-590" y="4699"/>
                                    </p:animMotion>
                                  </p:childTnLst>
                                </p:cTn>
                              </p:par>
                              <p:par>
                                <p:cTn id="7" presetID="8" presetClass="emph" presetSubtype="0" fill="hold" nodeType="withEffect">
                                  <p:stCondLst>
                                    <p:cond delay="0"/>
                                  </p:stCondLst>
                                  <p:childTnLst>
                                    <p:animRot by="5400000">
                                      <p:cBhvr>
                                        <p:cTn id="8" dur="2000" fill="hold"/>
                                        <p:tgtEl>
                                          <p:spTgt spid="13"/>
                                        </p:tgtEl>
                                        <p:attrNameLst>
                                          <p:attrName>r</p:attrName>
                                        </p:attrNameLst>
                                      </p:cBhvr>
                                    </p:animRot>
                                  </p:childTnLst>
                                </p:cTn>
                              </p:par>
                              <p:par>
                                <p:cTn id="9" presetID="0" presetClass="path" presetSubtype="0" accel="50000" decel="50000" fill="hold" nodeType="withEffect">
                                  <p:stCondLst>
                                    <p:cond delay="0"/>
                                  </p:stCondLst>
                                  <p:childTnLst>
                                    <p:animMotion origin="layout" path="M -5.55556E-7 -3.4104E-6 L -0.02361 -3.4104E-6 " pathEditMode="relative" ptsTypes="AA">
                                      <p:cBhvr>
                                        <p:cTn id="10" dur="2000" fill="hold"/>
                                        <p:tgtEl>
                                          <p:spTgt spid="13"/>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18"/>
                                        </p:tgtEl>
                                      </p:cBhvr>
                                    </p:animEffect>
                                    <p:set>
                                      <p:cBhvr>
                                        <p:cTn id="18" dur="1" fill="hold">
                                          <p:stCondLst>
                                            <p:cond delay="1999"/>
                                          </p:stCondLst>
                                        </p:cTn>
                                        <p:tgtEl>
                                          <p:spTgt spid="1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17"/>
                                        </p:tgtEl>
                                      </p:cBhvr>
                                    </p:animEffect>
                                    <p:set>
                                      <p:cBhvr>
                                        <p:cTn id="21" dur="1" fill="hold">
                                          <p:stCondLst>
                                            <p:cond delay="1999"/>
                                          </p:stCondLst>
                                        </p:cTn>
                                        <p:tgtEl>
                                          <p:spTgt spid="1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16"/>
                                        </p:tgtEl>
                                      </p:cBhvr>
                                    </p:animEffect>
                                    <p:set>
                                      <p:cBhvr>
                                        <p:cTn id="27" dur="1" fill="hold">
                                          <p:stCondLst>
                                            <p:cond delay="1999"/>
                                          </p:stCondLst>
                                        </p:cTn>
                                        <p:tgtEl>
                                          <p:spTgt spid="16"/>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245875"/>
                                        </p:tgtEl>
                                        <p:attrNameLst>
                                          <p:attrName>style.visibility</p:attrName>
                                        </p:attrNameLst>
                                      </p:cBhvr>
                                      <p:to>
                                        <p:strVal val="visible"/>
                                      </p:to>
                                    </p:set>
                                    <p:animEffect transition="in" filter="dissolve">
                                      <p:cBhvr>
                                        <p:cTn id="30" dur="500"/>
                                        <p:tgtEl>
                                          <p:spTgt spid="245875"/>
                                        </p:tgtEl>
                                      </p:cBhvr>
                                    </p:animEffect>
                                  </p:childTnLst>
                                </p:cTn>
                              </p:par>
                              <p:par>
                                <p:cTn id="31" presetID="10" presetClass="exit" presetSubtype="0" fill="hold" nodeType="withEffect">
                                  <p:stCondLst>
                                    <p:cond delay="0"/>
                                  </p:stCondLst>
                                  <p:childTnLst>
                                    <p:animEffect transition="out" filter="fade">
                                      <p:cBhvr>
                                        <p:cTn id="32" dur="2000"/>
                                        <p:tgtEl>
                                          <p:spTgt spid="22"/>
                                        </p:tgtEl>
                                      </p:cBhvr>
                                    </p:animEffect>
                                    <p:set>
                                      <p:cBhvr>
                                        <p:cTn id="33" dur="1" fill="hold">
                                          <p:stCondLst>
                                            <p:cond delay="1999"/>
                                          </p:stCondLst>
                                        </p:cTn>
                                        <p:tgtEl>
                                          <p:spTgt spid="2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23"/>
                                        </p:tgtEl>
                                      </p:cBhvr>
                                    </p:animEffect>
                                    <p:set>
                                      <p:cBhvr>
                                        <p:cTn id="36" dur="1" fill="hold">
                                          <p:stCondLst>
                                            <p:cond delay="1999"/>
                                          </p:stCondLst>
                                        </p:cTn>
                                        <p:tgtEl>
                                          <p:spTgt spid="2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21"/>
                                        </p:tgtEl>
                                      </p:cBhvr>
                                    </p:animEffect>
                                    <p:set>
                                      <p:cBhvr>
                                        <p:cTn id="39" dur="1" fill="hold">
                                          <p:stCondLst>
                                            <p:cond delay="1999"/>
                                          </p:stCondLst>
                                        </p:cTn>
                                        <p:tgtEl>
                                          <p:spTgt spid="2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26"/>
                                        </p:tgtEl>
                                      </p:cBhvr>
                                    </p:animEffect>
                                    <p:set>
                                      <p:cBhvr>
                                        <p:cTn id="42" dur="1" fill="hold">
                                          <p:stCondLst>
                                            <p:cond delay="1999"/>
                                          </p:stCondLst>
                                        </p:cTn>
                                        <p:tgtEl>
                                          <p:spTgt spid="2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5876"/>
                                        </p:tgtEl>
                                        <p:attrNameLst>
                                          <p:attrName>style.visibility</p:attrName>
                                        </p:attrNameLst>
                                      </p:cBhvr>
                                      <p:to>
                                        <p:strVal val="visible"/>
                                      </p:to>
                                    </p:set>
                                    <p:animEffect transition="in" filter="dissolve">
                                      <p:cBhvr>
                                        <p:cTn id="47" dur="500"/>
                                        <p:tgtEl>
                                          <p:spTgt spid="24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2557463" y="4652963"/>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5363" name="Oval 3"/>
          <p:cNvSpPr>
            <a:spLocks noChangeArrowheads="1"/>
          </p:cNvSpPr>
          <p:nvPr/>
        </p:nvSpPr>
        <p:spPr bwMode="auto">
          <a:xfrm>
            <a:off x="1044575" y="4652963"/>
            <a:ext cx="935038"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5364" name="Oval 4"/>
          <p:cNvSpPr>
            <a:spLocks noChangeArrowheads="1"/>
          </p:cNvSpPr>
          <p:nvPr/>
        </p:nvSpPr>
        <p:spPr bwMode="auto">
          <a:xfrm>
            <a:off x="1763713" y="3933825"/>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5365" name="Oval 5"/>
          <p:cNvSpPr>
            <a:spLocks noChangeArrowheads="1"/>
          </p:cNvSpPr>
          <p:nvPr/>
        </p:nvSpPr>
        <p:spPr bwMode="auto">
          <a:xfrm>
            <a:off x="971550" y="3141663"/>
            <a:ext cx="935038"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5366" name="Oval 6"/>
          <p:cNvSpPr>
            <a:spLocks noChangeArrowheads="1"/>
          </p:cNvSpPr>
          <p:nvPr/>
        </p:nvSpPr>
        <p:spPr bwMode="auto">
          <a:xfrm>
            <a:off x="1979613" y="4868863"/>
            <a:ext cx="576262" cy="576262"/>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5367" name="Oval 7"/>
          <p:cNvSpPr>
            <a:spLocks noChangeArrowheads="1"/>
          </p:cNvSpPr>
          <p:nvPr/>
        </p:nvSpPr>
        <p:spPr bwMode="auto">
          <a:xfrm>
            <a:off x="2700338" y="4076700"/>
            <a:ext cx="576262" cy="576263"/>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5368" name="Oval 8"/>
          <p:cNvSpPr>
            <a:spLocks noChangeArrowheads="1"/>
          </p:cNvSpPr>
          <p:nvPr/>
        </p:nvSpPr>
        <p:spPr bwMode="auto">
          <a:xfrm>
            <a:off x="1908175" y="3357563"/>
            <a:ext cx="576263" cy="576262"/>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5369" name="Oval 9"/>
          <p:cNvSpPr>
            <a:spLocks noChangeArrowheads="1"/>
          </p:cNvSpPr>
          <p:nvPr/>
        </p:nvSpPr>
        <p:spPr bwMode="auto">
          <a:xfrm>
            <a:off x="1187450" y="4076700"/>
            <a:ext cx="576263" cy="576263"/>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grpSp>
        <p:nvGrpSpPr>
          <p:cNvPr id="2" name="Group 10"/>
          <p:cNvGrpSpPr>
            <a:grpSpLocks/>
          </p:cNvGrpSpPr>
          <p:nvPr/>
        </p:nvGrpSpPr>
        <p:grpSpPr bwMode="auto">
          <a:xfrm>
            <a:off x="2484438" y="2133600"/>
            <a:ext cx="1925637" cy="1944688"/>
            <a:chOff x="1565" y="1344"/>
            <a:chExt cx="1213" cy="1225"/>
          </a:xfrm>
        </p:grpSpPr>
        <p:sp>
          <p:nvSpPr>
            <p:cNvPr id="15385" name="Oval 11"/>
            <p:cNvSpPr>
              <a:spLocks noChangeArrowheads="1"/>
            </p:cNvSpPr>
            <p:nvPr/>
          </p:nvSpPr>
          <p:spPr bwMode="auto">
            <a:xfrm>
              <a:off x="1565" y="1979"/>
              <a:ext cx="589" cy="590"/>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grpSp>
          <p:nvGrpSpPr>
            <p:cNvPr id="15386" name="Group 12"/>
            <p:cNvGrpSpPr>
              <a:grpSpLocks/>
            </p:cNvGrpSpPr>
            <p:nvPr/>
          </p:nvGrpSpPr>
          <p:grpSpPr bwMode="auto">
            <a:xfrm>
              <a:off x="1610" y="1344"/>
              <a:ext cx="1168" cy="924"/>
              <a:chOff x="1610" y="1344"/>
              <a:chExt cx="1168" cy="924"/>
            </a:xfrm>
          </p:grpSpPr>
          <p:grpSp>
            <p:nvGrpSpPr>
              <p:cNvPr id="15387" name="Group 13"/>
              <p:cNvGrpSpPr>
                <a:grpSpLocks/>
              </p:cNvGrpSpPr>
              <p:nvPr/>
            </p:nvGrpSpPr>
            <p:grpSpPr bwMode="auto">
              <a:xfrm>
                <a:off x="1610" y="1344"/>
                <a:ext cx="454" cy="668"/>
                <a:chOff x="2744" y="2795"/>
                <a:chExt cx="771" cy="763"/>
              </a:xfrm>
            </p:grpSpPr>
            <p:sp>
              <p:nvSpPr>
                <p:cNvPr id="15392" name="AutoShape 1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393" name="Text Box 15"/>
                <p:cNvSpPr txBox="1">
                  <a:spLocks noChangeArrowheads="1"/>
                </p:cNvSpPr>
                <p:nvPr/>
              </p:nvSpPr>
              <p:spPr bwMode="auto">
                <a:xfrm>
                  <a:off x="2971" y="3294"/>
                  <a:ext cx="3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5394" name="Text Box 16"/>
                <p:cNvSpPr txBox="1">
                  <a:spLocks noChangeArrowheads="1"/>
                </p:cNvSpPr>
                <p:nvPr/>
              </p:nvSpPr>
              <p:spPr bwMode="auto">
                <a:xfrm>
                  <a:off x="3017" y="2886"/>
                  <a:ext cx="31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5388" name="Group 17"/>
              <p:cNvGrpSpPr>
                <a:grpSpLocks/>
              </p:cNvGrpSpPr>
              <p:nvPr/>
            </p:nvGrpSpPr>
            <p:grpSpPr bwMode="auto">
              <a:xfrm rot="4045979">
                <a:off x="2217" y="1706"/>
                <a:ext cx="454" cy="669"/>
                <a:chOff x="2744" y="2795"/>
                <a:chExt cx="771" cy="764"/>
              </a:xfrm>
            </p:grpSpPr>
            <p:sp>
              <p:nvSpPr>
                <p:cNvPr id="15389" name="AutoShape 18"/>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390" name="Text Box 19"/>
                <p:cNvSpPr txBox="1">
                  <a:spLocks noChangeArrowheads="1"/>
                </p:cNvSpPr>
                <p:nvPr/>
              </p:nvSpPr>
              <p:spPr bwMode="auto">
                <a:xfrm>
                  <a:off x="2970" y="3295"/>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5391" name="Text Box 20"/>
                <p:cNvSpPr txBox="1">
                  <a:spLocks noChangeArrowheads="1"/>
                </p:cNvSpPr>
                <p:nvPr/>
              </p:nvSpPr>
              <p:spPr bwMode="auto">
                <a:xfrm>
                  <a:off x="3014" y="2888"/>
                  <a:ext cx="49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grpSp>
      <p:grpSp>
        <p:nvGrpSpPr>
          <p:cNvPr id="6" name="Group 21"/>
          <p:cNvGrpSpPr>
            <a:grpSpLocks/>
          </p:cNvGrpSpPr>
          <p:nvPr/>
        </p:nvGrpSpPr>
        <p:grpSpPr bwMode="auto">
          <a:xfrm rot="-5400000">
            <a:off x="2078037" y="738188"/>
            <a:ext cx="720725" cy="1060450"/>
            <a:chOff x="2744" y="2795"/>
            <a:chExt cx="771" cy="763"/>
          </a:xfrm>
        </p:grpSpPr>
        <p:sp>
          <p:nvSpPr>
            <p:cNvPr id="15382" name="AutoShape 22"/>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383" name="Text Box 23"/>
            <p:cNvSpPr txBox="1">
              <a:spLocks noChangeArrowheads="1"/>
            </p:cNvSpPr>
            <p:nvPr/>
          </p:nvSpPr>
          <p:spPr bwMode="auto">
            <a:xfrm>
              <a:off x="2972" y="3294"/>
              <a:ext cx="4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5384" name="Text Box 24"/>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7" name="Group 25"/>
          <p:cNvGrpSpPr>
            <a:grpSpLocks/>
          </p:cNvGrpSpPr>
          <p:nvPr/>
        </p:nvGrpSpPr>
        <p:grpSpPr bwMode="auto">
          <a:xfrm rot="7421439">
            <a:off x="6959600" y="3086101"/>
            <a:ext cx="720725" cy="1035050"/>
            <a:chOff x="2744" y="2795"/>
            <a:chExt cx="771" cy="761"/>
          </a:xfrm>
        </p:grpSpPr>
        <p:sp>
          <p:nvSpPr>
            <p:cNvPr id="15379" name="AutoShape 26"/>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380" name="Text Box 27"/>
            <p:cNvSpPr txBox="1">
              <a:spLocks noChangeArrowheads="1"/>
            </p:cNvSpPr>
            <p:nvPr/>
          </p:nvSpPr>
          <p:spPr bwMode="auto">
            <a:xfrm>
              <a:off x="2970" y="3292"/>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5381" name="Text Box 28"/>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8" name="Group 29"/>
          <p:cNvGrpSpPr>
            <a:grpSpLocks/>
          </p:cNvGrpSpPr>
          <p:nvPr/>
        </p:nvGrpSpPr>
        <p:grpSpPr bwMode="auto">
          <a:xfrm rot="-9725956">
            <a:off x="4500563" y="4797425"/>
            <a:ext cx="720725" cy="1060450"/>
            <a:chOff x="2744" y="2795"/>
            <a:chExt cx="771" cy="763"/>
          </a:xfrm>
        </p:grpSpPr>
        <p:sp>
          <p:nvSpPr>
            <p:cNvPr id="15376" name="AutoShape 30"/>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377" name="Text Box 31"/>
            <p:cNvSpPr txBox="1">
              <a:spLocks noChangeArrowheads="1"/>
            </p:cNvSpPr>
            <p:nvPr/>
          </p:nvSpPr>
          <p:spPr bwMode="auto">
            <a:xfrm>
              <a:off x="2971" y="3294"/>
              <a:ext cx="3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5378" name="Text Box 32"/>
            <p:cNvSpPr txBox="1">
              <a:spLocks noChangeArrowheads="1"/>
            </p:cNvSpPr>
            <p:nvPr/>
          </p:nvSpPr>
          <p:spPr bwMode="auto">
            <a:xfrm>
              <a:off x="3017" y="2886"/>
              <a:ext cx="31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sp>
        <p:nvSpPr>
          <p:cNvPr id="247841" name="AutoShape 33"/>
          <p:cNvSpPr>
            <a:spLocks noChangeArrowheads="1"/>
          </p:cNvSpPr>
          <p:nvPr/>
        </p:nvSpPr>
        <p:spPr bwMode="auto">
          <a:xfrm>
            <a:off x="468313" y="260350"/>
            <a:ext cx="3203575" cy="2232025"/>
          </a:xfrm>
          <a:prstGeom prst="cloudCallout">
            <a:avLst>
              <a:gd name="adj1" fmla="val 14718"/>
              <a:gd name="adj2" fmla="val 90116"/>
            </a:avLst>
          </a:prstGeom>
          <a:solidFill>
            <a:srgbClr val="FFFF00"/>
          </a:solidFill>
          <a:ln w="9525">
            <a:solidFill>
              <a:schemeClr val="bg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3200" b="1">
                <a:solidFill>
                  <a:schemeClr val="bg1"/>
                </a:solidFill>
                <a:cs typeface="Arial" pitchFamily="34" charset="0"/>
              </a:rPr>
              <a:t>Some bonds broken</a:t>
            </a:r>
          </a:p>
        </p:txBody>
      </p:sp>
      <p:sp>
        <p:nvSpPr>
          <p:cNvPr id="247842" name="AutoShape 34"/>
          <p:cNvSpPr>
            <a:spLocks noChangeArrowheads="1"/>
          </p:cNvSpPr>
          <p:nvPr/>
        </p:nvSpPr>
        <p:spPr bwMode="auto">
          <a:xfrm>
            <a:off x="6911975" y="260350"/>
            <a:ext cx="2232025" cy="2808288"/>
          </a:xfrm>
          <a:prstGeom prst="cloudCallout">
            <a:avLst>
              <a:gd name="adj1" fmla="val -101565"/>
              <a:gd name="adj2" fmla="val -764"/>
            </a:avLst>
          </a:prstGeom>
          <a:solidFill>
            <a:srgbClr val="FFFF00"/>
          </a:solidFill>
          <a:ln w="9525">
            <a:solidFill>
              <a:schemeClr val="bg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3200" b="1">
                <a:solidFill>
                  <a:schemeClr val="bg1"/>
                </a:solidFill>
                <a:cs typeface="Arial" pitchFamily="34" charset="0"/>
              </a:rPr>
              <a:t>Some bonds made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16667E-6 3.46821E-6 L 0.23611 -0.24116 " pathEditMode="relative" ptsTypes="AA">
                                      <p:cBhvr>
                                        <p:cTn id="6" dur="2000" fill="hold"/>
                                        <p:tgtEl>
                                          <p:spTgt spid="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8.33333E-7 4.50867E-6 L -0.15885 -0.15122 " pathEditMode="relative" rAng="0" ptsTypes="AA">
                                      <p:cBhvr>
                                        <p:cTn id="10" dur="2000" fill="hold"/>
                                        <p:tgtEl>
                                          <p:spTgt spid="7"/>
                                        </p:tgtEl>
                                        <p:attrNameLst>
                                          <p:attrName>ppt_x</p:attrName>
                                          <p:attrName>ppt_y</p:attrName>
                                        </p:attrNameLst>
                                      </p:cBhvr>
                                      <p:rCtr x="-7951" y="-7561"/>
                                    </p:animMotion>
                                  </p:childTnLst>
                                </p:cTn>
                              </p:par>
                              <p:par>
                                <p:cTn id="11" presetID="0" presetClass="path" presetSubtype="0" accel="50000" decel="50000" fill="hold" nodeType="withEffect">
                                  <p:stCondLst>
                                    <p:cond delay="0"/>
                                  </p:stCondLst>
                                  <p:childTnLst>
                                    <p:animMotion origin="layout" path="M -3.61111E-6 1.04046E-6 L -0.01562 -0.35676 " pathEditMode="relative" rAng="0" ptsTypes="AA">
                                      <p:cBhvr>
                                        <p:cTn id="12" dur="2000" fill="hold"/>
                                        <p:tgtEl>
                                          <p:spTgt spid="8"/>
                                        </p:tgtEl>
                                        <p:attrNameLst>
                                          <p:attrName>ppt_x</p:attrName>
                                          <p:attrName>ppt_y</p:attrName>
                                        </p:attrNameLst>
                                      </p:cBhvr>
                                      <p:rCtr x="-781" y="-17850"/>
                                    </p:animMotion>
                                  </p:childTnLst>
                                </p:cTn>
                              </p:par>
                              <p:par>
                                <p:cTn id="13" presetID="0" presetClass="path" presetSubtype="0" accel="50000" decel="50000" fill="hold" nodeType="withEffect">
                                  <p:stCondLst>
                                    <p:cond delay="0"/>
                                  </p:stCondLst>
                                  <p:childTnLst>
                                    <p:animMotion origin="layout" path="M 3.33333E-6 1.15607E-7 L 0.18611 0.08393 " pathEditMode="relative" rAng="0" ptsTypes="AA">
                                      <p:cBhvr>
                                        <p:cTn id="14" dur="2000" fill="hold"/>
                                        <p:tgtEl>
                                          <p:spTgt spid="6"/>
                                        </p:tgtEl>
                                        <p:attrNameLst>
                                          <p:attrName>ppt_x</p:attrName>
                                          <p:attrName>ppt_y</p:attrName>
                                        </p:attrNameLst>
                                      </p:cBhvr>
                                      <p:rCtr x="9306" y="4185"/>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7841"/>
                                        </p:tgtEl>
                                        <p:attrNameLst>
                                          <p:attrName>style.visibility</p:attrName>
                                        </p:attrNameLst>
                                      </p:cBhvr>
                                      <p:to>
                                        <p:strVal val="visible"/>
                                      </p:to>
                                    </p:set>
                                    <p:animEffect transition="in" filter="dissolve">
                                      <p:cBhvr>
                                        <p:cTn id="19" dur="500"/>
                                        <p:tgtEl>
                                          <p:spTgt spid="2478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7842"/>
                                        </p:tgtEl>
                                        <p:attrNameLst>
                                          <p:attrName>style.visibility</p:attrName>
                                        </p:attrNameLst>
                                      </p:cBhvr>
                                      <p:to>
                                        <p:strVal val="visible"/>
                                      </p:to>
                                    </p:set>
                                    <p:animEffect transition="in" filter="dissolve">
                                      <p:cBhvr>
                                        <p:cTn id="24" dur="500"/>
                                        <p:tgtEl>
                                          <p:spTgt spid="24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41" grpId="0" animBg="1"/>
      <p:bldP spid="2478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557463" y="4652963"/>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6387" name="Oval 3"/>
          <p:cNvSpPr>
            <a:spLocks noChangeArrowheads="1"/>
          </p:cNvSpPr>
          <p:nvPr/>
        </p:nvSpPr>
        <p:spPr bwMode="auto">
          <a:xfrm>
            <a:off x="1044575" y="4652963"/>
            <a:ext cx="935038"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6388" name="Oval 4"/>
          <p:cNvSpPr>
            <a:spLocks noChangeArrowheads="1"/>
          </p:cNvSpPr>
          <p:nvPr/>
        </p:nvSpPr>
        <p:spPr bwMode="auto">
          <a:xfrm>
            <a:off x="1763713" y="3933825"/>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6389" name="Oval 5"/>
          <p:cNvSpPr>
            <a:spLocks noChangeArrowheads="1"/>
          </p:cNvSpPr>
          <p:nvPr/>
        </p:nvSpPr>
        <p:spPr bwMode="auto">
          <a:xfrm>
            <a:off x="971550" y="3141663"/>
            <a:ext cx="935038"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6390" name="Oval 6"/>
          <p:cNvSpPr>
            <a:spLocks noChangeArrowheads="1"/>
          </p:cNvSpPr>
          <p:nvPr/>
        </p:nvSpPr>
        <p:spPr bwMode="auto">
          <a:xfrm>
            <a:off x="1979613" y="4868863"/>
            <a:ext cx="576262" cy="576262"/>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6391" name="Oval 7"/>
          <p:cNvSpPr>
            <a:spLocks noChangeArrowheads="1"/>
          </p:cNvSpPr>
          <p:nvPr/>
        </p:nvSpPr>
        <p:spPr bwMode="auto">
          <a:xfrm>
            <a:off x="1908175" y="3357563"/>
            <a:ext cx="576263" cy="576262"/>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6392" name="Oval 8"/>
          <p:cNvSpPr>
            <a:spLocks noChangeArrowheads="1"/>
          </p:cNvSpPr>
          <p:nvPr/>
        </p:nvSpPr>
        <p:spPr bwMode="auto">
          <a:xfrm>
            <a:off x="1187450" y="4076700"/>
            <a:ext cx="576263" cy="576263"/>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grpSp>
        <p:nvGrpSpPr>
          <p:cNvPr id="16393" name="Group 9"/>
          <p:cNvGrpSpPr>
            <a:grpSpLocks/>
          </p:cNvGrpSpPr>
          <p:nvPr/>
        </p:nvGrpSpPr>
        <p:grpSpPr bwMode="auto">
          <a:xfrm rot="-5400000">
            <a:off x="5389562" y="1387476"/>
            <a:ext cx="720725" cy="1060450"/>
            <a:chOff x="2744" y="2795"/>
            <a:chExt cx="771" cy="763"/>
          </a:xfrm>
        </p:grpSpPr>
        <p:sp>
          <p:nvSpPr>
            <p:cNvPr id="16440" name="AutoShape 10"/>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41" name="Text Box 11"/>
            <p:cNvSpPr txBox="1">
              <a:spLocks noChangeArrowheads="1"/>
            </p:cNvSpPr>
            <p:nvPr/>
          </p:nvSpPr>
          <p:spPr bwMode="auto">
            <a:xfrm>
              <a:off x="2972" y="3294"/>
              <a:ext cx="4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42" name="Text Box 12"/>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6394" name="Group 13"/>
          <p:cNvGrpSpPr>
            <a:grpSpLocks/>
          </p:cNvGrpSpPr>
          <p:nvPr/>
        </p:nvGrpSpPr>
        <p:grpSpPr bwMode="auto">
          <a:xfrm rot="-9725956">
            <a:off x="6156325" y="2205038"/>
            <a:ext cx="720725" cy="1060450"/>
            <a:chOff x="2744" y="2795"/>
            <a:chExt cx="771" cy="763"/>
          </a:xfrm>
        </p:grpSpPr>
        <p:sp>
          <p:nvSpPr>
            <p:cNvPr id="16437" name="AutoShape 14"/>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38" name="Text Box 15"/>
            <p:cNvSpPr txBox="1">
              <a:spLocks noChangeArrowheads="1"/>
            </p:cNvSpPr>
            <p:nvPr/>
          </p:nvSpPr>
          <p:spPr bwMode="auto">
            <a:xfrm>
              <a:off x="2971" y="3294"/>
              <a:ext cx="3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39" name="Text Box 16"/>
            <p:cNvSpPr txBox="1">
              <a:spLocks noChangeArrowheads="1"/>
            </p:cNvSpPr>
            <p:nvPr/>
          </p:nvSpPr>
          <p:spPr bwMode="auto">
            <a:xfrm>
              <a:off x="3017" y="2886"/>
              <a:ext cx="31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6395" name="Group 17"/>
          <p:cNvGrpSpPr>
            <a:grpSpLocks/>
          </p:cNvGrpSpPr>
          <p:nvPr/>
        </p:nvGrpSpPr>
        <p:grpSpPr bwMode="auto">
          <a:xfrm rot="-1582118">
            <a:off x="6011863" y="404813"/>
            <a:ext cx="720725" cy="1041400"/>
            <a:chOff x="2744" y="2795"/>
            <a:chExt cx="771" cy="766"/>
          </a:xfrm>
        </p:grpSpPr>
        <p:sp>
          <p:nvSpPr>
            <p:cNvPr id="16434" name="AutoShape 18"/>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35" name="Text Box 19"/>
            <p:cNvSpPr txBox="1">
              <a:spLocks noChangeArrowheads="1"/>
            </p:cNvSpPr>
            <p:nvPr/>
          </p:nvSpPr>
          <p:spPr bwMode="auto">
            <a:xfrm>
              <a:off x="2968" y="3291"/>
              <a:ext cx="49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36" name="Text Box 20"/>
            <p:cNvSpPr txBox="1">
              <a:spLocks noChangeArrowheads="1"/>
            </p:cNvSpPr>
            <p:nvPr/>
          </p:nvSpPr>
          <p:spPr bwMode="auto">
            <a:xfrm>
              <a:off x="3014" y="2884"/>
              <a:ext cx="4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6396" name="Group 21"/>
          <p:cNvGrpSpPr>
            <a:grpSpLocks/>
          </p:cNvGrpSpPr>
          <p:nvPr/>
        </p:nvGrpSpPr>
        <p:grpSpPr bwMode="auto">
          <a:xfrm rot="3080902">
            <a:off x="7105650" y="608013"/>
            <a:ext cx="720725" cy="1035050"/>
            <a:chOff x="2744" y="2795"/>
            <a:chExt cx="771" cy="761"/>
          </a:xfrm>
        </p:grpSpPr>
        <p:sp>
          <p:nvSpPr>
            <p:cNvPr id="16431" name="AutoShape 22"/>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32" name="Text Box 23"/>
            <p:cNvSpPr txBox="1">
              <a:spLocks noChangeArrowheads="1"/>
            </p:cNvSpPr>
            <p:nvPr/>
          </p:nvSpPr>
          <p:spPr bwMode="auto">
            <a:xfrm>
              <a:off x="2970" y="3292"/>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33" name="Text Box 24"/>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6397" name="Group 25"/>
          <p:cNvGrpSpPr>
            <a:grpSpLocks/>
          </p:cNvGrpSpPr>
          <p:nvPr/>
        </p:nvGrpSpPr>
        <p:grpSpPr bwMode="auto">
          <a:xfrm rot="7421439">
            <a:off x="7250112" y="1758951"/>
            <a:ext cx="720725" cy="1035050"/>
            <a:chOff x="2744" y="2795"/>
            <a:chExt cx="771" cy="761"/>
          </a:xfrm>
        </p:grpSpPr>
        <p:sp>
          <p:nvSpPr>
            <p:cNvPr id="16428" name="AutoShape 26"/>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29" name="Text Box 27"/>
            <p:cNvSpPr txBox="1">
              <a:spLocks noChangeArrowheads="1"/>
            </p:cNvSpPr>
            <p:nvPr/>
          </p:nvSpPr>
          <p:spPr bwMode="auto">
            <a:xfrm>
              <a:off x="2970" y="3292"/>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30" name="Text Box 28"/>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sp>
        <p:nvSpPr>
          <p:cNvPr id="16398" name="Oval 29"/>
          <p:cNvSpPr>
            <a:spLocks noChangeArrowheads="1"/>
          </p:cNvSpPr>
          <p:nvPr/>
        </p:nvSpPr>
        <p:spPr bwMode="auto">
          <a:xfrm>
            <a:off x="6300788" y="1341438"/>
            <a:ext cx="935037" cy="9366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grpSp>
        <p:nvGrpSpPr>
          <p:cNvPr id="7" name="Group 30"/>
          <p:cNvGrpSpPr>
            <a:grpSpLocks/>
          </p:cNvGrpSpPr>
          <p:nvPr/>
        </p:nvGrpSpPr>
        <p:grpSpPr bwMode="auto">
          <a:xfrm rot="3568252">
            <a:off x="841375" y="1903413"/>
            <a:ext cx="720725" cy="1035050"/>
            <a:chOff x="2744" y="2795"/>
            <a:chExt cx="771" cy="761"/>
          </a:xfrm>
        </p:grpSpPr>
        <p:sp>
          <p:nvSpPr>
            <p:cNvPr id="16425" name="AutoShape 31"/>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26" name="Text Box 32"/>
            <p:cNvSpPr txBox="1">
              <a:spLocks noChangeArrowheads="1"/>
            </p:cNvSpPr>
            <p:nvPr/>
          </p:nvSpPr>
          <p:spPr bwMode="auto">
            <a:xfrm>
              <a:off x="2970" y="3292"/>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27" name="Text Box 33"/>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8" name="Group 34"/>
          <p:cNvGrpSpPr>
            <a:grpSpLocks/>
          </p:cNvGrpSpPr>
          <p:nvPr/>
        </p:nvGrpSpPr>
        <p:grpSpPr bwMode="auto">
          <a:xfrm rot="7421439">
            <a:off x="498475" y="381001"/>
            <a:ext cx="720725" cy="1079500"/>
            <a:chOff x="2744" y="2795"/>
            <a:chExt cx="771" cy="761"/>
          </a:xfrm>
        </p:grpSpPr>
        <p:sp>
          <p:nvSpPr>
            <p:cNvPr id="16422" name="AutoShape 35"/>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23" name="Text Box 36"/>
            <p:cNvSpPr txBox="1">
              <a:spLocks noChangeArrowheads="1"/>
            </p:cNvSpPr>
            <p:nvPr/>
          </p:nvSpPr>
          <p:spPr bwMode="auto">
            <a:xfrm>
              <a:off x="2970" y="3292"/>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24" name="Text Box 37"/>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9" name="Group 38"/>
          <p:cNvGrpSpPr>
            <a:grpSpLocks/>
          </p:cNvGrpSpPr>
          <p:nvPr/>
        </p:nvGrpSpPr>
        <p:grpSpPr bwMode="auto">
          <a:xfrm rot="-1704725">
            <a:off x="5018088" y="3848100"/>
            <a:ext cx="720725" cy="1041400"/>
            <a:chOff x="2744" y="2795"/>
            <a:chExt cx="771" cy="766"/>
          </a:xfrm>
        </p:grpSpPr>
        <p:sp>
          <p:nvSpPr>
            <p:cNvPr id="16419" name="AutoShape 39"/>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20" name="Text Box 40"/>
            <p:cNvSpPr txBox="1">
              <a:spLocks noChangeArrowheads="1"/>
            </p:cNvSpPr>
            <p:nvPr/>
          </p:nvSpPr>
          <p:spPr bwMode="auto">
            <a:xfrm>
              <a:off x="2968" y="3291"/>
              <a:ext cx="49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21" name="Text Box 41"/>
            <p:cNvSpPr txBox="1">
              <a:spLocks noChangeArrowheads="1"/>
            </p:cNvSpPr>
            <p:nvPr/>
          </p:nvSpPr>
          <p:spPr bwMode="auto">
            <a:xfrm>
              <a:off x="3014" y="2885"/>
              <a:ext cx="4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0" name="Group 42"/>
          <p:cNvGrpSpPr>
            <a:grpSpLocks/>
          </p:cNvGrpSpPr>
          <p:nvPr/>
        </p:nvGrpSpPr>
        <p:grpSpPr bwMode="auto">
          <a:xfrm>
            <a:off x="2627313" y="3044825"/>
            <a:ext cx="1684337" cy="1752600"/>
            <a:chOff x="1655" y="1918"/>
            <a:chExt cx="1061" cy="1104"/>
          </a:xfrm>
        </p:grpSpPr>
        <p:sp>
          <p:nvSpPr>
            <p:cNvPr id="16406" name="Oval 43"/>
            <p:cNvSpPr>
              <a:spLocks noChangeArrowheads="1"/>
            </p:cNvSpPr>
            <p:nvPr/>
          </p:nvSpPr>
          <p:spPr bwMode="auto">
            <a:xfrm>
              <a:off x="1701" y="2568"/>
              <a:ext cx="363" cy="363"/>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grpSp>
          <p:nvGrpSpPr>
            <p:cNvPr id="16407" name="Group 44"/>
            <p:cNvGrpSpPr>
              <a:grpSpLocks/>
            </p:cNvGrpSpPr>
            <p:nvPr/>
          </p:nvGrpSpPr>
          <p:grpSpPr bwMode="auto">
            <a:xfrm rot="-7925641">
              <a:off x="2026" y="2061"/>
              <a:ext cx="454" cy="652"/>
              <a:chOff x="2744" y="2795"/>
              <a:chExt cx="771" cy="761"/>
            </a:xfrm>
          </p:grpSpPr>
          <p:sp>
            <p:nvSpPr>
              <p:cNvPr id="16416" name="AutoShape 45"/>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17" name="Text Box 46"/>
              <p:cNvSpPr txBox="1">
                <a:spLocks noChangeArrowheads="1"/>
              </p:cNvSpPr>
              <p:nvPr/>
            </p:nvSpPr>
            <p:spPr bwMode="auto">
              <a:xfrm>
                <a:off x="2970" y="3292"/>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18" name="Text Box 47"/>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6408" name="Group 48"/>
            <p:cNvGrpSpPr>
              <a:grpSpLocks/>
            </p:cNvGrpSpPr>
            <p:nvPr/>
          </p:nvGrpSpPr>
          <p:grpSpPr bwMode="auto">
            <a:xfrm rot="10800000">
              <a:off x="1655" y="1918"/>
              <a:ext cx="454" cy="650"/>
              <a:chOff x="2744" y="2795"/>
              <a:chExt cx="771" cy="759"/>
            </a:xfrm>
          </p:grpSpPr>
          <p:sp>
            <p:nvSpPr>
              <p:cNvPr id="16413" name="AutoShape 49"/>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14" name="Text Box 50"/>
              <p:cNvSpPr txBox="1">
                <a:spLocks noChangeArrowheads="1"/>
              </p:cNvSpPr>
              <p:nvPr/>
            </p:nvSpPr>
            <p:spPr bwMode="auto">
              <a:xfrm>
                <a:off x="2972" y="3284"/>
                <a:ext cx="49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15" name="Text Box 51"/>
              <p:cNvSpPr txBox="1">
                <a:spLocks noChangeArrowheads="1"/>
              </p:cNvSpPr>
              <p:nvPr/>
            </p:nvSpPr>
            <p:spPr bwMode="auto">
              <a:xfrm>
                <a:off x="3019" y="2878"/>
                <a:ext cx="4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nvGrpSpPr>
            <p:cNvPr id="16409" name="Group 52"/>
            <p:cNvGrpSpPr>
              <a:grpSpLocks/>
            </p:cNvGrpSpPr>
            <p:nvPr/>
          </p:nvGrpSpPr>
          <p:grpSpPr bwMode="auto">
            <a:xfrm rot="-4925376">
              <a:off x="2163" y="2469"/>
              <a:ext cx="454" cy="652"/>
              <a:chOff x="2744" y="2795"/>
              <a:chExt cx="771" cy="761"/>
            </a:xfrm>
          </p:grpSpPr>
          <p:sp>
            <p:nvSpPr>
              <p:cNvPr id="16410" name="AutoShape 53"/>
              <p:cNvSpPr>
                <a:spLocks noChangeArrowheads="1"/>
              </p:cNvSpPr>
              <p:nvPr/>
            </p:nvSpPr>
            <p:spPr bwMode="auto">
              <a:xfrm>
                <a:off x="2744" y="2795"/>
                <a:ext cx="771" cy="726"/>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411" name="Text Box 54"/>
              <p:cNvSpPr txBox="1">
                <a:spLocks noChangeArrowheads="1"/>
              </p:cNvSpPr>
              <p:nvPr/>
            </p:nvSpPr>
            <p:spPr bwMode="auto">
              <a:xfrm>
                <a:off x="2970" y="3292"/>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sp>
            <p:nvSpPr>
              <p:cNvPr id="16412" name="Text Box 55"/>
              <p:cNvSpPr txBox="1">
                <a:spLocks noChangeArrowheads="1"/>
              </p:cNvSpPr>
              <p:nvPr/>
            </p:nvSpPr>
            <p:spPr bwMode="auto">
              <a:xfrm>
                <a:off x="3017" y="2886"/>
                <a:ext cx="4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l-GR" altLang="en-US" b="1">
                  <a:cs typeface="Arial" pitchFamily="34" charset="0"/>
                </a:endParaRPr>
              </a:p>
            </p:txBody>
          </p:sp>
        </p:grpSp>
      </p:grpSp>
      <p:sp>
        <p:nvSpPr>
          <p:cNvPr id="249912" name="AutoShape 56"/>
          <p:cNvSpPr>
            <a:spLocks noChangeArrowheads="1"/>
          </p:cNvSpPr>
          <p:nvPr/>
        </p:nvSpPr>
        <p:spPr bwMode="auto">
          <a:xfrm>
            <a:off x="4140200" y="4437063"/>
            <a:ext cx="3203575" cy="2016125"/>
          </a:xfrm>
          <a:prstGeom prst="cloudCallout">
            <a:avLst>
              <a:gd name="adj1" fmla="val -92764"/>
              <a:gd name="adj2" fmla="val -57324"/>
            </a:avLst>
          </a:prstGeom>
          <a:solidFill>
            <a:srgbClr val="FFFF00"/>
          </a:solidFill>
          <a:ln w="9525">
            <a:solidFill>
              <a:schemeClr val="bg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3200" b="1">
                <a:solidFill>
                  <a:schemeClr val="bg1"/>
                </a:solidFill>
                <a:cs typeface="Arial" pitchFamily="34" charset="0"/>
              </a:rPr>
              <a:t>Some bonds broken</a:t>
            </a:r>
          </a:p>
        </p:txBody>
      </p:sp>
      <p:sp>
        <p:nvSpPr>
          <p:cNvPr id="249913" name="AutoShape 57"/>
          <p:cNvSpPr>
            <a:spLocks noChangeArrowheads="1"/>
          </p:cNvSpPr>
          <p:nvPr/>
        </p:nvSpPr>
        <p:spPr bwMode="auto">
          <a:xfrm>
            <a:off x="2916238" y="260350"/>
            <a:ext cx="2232025" cy="2160588"/>
          </a:xfrm>
          <a:prstGeom prst="cloudCallout">
            <a:avLst>
              <a:gd name="adj1" fmla="val -84565"/>
              <a:gd name="adj2" fmla="val 17745"/>
            </a:avLst>
          </a:prstGeom>
          <a:solidFill>
            <a:srgbClr val="FFFF00"/>
          </a:solidFill>
          <a:ln w="9525">
            <a:solidFill>
              <a:schemeClr val="bg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3200" b="1">
                <a:solidFill>
                  <a:schemeClr val="bg1"/>
                </a:solidFill>
                <a:cs typeface="Arial" pitchFamily="34" charset="0"/>
              </a:rPr>
              <a:t>Some bonds made</a:t>
            </a:r>
          </a:p>
        </p:txBody>
      </p:sp>
      <p:sp>
        <p:nvSpPr>
          <p:cNvPr id="249914" name="Text Box 58"/>
          <p:cNvSpPr txBox="1">
            <a:spLocks noChangeArrowheads="1"/>
          </p:cNvSpPr>
          <p:nvPr/>
        </p:nvSpPr>
        <p:spPr bwMode="auto">
          <a:xfrm>
            <a:off x="250825" y="2565400"/>
            <a:ext cx="8678863" cy="1816100"/>
          </a:xfrm>
          <a:prstGeom prst="rect">
            <a:avLst/>
          </a:prstGeom>
          <a:solidFill>
            <a:srgbClr val="FFFF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a:solidFill>
                  <a:schemeClr val="bg1"/>
                </a:solidFill>
                <a:latin typeface="Comic Sans MS" pitchFamily="66" charset="0"/>
                <a:cs typeface="Arial" pitchFamily="34" charset="0"/>
              </a:rPr>
              <a:t>Dissolving</a:t>
            </a:r>
          </a:p>
          <a:p>
            <a:pPr eaLnBrk="1" hangingPunct="1">
              <a:spcBef>
                <a:spcPct val="50000"/>
              </a:spcBef>
            </a:pPr>
            <a:r>
              <a:rPr lang="en-GB" altLang="en-US" sz="2800">
                <a:solidFill>
                  <a:schemeClr val="bg1"/>
                </a:solidFill>
                <a:latin typeface="Comic Sans MS" pitchFamily="66" charset="0"/>
                <a:cs typeface="Arial" pitchFamily="34" charset="0"/>
              </a:rPr>
              <a:t>Ion – ion bonds are broken. (Lattice energy)</a:t>
            </a:r>
          </a:p>
          <a:p>
            <a:pPr eaLnBrk="1" hangingPunct="1">
              <a:spcBef>
                <a:spcPct val="50000"/>
              </a:spcBef>
            </a:pPr>
            <a:r>
              <a:rPr lang="en-GB" altLang="en-US" sz="2800">
                <a:solidFill>
                  <a:schemeClr val="bg1"/>
                </a:solidFill>
                <a:latin typeface="Comic Sans MS" pitchFamily="66" charset="0"/>
                <a:cs typeface="Arial" pitchFamily="34" charset="0"/>
              </a:rPr>
              <a:t>Ion – water bonds are made. (Hydration energy)</a:t>
            </a:r>
            <a:endParaRPr lang="en-US" altLang="en-US" sz="2800">
              <a:solidFill>
                <a:schemeClr val="bg1"/>
              </a:solidFill>
              <a:latin typeface="Comic Sans MS"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1.7341E-6 L -0.10764 -0.41781 " pathEditMode="relative" rAng="0" ptsTypes="AA">
                                      <p:cBhvr>
                                        <p:cTn id="6" dur="2000" fill="hold"/>
                                        <p:tgtEl>
                                          <p:spTgt spid="10"/>
                                        </p:tgtEl>
                                        <p:attrNameLst>
                                          <p:attrName>ppt_x</p:attrName>
                                          <p:attrName>ppt_y</p:attrName>
                                        </p:attrNameLst>
                                      </p:cBhvr>
                                      <p:rCtr x="-5382" y="-2090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61111E-6 -4.04624E-6 L 0.05955 0.02983 " pathEditMode="relative" rAng="0" ptsTypes="AA">
                                      <p:cBhvr>
                                        <p:cTn id="10" dur="2000" fill="hold"/>
                                        <p:tgtEl>
                                          <p:spTgt spid="8"/>
                                        </p:tgtEl>
                                        <p:attrNameLst>
                                          <p:attrName>ppt_x</p:attrName>
                                          <p:attrName>ppt_y</p:attrName>
                                        </p:attrNameLst>
                                      </p:cBhvr>
                                      <p:rCtr x="2969" y="1480"/>
                                    </p:animMotion>
                                  </p:childTnLst>
                                </p:cTn>
                              </p:par>
                              <p:par>
                                <p:cTn id="11" presetID="0" presetClass="path" presetSubtype="0" accel="50000" decel="50000" fill="hold" nodeType="withEffect">
                                  <p:stCondLst>
                                    <p:cond delay="0"/>
                                  </p:stCondLst>
                                  <p:childTnLst>
                                    <p:animMotion origin="layout" path="M 2.77778E-7 -2.89017E-7 L 0.02361 -0.08393 " pathEditMode="relative" ptsTypes="AA">
                                      <p:cBhvr>
                                        <p:cTn id="12" dur="2000" fill="hold"/>
                                        <p:tgtEl>
                                          <p:spTgt spid="7"/>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4.44444E-6 -5.78035E-7 L -0.31649 -0.33618 " pathEditMode="relative" rAng="0" ptsTypes="AA">
                                      <p:cBhvr>
                                        <p:cTn id="14" dur="2000" fill="hold"/>
                                        <p:tgtEl>
                                          <p:spTgt spid="9"/>
                                        </p:tgtEl>
                                        <p:attrNameLst>
                                          <p:attrName>ppt_x</p:attrName>
                                          <p:attrName>ppt_y</p:attrName>
                                        </p:attrNameLst>
                                      </p:cBhvr>
                                      <p:rCtr x="-15833" y="-16809"/>
                                    </p:animMotion>
                                  </p:childTnLst>
                                </p:cTn>
                              </p:par>
                              <p:par>
                                <p:cTn id="15" presetID="9" presetClass="entr" presetSubtype="0" fill="hold" grpId="0" nodeType="withEffect">
                                  <p:stCondLst>
                                    <p:cond delay="0"/>
                                  </p:stCondLst>
                                  <p:childTnLst>
                                    <p:set>
                                      <p:cBhvr>
                                        <p:cTn id="16" dur="1" fill="hold">
                                          <p:stCondLst>
                                            <p:cond delay="0"/>
                                          </p:stCondLst>
                                        </p:cTn>
                                        <p:tgtEl>
                                          <p:spTgt spid="249912"/>
                                        </p:tgtEl>
                                        <p:attrNameLst>
                                          <p:attrName>style.visibility</p:attrName>
                                        </p:attrNameLst>
                                      </p:cBhvr>
                                      <p:to>
                                        <p:strVal val="visible"/>
                                      </p:to>
                                    </p:set>
                                    <p:animEffect transition="in" filter="dissolve">
                                      <p:cBhvr>
                                        <p:cTn id="17" dur="500"/>
                                        <p:tgtEl>
                                          <p:spTgt spid="2499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9913"/>
                                        </p:tgtEl>
                                        <p:attrNameLst>
                                          <p:attrName>style.visibility</p:attrName>
                                        </p:attrNameLst>
                                      </p:cBhvr>
                                      <p:to>
                                        <p:strVal val="visible"/>
                                      </p:to>
                                    </p:set>
                                    <p:animEffect transition="in" filter="dissolve">
                                      <p:cBhvr>
                                        <p:cTn id="22" dur="500"/>
                                        <p:tgtEl>
                                          <p:spTgt spid="2499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99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49914"/>
                                        </p:tgtEl>
                                        <p:attrNameLst>
                                          <p:attrName>style.visibility</p:attrName>
                                        </p:attrNameLst>
                                      </p:cBhvr>
                                      <p:to>
                                        <p:strVal val="visible"/>
                                      </p:to>
                                    </p:set>
                                    <p:animEffect transition="in" filter="fade">
                                      <p:cBhvr>
                                        <p:cTn id="31" dur="2000"/>
                                        <p:tgtEl>
                                          <p:spTgt spid="249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12" grpId="0" animBg="1"/>
      <p:bldP spid="249913" grpId="0" animBg="1"/>
      <p:bldP spid="249914" grpId="0" animBg="1"/>
      <p:bldP spid="2499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0063" y="0"/>
            <a:ext cx="8229600" cy="928688"/>
          </a:xfrm>
          <a:solidFill>
            <a:srgbClr val="FFC000"/>
          </a:solidFill>
        </p:spPr>
        <p:txBody>
          <a:bodyPr/>
          <a:lstStyle/>
          <a:p>
            <a:r>
              <a:rPr lang="en-US" altLang="en-US" smtClean="0">
                <a:solidFill>
                  <a:schemeClr val="bg1"/>
                </a:solidFill>
              </a:rPr>
              <a:t>Dissolving ionic solid in water</a:t>
            </a:r>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394" t="7260" r="20409" b="16975"/>
          <a:stretch>
            <a:fillRect/>
          </a:stretch>
        </p:blipFill>
        <p:spPr>
          <a:xfrm>
            <a:off x="2500313" y="928688"/>
            <a:ext cx="4829175" cy="3929062"/>
          </a:xfrm>
          <a:noFill/>
        </p:spPr>
      </p:pic>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12305" t="31876" r="13867" b="34375"/>
          <a:stretch>
            <a:fillRect/>
          </a:stretch>
        </p:blipFill>
        <p:spPr bwMode="auto">
          <a:xfrm>
            <a:off x="1571625" y="5000625"/>
            <a:ext cx="65008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5429250" y="5357813"/>
            <a:ext cx="2214563"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71625" y="5715000"/>
            <a:ext cx="521493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71625" y="6143625"/>
            <a:ext cx="1643063"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063" y="0"/>
            <a:ext cx="8229600" cy="1071563"/>
          </a:xfrm>
          <a:solidFill>
            <a:srgbClr val="E69D0A"/>
          </a:solidFill>
        </p:spPr>
        <p:txBody>
          <a:bodyPr/>
          <a:lstStyle/>
          <a:p>
            <a:pPr eaLnBrk="1" hangingPunct="1"/>
            <a:r>
              <a:rPr lang="en-GB" altLang="en-US" smtClean="0">
                <a:solidFill>
                  <a:schemeClr val="bg1"/>
                </a:solidFill>
              </a:rPr>
              <a:t>New  Information for Task 2</a:t>
            </a:r>
          </a:p>
        </p:txBody>
      </p:sp>
      <p:sp>
        <p:nvSpPr>
          <p:cNvPr id="18435" name="Rectangle 3"/>
          <p:cNvSpPr>
            <a:spLocks noGrp="1" noChangeArrowheads="1"/>
          </p:cNvSpPr>
          <p:nvPr>
            <p:ph type="body" idx="1"/>
          </p:nvPr>
        </p:nvSpPr>
        <p:spPr>
          <a:xfrm>
            <a:off x="500063" y="1214438"/>
            <a:ext cx="8229600" cy="4525962"/>
          </a:xfrm>
          <a:ln>
            <a:solidFill>
              <a:srgbClr val="E69D0A"/>
            </a:solidFill>
            <a:miter lim="800000"/>
            <a:headEnd/>
            <a:tailEnd/>
          </a:ln>
        </p:spPr>
        <p:txBody>
          <a:bodyPr/>
          <a:lstStyle/>
          <a:p>
            <a:pPr eaLnBrk="1" hangingPunct="1"/>
            <a:endParaRPr lang="en-US" altLang="en-US" sz="2400" smtClean="0">
              <a:solidFill>
                <a:srgbClr val="FFCC00"/>
              </a:solidFill>
            </a:endParaRPr>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l="12891" t="31876" r="12695" b="34375"/>
          <a:stretch>
            <a:fillRect/>
          </a:stretch>
        </p:blipFill>
        <p:spPr bwMode="auto">
          <a:xfrm>
            <a:off x="571500" y="1285875"/>
            <a:ext cx="8072438"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1526" t="34093" r="13499" b="35918"/>
          <a:stretch>
            <a:fillRect/>
          </a:stretch>
        </p:blipFill>
        <p:spPr bwMode="auto">
          <a:xfrm>
            <a:off x="571500" y="3571875"/>
            <a:ext cx="8001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rgbClr val="FFC000"/>
                </a:solidFill>
                <a:effectLst>
                  <a:outerShdw blurRad="38100" dist="38100" dir="2700000" algn="tl">
                    <a:srgbClr val="000000">
                      <a:alpha val="43137"/>
                    </a:srgbClr>
                  </a:outerShdw>
                </a:effectLst>
                <a:latin typeface="Comic Sans MS" pitchFamily="66" charset="0"/>
              </a:rPr>
              <a:t>Solubility of alcohols in water</a:t>
            </a:r>
            <a:endParaRPr lang="en-GB"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515" t="13574" r="14490" b="15398"/>
          <a:stretch>
            <a:fillRect/>
          </a:stretch>
        </p:blipFill>
        <p:spPr>
          <a:xfrm>
            <a:off x="850900" y="1600200"/>
            <a:ext cx="7442200" cy="45259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altLang="en-US" sz="2800" smtClean="0"/>
              <a:t>Alcohols are soluble in water because they have polar hydroxyl group (-OH group) that can make hydrogen bond to the –OH group in water molecules.</a:t>
            </a:r>
          </a:p>
          <a:p>
            <a:r>
              <a:rPr lang="en-GB" altLang="en-US" sz="2800" smtClean="0">
                <a:solidFill>
                  <a:srgbClr val="FFC000"/>
                </a:solidFill>
                <a:latin typeface="Comic Sans MS" pitchFamily="66" charset="0"/>
              </a:rPr>
              <a:t>What will happen to the solubility of alcohols in water as the size of alcohols increases?</a:t>
            </a:r>
          </a:p>
          <a:p>
            <a:r>
              <a:rPr lang="en-GB" altLang="en-US" sz="2800" smtClean="0"/>
              <a:t>Solubility of  alcohols decreases because a smaller proportion of the molecule is polar.</a:t>
            </a:r>
          </a:p>
          <a:p>
            <a:r>
              <a:rPr lang="en-GB" altLang="en-US" sz="2800" smtClean="0">
                <a:solidFill>
                  <a:srgbClr val="FFC000"/>
                </a:solidFill>
                <a:latin typeface="Comic Sans MS" pitchFamily="66" charset="0"/>
              </a:rPr>
              <a:t>What will be the trend of carboxylic acids solubility in water?</a:t>
            </a:r>
          </a:p>
        </p:txBody>
      </p:sp>
      <p:sp>
        <p:nvSpPr>
          <p:cNvPr id="5" name="Title 1"/>
          <p:cNvSpPr>
            <a:spLocks noGrp="1"/>
          </p:cNvSpPr>
          <p:nvPr>
            <p:ph type="title"/>
          </p:nvPr>
        </p:nvSpPr>
        <p:spPr/>
        <p:txBody>
          <a:bodyPr/>
          <a:lstStyle/>
          <a:p>
            <a:pPr>
              <a:defRPr/>
            </a:pPr>
            <a:r>
              <a:rPr lang="en-GB" dirty="0" smtClean="0">
                <a:solidFill>
                  <a:srgbClr val="FFC000"/>
                </a:solidFill>
                <a:effectLst>
                  <a:outerShdw blurRad="38100" dist="38100" dir="2700000" algn="tl">
                    <a:srgbClr val="000000">
                      <a:alpha val="43137"/>
                    </a:srgbClr>
                  </a:outerShdw>
                </a:effectLst>
                <a:latin typeface="Comic Sans MS" pitchFamily="66" charset="0"/>
              </a:rPr>
              <a:t>Solubility of alcohols in water</a:t>
            </a:r>
            <a:endParaRPr lang="en-GB"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8625" y="0"/>
            <a:ext cx="8229600" cy="928688"/>
          </a:xfrm>
        </p:spPr>
        <p:txBody>
          <a:bodyPr/>
          <a:lstStyle/>
          <a:p>
            <a:r>
              <a:rPr lang="en-GB" altLang="en-US" smtClean="0">
                <a:solidFill>
                  <a:srgbClr val="FFC000"/>
                </a:solidFill>
                <a:latin typeface="Comic Sans MS" pitchFamily="66" charset="0"/>
              </a:rPr>
              <a:t>Solubility of hexane in water</a:t>
            </a:r>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487" t="45142" r="13499" b="15398"/>
          <a:stretch>
            <a:fillRect/>
          </a:stretch>
        </p:blipFill>
        <p:spPr>
          <a:xfrm>
            <a:off x="928688" y="928688"/>
            <a:ext cx="7508875" cy="2571750"/>
          </a:xfrm>
          <a:noFill/>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16463" t="8839" r="17448" b="12241"/>
          <a:stretch>
            <a:fillRect/>
          </a:stretch>
        </p:blipFill>
        <p:spPr bwMode="auto">
          <a:xfrm>
            <a:off x="2000250" y="3446463"/>
            <a:ext cx="45720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428750" y="1357313"/>
            <a:ext cx="6429375" cy="1200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3600">
                <a:solidFill>
                  <a:schemeClr val="bg1"/>
                </a:solidFill>
              </a:rPr>
              <a:t>Why are non-polar substances insoluble in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99CC"/>
          </a:solidFill>
        </p:spPr>
        <p:txBody>
          <a:bodyPr/>
          <a:lstStyle/>
          <a:p>
            <a:pPr eaLnBrk="1" hangingPunct="1"/>
            <a:r>
              <a:rPr lang="en-GB" altLang="en-US" b="1" smtClean="0">
                <a:solidFill>
                  <a:schemeClr val="bg1"/>
                </a:solidFill>
              </a:rPr>
              <a:t>BIG picture</a:t>
            </a:r>
          </a:p>
        </p:txBody>
      </p:sp>
      <p:sp>
        <p:nvSpPr>
          <p:cNvPr id="4099" name="Rectangle 3"/>
          <p:cNvSpPr>
            <a:spLocks noGrp="1" noChangeArrowheads="1"/>
          </p:cNvSpPr>
          <p:nvPr>
            <p:ph type="body" idx="1"/>
          </p:nvPr>
        </p:nvSpPr>
        <p:spPr>
          <a:solidFill>
            <a:schemeClr val="hlink"/>
          </a:solidFill>
        </p:spPr>
        <p:txBody>
          <a:bodyPr/>
          <a:lstStyle/>
          <a:p>
            <a:pPr eaLnBrk="1" hangingPunct="1">
              <a:lnSpc>
                <a:spcPct val="80000"/>
              </a:lnSpc>
            </a:pPr>
            <a:r>
              <a:rPr lang="en-GB" altLang="en-US" sz="2400" b="1" smtClean="0">
                <a:solidFill>
                  <a:schemeClr val="bg1"/>
                </a:solidFill>
              </a:rPr>
              <a:t>What skills will you be developing this lesson?</a:t>
            </a:r>
          </a:p>
          <a:p>
            <a:pPr eaLnBrk="1" hangingPunct="1">
              <a:lnSpc>
                <a:spcPct val="80000"/>
              </a:lnSpc>
            </a:pPr>
            <a:endParaRPr lang="en-GB" altLang="en-US" sz="2400" b="1" smtClean="0">
              <a:solidFill>
                <a:schemeClr val="bg1"/>
              </a:solidFill>
            </a:endParaRPr>
          </a:p>
          <a:p>
            <a:pPr eaLnBrk="1" hangingPunct="1">
              <a:lnSpc>
                <a:spcPct val="80000"/>
              </a:lnSpc>
            </a:pPr>
            <a:r>
              <a:rPr lang="en-GB" altLang="en-US" sz="2000" b="1" smtClean="0">
                <a:solidFill>
                  <a:schemeClr val="bg1"/>
                </a:solidFill>
              </a:rPr>
              <a:t>ICT</a:t>
            </a:r>
          </a:p>
          <a:p>
            <a:pPr eaLnBrk="1" hangingPunct="1">
              <a:lnSpc>
                <a:spcPct val="80000"/>
              </a:lnSpc>
            </a:pPr>
            <a:r>
              <a:rPr lang="en-GB" altLang="en-US" sz="2000" b="1" smtClean="0">
                <a:solidFill>
                  <a:schemeClr val="bg1"/>
                </a:solidFill>
              </a:rPr>
              <a:t>Numeracy</a:t>
            </a:r>
          </a:p>
          <a:p>
            <a:pPr eaLnBrk="1" hangingPunct="1">
              <a:lnSpc>
                <a:spcPct val="80000"/>
              </a:lnSpc>
            </a:pPr>
            <a:r>
              <a:rPr lang="en-GB" altLang="en-US" sz="2000" b="1" smtClean="0">
                <a:solidFill>
                  <a:schemeClr val="bg1"/>
                </a:solidFill>
              </a:rPr>
              <a:t>Literacy</a:t>
            </a:r>
          </a:p>
          <a:p>
            <a:pPr eaLnBrk="1" hangingPunct="1">
              <a:lnSpc>
                <a:spcPct val="80000"/>
              </a:lnSpc>
            </a:pPr>
            <a:r>
              <a:rPr lang="en-GB" altLang="en-US" sz="2000" b="1" smtClean="0">
                <a:solidFill>
                  <a:schemeClr val="bg1"/>
                </a:solidFill>
              </a:rPr>
              <a:t>Team work</a:t>
            </a:r>
          </a:p>
          <a:p>
            <a:pPr eaLnBrk="1" hangingPunct="1">
              <a:lnSpc>
                <a:spcPct val="80000"/>
              </a:lnSpc>
            </a:pPr>
            <a:r>
              <a:rPr lang="en-GB" altLang="en-US" sz="2000" b="1" smtClean="0">
                <a:solidFill>
                  <a:schemeClr val="bg1"/>
                </a:solidFill>
              </a:rPr>
              <a:t>Self management</a:t>
            </a:r>
          </a:p>
          <a:p>
            <a:pPr eaLnBrk="1" hangingPunct="1">
              <a:lnSpc>
                <a:spcPct val="80000"/>
              </a:lnSpc>
            </a:pPr>
            <a:r>
              <a:rPr lang="en-GB" altLang="en-US" sz="2000" b="1" smtClean="0">
                <a:solidFill>
                  <a:schemeClr val="bg1"/>
                </a:solidFill>
              </a:rPr>
              <a:t>Creative thinking</a:t>
            </a:r>
          </a:p>
          <a:p>
            <a:pPr eaLnBrk="1" hangingPunct="1">
              <a:lnSpc>
                <a:spcPct val="80000"/>
              </a:lnSpc>
            </a:pPr>
            <a:r>
              <a:rPr lang="en-GB" altLang="en-US" sz="2000" b="1" smtClean="0">
                <a:solidFill>
                  <a:schemeClr val="bg1"/>
                </a:solidFill>
              </a:rPr>
              <a:t>Independent enquiry </a:t>
            </a:r>
          </a:p>
          <a:p>
            <a:pPr eaLnBrk="1" hangingPunct="1">
              <a:lnSpc>
                <a:spcPct val="80000"/>
              </a:lnSpc>
            </a:pPr>
            <a:r>
              <a:rPr lang="en-GB" altLang="en-US" sz="2000" b="1" smtClean="0">
                <a:solidFill>
                  <a:schemeClr val="bg1"/>
                </a:solidFill>
              </a:rPr>
              <a:t>Participation</a:t>
            </a:r>
          </a:p>
          <a:p>
            <a:pPr eaLnBrk="1" hangingPunct="1">
              <a:lnSpc>
                <a:spcPct val="80000"/>
              </a:lnSpc>
            </a:pPr>
            <a:r>
              <a:rPr lang="en-GB" altLang="en-US" sz="2000" b="1" smtClean="0">
                <a:solidFill>
                  <a:schemeClr val="bg1"/>
                </a:solidFill>
              </a:rPr>
              <a:t>Reflection</a:t>
            </a:r>
          </a:p>
          <a:p>
            <a:pPr eaLnBrk="1" hangingPunct="1">
              <a:lnSpc>
                <a:spcPct val="80000"/>
              </a:lnSpc>
            </a:pPr>
            <a:endParaRPr lang="en-GB" altLang="en-US" sz="2000" b="1" smtClean="0">
              <a:solidFill>
                <a:schemeClr val="bg1"/>
              </a:solidFill>
            </a:endParaRPr>
          </a:p>
          <a:p>
            <a:pPr eaLnBrk="1" hangingPunct="1">
              <a:lnSpc>
                <a:spcPct val="80000"/>
              </a:lnSpc>
            </a:pPr>
            <a:r>
              <a:rPr lang="en-GB" altLang="en-US" sz="2400" b="1" smtClean="0">
                <a:solidFill>
                  <a:schemeClr val="bg1"/>
                </a:solidFill>
              </a:rPr>
              <a:t>How is this lesson relevant to every day life? (WRL/CIT)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571625"/>
          </a:xfrm>
        </p:spPr>
        <p:txBody>
          <a:bodyPr/>
          <a:lstStyle/>
          <a:p>
            <a:r>
              <a:rPr lang="en-GB" altLang="en-US" sz="3600" b="1" smtClean="0">
                <a:solidFill>
                  <a:srgbClr val="FFC000"/>
                </a:solidFill>
                <a:latin typeface="Comic Sans MS" pitchFamily="66" charset="0"/>
              </a:rPr>
              <a:t>Solubility of halogenoalkane in water</a:t>
            </a:r>
            <a:endParaRPr lang="en-US" altLang="en-US" sz="3600" b="1" smtClean="0"/>
          </a:p>
        </p:txBody>
      </p:sp>
      <p:pic>
        <p:nvPicPr>
          <p:cNvPr id="225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539" t="27780" r="11526" b="31181"/>
          <a:stretch>
            <a:fillRect/>
          </a:stretch>
        </p:blipFill>
        <p:spPr>
          <a:xfrm>
            <a:off x="571500" y="1785938"/>
            <a:ext cx="8248650" cy="271462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rgbClr val="FFC000"/>
          </a:solidFill>
        </p:spPr>
        <p:txBody>
          <a:bodyPr/>
          <a:lstStyle/>
          <a:p>
            <a:r>
              <a:rPr lang="en-US" altLang="en-US" smtClean="0">
                <a:solidFill>
                  <a:schemeClr val="bg1"/>
                </a:solidFill>
              </a:rPr>
              <a:t>Mixing two organic liquids</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530" t="15152" r="10542" b="18555"/>
          <a:stretch>
            <a:fillRect/>
          </a:stretch>
        </p:blipFill>
        <p:spPr>
          <a:xfrm>
            <a:off x="714375" y="1643063"/>
            <a:ext cx="7659688" cy="4071937"/>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solidFill>
            <a:srgbClr val="FFC000"/>
          </a:solidFill>
        </p:spPr>
        <p:txBody>
          <a:bodyPr/>
          <a:lstStyle/>
          <a:p>
            <a:r>
              <a:rPr lang="en-US" altLang="en-US" smtClean="0">
                <a:solidFill>
                  <a:schemeClr val="bg1"/>
                </a:solidFill>
              </a:rPr>
              <a:t>Questions</a:t>
            </a:r>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542" t="15152" r="13503" b="16975"/>
          <a:stretch>
            <a:fillRect/>
          </a:stretch>
        </p:blipFill>
        <p:spPr>
          <a:xfrm>
            <a:off x="714375" y="1714500"/>
            <a:ext cx="7802563" cy="4357688"/>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solidFill>
                  <a:srgbClr val="FFC000"/>
                </a:solidFill>
              </a:rPr>
              <a:t>Answers</a:t>
            </a:r>
          </a:p>
        </p:txBody>
      </p:sp>
      <p:pic>
        <p:nvPicPr>
          <p:cNvPr id="2560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851" t="23044" r="16148" b="10663"/>
          <a:stretch>
            <a:fillRect/>
          </a:stretch>
        </p:blipFill>
        <p:spPr>
          <a:xfrm>
            <a:off x="500063" y="1500188"/>
            <a:ext cx="8181975" cy="4643437"/>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body" idx="1"/>
          </p:nvPr>
        </p:nvSpPr>
        <p:spPr>
          <a:xfrm>
            <a:off x="0" y="685800"/>
            <a:ext cx="8991600" cy="2590800"/>
          </a:xfrm>
        </p:spPr>
        <p:txBody>
          <a:bodyPr/>
          <a:lstStyle/>
          <a:p>
            <a:pPr marL="277813" indent="-277813">
              <a:spcBef>
                <a:spcPct val="5000"/>
              </a:spcBef>
            </a:pPr>
            <a:r>
              <a:rPr lang="en-US" altLang="en-US" sz="2800" smtClean="0"/>
              <a:t>The factors that determine solubility are the strength of IMFs and speed of molecules.</a:t>
            </a:r>
          </a:p>
          <a:p>
            <a:pPr marL="277813" indent="-277813">
              <a:spcBef>
                <a:spcPct val="5000"/>
              </a:spcBef>
            </a:pPr>
            <a:r>
              <a:rPr lang="en-US" altLang="en-US" sz="2800" smtClean="0"/>
              <a:t>Solubility is influenced by temperature.</a:t>
            </a:r>
          </a:p>
          <a:p>
            <a:pPr marL="277813" indent="-277813">
              <a:spcBef>
                <a:spcPct val="5000"/>
              </a:spcBef>
            </a:pPr>
            <a:r>
              <a:rPr lang="en-US" altLang="en-US" sz="2800" smtClean="0"/>
              <a:t>In warmer water, more solid will dissolve.</a:t>
            </a:r>
          </a:p>
          <a:p>
            <a:pPr marL="277813" indent="-277813">
              <a:spcBef>
                <a:spcPct val="5000"/>
              </a:spcBef>
            </a:pPr>
            <a:r>
              <a:rPr lang="en-US" altLang="en-US" sz="2800" smtClean="0"/>
              <a:t>This is because a high temperature means H</a:t>
            </a:r>
            <a:r>
              <a:rPr lang="en-US" altLang="en-US" sz="2800" baseline="-25000" smtClean="0"/>
              <a:t>2</a:t>
            </a:r>
            <a:r>
              <a:rPr lang="en-US" altLang="en-US" sz="2800" smtClean="0"/>
              <a:t>O molecules are moving faster (keeping more solid molecules suspended).</a:t>
            </a:r>
          </a:p>
        </p:txBody>
      </p:sp>
      <p:sp>
        <p:nvSpPr>
          <p:cNvPr id="307203" name="Rectangle 3"/>
          <p:cNvSpPr>
            <a:spLocks noGrp="1" noChangeArrowheads="1"/>
          </p:cNvSpPr>
          <p:nvPr>
            <p:ph type="title"/>
          </p:nvPr>
        </p:nvSpPr>
        <p:spPr>
          <a:xfrm>
            <a:off x="685800" y="152400"/>
            <a:ext cx="7772400" cy="533400"/>
          </a:xfrm>
        </p:spPr>
        <p:txBody>
          <a:bodyPr/>
          <a:lstStyle/>
          <a:p>
            <a:pPr>
              <a:defRPr/>
            </a:pPr>
            <a:r>
              <a:rPr lang="en-US" sz="4000" dirty="0">
                <a:solidFill>
                  <a:srgbClr val="FFC000"/>
                </a:solidFill>
                <a:effectLst>
                  <a:outerShdw blurRad="38100" dist="38100" dir="2700000" algn="tl">
                    <a:srgbClr val="000000"/>
                  </a:outerShdw>
                </a:effectLst>
                <a:latin typeface="Comic Sans MS" pitchFamily="66" charset="0"/>
              </a:rPr>
              <a:t>Temperature and Solubility</a:t>
            </a:r>
          </a:p>
        </p:txBody>
      </p:sp>
      <p:sp>
        <p:nvSpPr>
          <p:cNvPr id="307207" name="Rectangle 7"/>
          <p:cNvSpPr>
            <a:spLocks noChangeArrowheads="1"/>
          </p:cNvSpPr>
          <p:nvPr/>
        </p:nvSpPr>
        <p:spPr bwMode="auto">
          <a:xfrm>
            <a:off x="0" y="37861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7813" indent="-2778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
              </a:spcBef>
              <a:buFontTx/>
              <a:buChar char="•"/>
            </a:pPr>
            <a:r>
              <a:rPr lang="en-US" altLang="en-US" sz="2800"/>
              <a:t>Conversely a gas will be less soluble at a higher temperature.</a:t>
            </a:r>
          </a:p>
          <a:p>
            <a:pPr eaLnBrk="1" hangingPunct="1">
              <a:spcBef>
                <a:spcPct val="5000"/>
              </a:spcBef>
              <a:buFontTx/>
              <a:buChar char="•"/>
            </a:pPr>
            <a:r>
              <a:rPr lang="en-US" altLang="en-US" sz="2800"/>
              <a:t>This is because when gas molecules are moving faster they are able to escape from the liquid surface.</a:t>
            </a:r>
          </a:p>
          <a:p>
            <a:pPr eaLnBrk="1" hangingPunct="1">
              <a:spcBef>
                <a:spcPct val="5000"/>
              </a:spcBef>
              <a:buFontTx/>
              <a:buChar char="•"/>
            </a:pPr>
            <a:r>
              <a:rPr lang="en-US" altLang="en-US" sz="2800"/>
              <a:t>Think of cold soda vs. warm soda.  Warm soda goes flat faster.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02">
                                            <p:txEl>
                                              <p:pRg st="0" end="0"/>
                                            </p:txEl>
                                          </p:spTgt>
                                        </p:tgtEl>
                                        <p:attrNameLst>
                                          <p:attrName>style.visibility</p:attrName>
                                        </p:attrNameLst>
                                      </p:cBhvr>
                                      <p:to>
                                        <p:strVal val="visible"/>
                                      </p:to>
                                    </p:set>
                                    <p:animEffect transition="in" filter="wipe(left)">
                                      <p:cBhvr>
                                        <p:cTn id="7" dur="500"/>
                                        <p:tgtEl>
                                          <p:spTgt spid="307202">
                                            <p:txEl>
                                              <p:pRg st="0" end="0"/>
                                            </p:txEl>
                                          </p:spTgt>
                                        </p:tgtEl>
                                      </p:cBhvr>
                                    </p:animEffect>
                                  </p:childTnLst>
                                  <p:subTnLst>
                                    <p:animClr clrSpc="rgb" dir="cw">
                                      <p:cBhvr override="childStyle">
                                        <p:cTn dur="1" fill="hold" display="0" masterRel="nextClick" afterEffect="1"/>
                                        <p:tgtEl>
                                          <p:spTgt spid="307202">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02">
                                            <p:txEl>
                                              <p:pRg st="1" end="1"/>
                                            </p:txEl>
                                          </p:spTgt>
                                        </p:tgtEl>
                                        <p:attrNameLst>
                                          <p:attrName>style.visibility</p:attrName>
                                        </p:attrNameLst>
                                      </p:cBhvr>
                                      <p:to>
                                        <p:strVal val="visible"/>
                                      </p:to>
                                    </p:set>
                                    <p:animEffect transition="in" filter="wipe(left)">
                                      <p:cBhvr>
                                        <p:cTn id="12" dur="500"/>
                                        <p:tgtEl>
                                          <p:spTgt spid="307202">
                                            <p:txEl>
                                              <p:pRg st="1" end="1"/>
                                            </p:txEl>
                                          </p:spTgt>
                                        </p:tgtEl>
                                      </p:cBhvr>
                                    </p:animEffect>
                                  </p:childTnLst>
                                  <p:subTnLst>
                                    <p:animClr clrSpc="rgb" dir="cw">
                                      <p:cBhvr override="childStyle">
                                        <p:cTn dur="1" fill="hold" display="0" masterRel="nextClick" afterEffect="1"/>
                                        <p:tgtEl>
                                          <p:spTgt spid="307202">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02">
                                            <p:txEl>
                                              <p:pRg st="2" end="2"/>
                                            </p:txEl>
                                          </p:spTgt>
                                        </p:tgtEl>
                                        <p:attrNameLst>
                                          <p:attrName>style.visibility</p:attrName>
                                        </p:attrNameLst>
                                      </p:cBhvr>
                                      <p:to>
                                        <p:strVal val="visible"/>
                                      </p:to>
                                    </p:set>
                                    <p:animEffect transition="in" filter="wipe(left)">
                                      <p:cBhvr>
                                        <p:cTn id="17" dur="500"/>
                                        <p:tgtEl>
                                          <p:spTgt spid="307202">
                                            <p:txEl>
                                              <p:pRg st="2" end="2"/>
                                            </p:txEl>
                                          </p:spTgt>
                                        </p:tgtEl>
                                      </p:cBhvr>
                                    </p:animEffect>
                                  </p:childTnLst>
                                  <p:subTnLst>
                                    <p:animClr clrSpc="rgb" dir="cw">
                                      <p:cBhvr override="childStyle">
                                        <p:cTn dur="1" fill="hold" display="0" masterRel="nextClick" afterEffect="1"/>
                                        <p:tgtEl>
                                          <p:spTgt spid="307202">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02">
                                            <p:txEl>
                                              <p:pRg st="3" end="3"/>
                                            </p:txEl>
                                          </p:spTgt>
                                        </p:tgtEl>
                                        <p:attrNameLst>
                                          <p:attrName>style.visibility</p:attrName>
                                        </p:attrNameLst>
                                      </p:cBhvr>
                                      <p:to>
                                        <p:strVal val="visible"/>
                                      </p:to>
                                    </p:set>
                                    <p:animEffect transition="in" filter="wipe(left)">
                                      <p:cBhvr>
                                        <p:cTn id="22" dur="500"/>
                                        <p:tgtEl>
                                          <p:spTgt spid="307202">
                                            <p:txEl>
                                              <p:pRg st="3" end="3"/>
                                            </p:txEl>
                                          </p:spTgt>
                                        </p:tgtEl>
                                      </p:cBhvr>
                                    </p:animEffect>
                                  </p:childTnLst>
                                  <p:subTnLst>
                                    <p:animClr clrSpc="rgb" dir="cw">
                                      <p:cBhvr override="childStyle">
                                        <p:cTn dur="1" fill="hold" display="0" masterRel="nextClick" afterEffect="1"/>
                                        <p:tgtEl>
                                          <p:spTgt spid="307202">
                                            <p:txEl>
                                              <p:pRg st="3" end="3"/>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07">
                                            <p:txEl>
                                              <p:pRg st="0" end="0"/>
                                            </p:txEl>
                                          </p:spTgt>
                                        </p:tgtEl>
                                        <p:attrNameLst>
                                          <p:attrName>style.visibility</p:attrName>
                                        </p:attrNameLst>
                                      </p:cBhvr>
                                      <p:to>
                                        <p:strVal val="visible"/>
                                      </p:to>
                                    </p:set>
                                    <p:animEffect transition="in" filter="wipe(left)">
                                      <p:cBhvr>
                                        <p:cTn id="27" dur="500"/>
                                        <p:tgtEl>
                                          <p:spTgt spid="307207">
                                            <p:txEl>
                                              <p:pRg st="0" end="0"/>
                                            </p:txEl>
                                          </p:spTgt>
                                        </p:tgtEl>
                                      </p:cBhvr>
                                    </p:animEffect>
                                  </p:childTnLst>
                                  <p:subTnLst>
                                    <p:animClr clrSpc="rgb" dir="cw">
                                      <p:cBhvr override="childStyle">
                                        <p:cTn dur="1" fill="hold" display="0" masterRel="nextClick" afterEffect="1"/>
                                        <p:tgtEl>
                                          <p:spTgt spid="307207">
                                            <p:txEl>
                                              <p:pRg st="0" end="0"/>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207">
                                            <p:txEl>
                                              <p:pRg st="1" end="1"/>
                                            </p:txEl>
                                          </p:spTgt>
                                        </p:tgtEl>
                                        <p:attrNameLst>
                                          <p:attrName>style.visibility</p:attrName>
                                        </p:attrNameLst>
                                      </p:cBhvr>
                                      <p:to>
                                        <p:strVal val="visible"/>
                                      </p:to>
                                    </p:set>
                                    <p:animEffect transition="in" filter="wipe(left)">
                                      <p:cBhvr>
                                        <p:cTn id="32" dur="500"/>
                                        <p:tgtEl>
                                          <p:spTgt spid="307207">
                                            <p:txEl>
                                              <p:pRg st="1" end="1"/>
                                            </p:txEl>
                                          </p:spTgt>
                                        </p:tgtEl>
                                      </p:cBhvr>
                                    </p:animEffect>
                                  </p:childTnLst>
                                  <p:subTnLst>
                                    <p:animClr clrSpc="rgb" dir="cw">
                                      <p:cBhvr override="childStyle">
                                        <p:cTn dur="1" fill="hold" display="0" masterRel="nextClick" afterEffect="1"/>
                                        <p:tgtEl>
                                          <p:spTgt spid="307207">
                                            <p:txEl>
                                              <p:pRg st="1" end="1"/>
                                            </p:txEl>
                                          </p:spTgt>
                                        </p:tgtEl>
                                        <p:attrNameLst>
                                          <p:attrName>ppt_c</p:attrName>
                                        </p:attrNameLst>
                                      </p:cBhvr>
                                      <p:to>
                                        <a:schemeClr val="tx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207">
                                            <p:txEl>
                                              <p:pRg st="2" end="2"/>
                                            </p:txEl>
                                          </p:spTgt>
                                        </p:tgtEl>
                                        <p:attrNameLst>
                                          <p:attrName>style.visibility</p:attrName>
                                        </p:attrNameLst>
                                      </p:cBhvr>
                                      <p:to>
                                        <p:strVal val="visible"/>
                                      </p:to>
                                    </p:set>
                                    <p:animEffect transition="in" filter="wipe(left)">
                                      <p:cBhvr>
                                        <p:cTn id="37" dur="500"/>
                                        <p:tgtEl>
                                          <p:spTgt spid="307207">
                                            <p:txEl>
                                              <p:pRg st="2" end="2"/>
                                            </p:txEl>
                                          </p:spTgt>
                                        </p:tgtEl>
                                      </p:cBhvr>
                                    </p:animEffect>
                                  </p:childTnLst>
                                  <p:subTnLst>
                                    <p:animClr clrSpc="rgb" dir="cw">
                                      <p:cBhvr override="childStyle">
                                        <p:cTn dur="1" fill="hold" display="0" masterRel="nextClick" afterEffect="1"/>
                                        <p:tgtEl>
                                          <p:spTgt spid="307207">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build="p" autoUpdateAnimBg="0"/>
      <p:bldP spid="30720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E69D0A"/>
          </a:solidFill>
        </p:spPr>
        <p:txBody>
          <a:bodyPr/>
          <a:lstStyle/>
          <a:p>
            <a:pPr eaLnBrk="1" hangingPunct="1"/>
            <a:r>
              <a:rPr lang="en-GB" altLang="en-US" smtClean="0">
                <a:solidFill>
                  <a:schemeClr val="bg1"/>
                </a:solidFill>
              </a:rPr>
              <a:t>Task 2: Review</a:t>
            </a:r>
          </a:p>
        </p:txBody>
      </p:sp>
      <p:graphicFrame>
        <p:nvGraphicFramePr>
          <p:cNvPr id="14339" name="Group 3"/>
          <p:cNvGraphicFramePr>
            <a:graphicFrameLocks noGrp="1"/>
          </p:cNvGraphicFramePr>
          <p:nvPr>
            <p:ph idx="1"/>
          </p:nvPr>
        </p:nvGraphicFramePr>
        <p:xfrm>
          <a:off x="468313" y="3141663"/>
          <a:ext cx="8229600" cy="199072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pitchFamily="34" charset="0"/>
                        </a:rPr>
                        <a:t>Lesson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pitchFamily="34" charset="0"/>
                        </a:rPr>
                        <a:t>Task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E69D0A"/>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pitchFamily="34"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How can I improve on task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27665" name="Text Box 17"/>
          <p:cNvSpPr txBox="1">
            <a:spLocks noChangeArrowheads="1"/>
          </p:cNvSpPr>
          <p:nvPr/>
        </p:nvSpPr>
        <p:spPr bwMode="auto">
          <a:xfrm>
            <a:off x="468313" y="1700213"/>
            <a:ext cx="8207375" cy="946150"/>
          </a:xfrm>
          <a:prstGeom prst="rect">
            <a:avLst/>
          </a:prstGeom>
          <a:solidFill>
            <a:srgbClr val="E69D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a:solidFill>
                  <a:schemeClr val="bg1"/>
                </a:solidFill>
              </a:rPr>
              <a:t>Go back to your lesson outcome grid and fill out the ‘How I did’ and the ‘Targets’ column.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99FF99"/>
          </a:solidFill>
        </p:spPr>
        <p:txBody>
          <a:bodyPr/>
          <a:lstStyle/>
          <a:p>
            <a:pPr eaLnBrk="1" hangingPunct="1"/>
            <a:r>
              <a:rPr lang="en-GB" altLang="en-US" b="1" smtClean="0">
                <a:solidFill>
                  <a:schemeClr val="bg1"/>
                </a:solidFill>
              </a:rPr>
              <a:t>Homework</a:t>
            </a:r>
          </a:p>
        </p:txBody>
      </p:sp>
      <p:sp>
        <p:nvSpPr>
          <p:cNvPr id="28675" name="Rectangle 3"/>
          <p:cNvSpPr>
            <a:spLocks noGrp="1" noChangeArrowheads="1"/>
          </p:cNvSpPr>
          <p:nvPr>
            <p:ph type="body" idx="1"/>
          </p:nvPr>
        </p:nvSpPr>
        <p:spPr>
          <a:xfrm>
            <a:off x="468313" y="1557338"/>
            <a:ext cx="8229600" cy="4751387"/>
          </a:xfrm>
          <a:ln>
            <a:solidFill>
              <a:srgbClr val="99FF99"/>
            </a:solidFill>
            <a:miter lim="800000"/>
            <a:headEnd/>
            <a:tailEnd/>
          </a:ln>
        </p:spPr>
        <p:txBody>
          <a:bodyPr/>
          <a:lstStyle/>
          <a:p>
            <a:pPr eaLnBrk="1" hangingPunct="1">
              <a:lnSpc>
                <a:spcPct val="90000"/>
              </a:lnSpc>
            </a:pPr>
            <a:r>
              <a:rPr lang="en-GB" altLang="en-US" sz="2800" smtClean="0">
                <a:solidFill>
                  <a:srgbClr val="99FF99"/>
                </a:solidFill>
              </a:rPr>
              <a:t>Homework task:</a:t>
            </a:r>
          </a:p>
          <a:p>
            <a:pPr eaLnBrk="1" hangingPunct="1">
              <a:lnSpc>
                <a:spcPct val="90000"/>
              </a:lnSpc>
            </a:pPr>
            <a:endParaRPr lang="en-GB" altLang="en-US" sz="2800" smtClean="0">
              <a:solidFill>
                <a:srgbClr val="99FF99"/>
              </a:solidFill>
            </a:endParaRPr>
          </a:p>
          <a:p>
            <a:pPr eaLnBrk="1" hangingPunct="1">
              <a:lnSpc>
                <a:spcPct val="90000"/>
              </a:lnSpc>
            </a:pPr>
            <a:r>
              <a:rPr lang="en-GB" altLang="en-US" sz="2800" smtClean="0">
                <a:solidFill>
                  <a:srgbClr val="99FF99"/>
                </a:solidFill>
              </a:rPr>
              <a:t>Due date:</a:t>
            </a:r>
          </a:p>
          <a:p>
            <a:pPr eaLnBrk="1" hangingPunct="1">
              <a:lnSpc>
                <a:spcPct val="90000"/>
              </a:lnSpc>
              <a:buFontTx/>
              <a:buNone/>
            </a:pPr>
            <a:endParaRPr lang="en-GB" altLang="en-US" sz="2800" smtClean="0">
              <a:solidFill>
                <a:srgbClr val="99FF99"/>
              </a:solidFill>
            </a:endParaRPr>
          </a:p>
          <a:p>
            <a:pPr eaLnBrk="1" hangingPunct="1">
              <a:lnSpc>
                <a:spcPct val="90000"/>
              </a:lnSpc>
              <a:buFontTx/>
              <a:buNone/>
            </a:pPr>
            <a:endParaRPr lang="en-GB" altLang="en-US" sz="2800" smtClean="0">
              <a:solidFill>
                <a:srgbClr val="99FF99"/>
              </a:solidFill>
            </a:endParaRPr>
          </a:p>
          <a:p>
            <a:pPr eaLnBrk="1" hangingPunct="1">
              <a:lnSpc>
                <a:spcPct val="90000"/>
              </a:lnSpc>
            </a:pPr>
            <a:r>
              <a:rPr lang="en-GB" altLang="en-US" sz="2400" smtClean="0">
                <a:solidFill>
                  <a:srgbClr val="99FF99"/>
                </a:solidFill>
              </a:rPr>
              <a:t>Criteria for </a:t>
            </a:r>
            <a:r>
              <a:rPr lang="en-GB" altLang="en-US" sz="2400" b="1" smtClean="0">
                <a:solidFill>
                  <a:srgbClr val="66FFFF"/>
                </a:solidFill>
              </a:rPr>
              <a:t>Grade C:</a:t>
            </a:r>
          </a:p>
          <a:p>
            <a:pPr eaLnBrk="1" hangingPunct="1">
              <a:lnSpc>
                <a:spcPct val="90000"/>
              </a:lnSpc>
            </a:pPr>
            <a:endParaRPr lang="en-GB" altLang="en-US" sz="2400" smtClean="0">
              <a:solidFill>
                <a:srgbClr val="99FF99"/>
              </a:solidFill>
            </a:endParaRPr>
          </a:p>
          <a:p>
            <a:pPr eaLnBrk="1" hangingPunct="1">
              <a:lnSpc>
                <a:spcPct val="90000"/>
              </a:lnSpc>
            </a:pPr>
            <a:r>
              <a:rPr lang="en-GB" altLang="en-US" sz="2400" smtClean="0">
                <a:solidFill>
                  <a:srgbClr val="99FF99"/>
                </a:solidFill>
              </a:rPr>
              <a:t>Criteria for </a:t>
            </a:r>
            <a:r>
              <a:rPr lang="en-GB" altLang="en-US" sz="2400" b="1" smtClean="0">
                <a:solidFill>
                  <a:srgbClr val="FFC000"/>
                </a:solidFill>
              </a:rPr>
              <a:t>Grade B:</a:t>
            </a:r>
          </a:p>
          <a:p>
            <a:pPr eaLnBrk="1" hangingPunct="1">
              <a:lnSpc>
                <a:spcPct val="90000"/>
              </a:lnSpc>
            </a:pPr>
            <a:endParaRPr lang="en-GB" altLang="en-US" sz="2400" smtClean="0">
              <a:solidFill>
                <a:srgbClr val="99FF99"/>
              </a:solidFill>
            </a:endParaRPr>
          </a:p>
          <a:p>
            <a:pPr eaLnBrk="1" hangingPunct="1">
              <a:lnSpc>
                <a:spcPct val="90000"/>
              </a:lnSpc>
            </a:pPr>
            <a:r>
              <a:rPr lang="en-GB" altLang="en-US" sz="2400" smtClean="0">
                <a:solidFill>
                  <a:srgbClr val="99FF99"/>
                </a:solidFill>
              </a:rPr>
              <a:t>Criteria for </a:t>
            </a:r>
            <a:r>
              <a:rPr lang="en-GB" altLang="en-US" sz="2400" b="1" smtClean="0">
                <a:solidFill>
                  <a:srgbClr val="00FF00"/>
                </a:solidFill>
              </a:rPr>
              <a:t>Grade A:</a:t>
            </a:r>
          </a:p>
          <a:p>
            <a:pPr eaLnBrk="1" hangingPunct="1">
              <a:lnSpc>
                <a:spcPct val="90000"/>
              </a:lnSpc>
            </a:pPr>
            <a:endParaRPr lang="en-GB" altLang="en-US" sz="2400" smtClean="0">
              <a:solidFill>
                <a:srgbClr val="99FF9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ln>
            <a:solidFill>
              <a:srgbClr val="FF99CC"/>
            </a:solidFill>
            <a:miter lim="800000"/>
            <a:headEnd/>
            <a:tailEnd/>
          </a:ln>
        </p:spPr>
        <p:txBody>
          <a:bodyPr/>
          <a:lstStyle/>
          <a:p>
            <a:pPr eaLnBrk="1" hangingPunct="1">
              <a:buFontTx/>
              <a:buNone/>
            </a:pPr>
            <a:endParaRPr lang="en-US" altLang="en-US" sz="1400" b="1" smtClean="0"/>
          </a:p>
        </p:txBody>
      </p:sp>
      <p:sp>
        <p:nvSpPr>
          <p:cNvPr id="29699" name="Rectangle 2"/>
          <p:cNvSpPr>
            <a:spLocks noGrp="1" noChangeArrowheads="1"/>
          </p:cNvSpPr>
          <p:nvPr>
            <p:ph type="title"/>
          </p:nvPr>
        </p:nvSpPr>
        <p:spPr>
          <a:solidFill>
            <a:srgbClr val="FF99CC"/>
          </a:solidFill>
        </p:spPr>
        <p:txBody>
          <a:bodyPr/>
          <a:lstStyle/>
          <a:p>
            <a:pPr eaLnBrk="1" hangingPunct="1"/>
            <a:r>
              <a:rPr lang="en-GB" altLang="en-US" smtClean="0">
                <a:solidFill>
                  <a:schemeClr val="bg1"/>
                </a:solidFill>
              </a:rPr>
              <a:t>Review of lesson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rgbClr val="66FFFF"/>
          </a:solidFill>
        </p:spPr>
        <p:txBody>
          <a:bodyPr/>
          <a:lstStyle/>
          <a:p>
            <a:r>
              <a:rPr lang="en-GB" altLang="en-US" smtClean="0">
                <a:solidFill>
                  <a:schemeClr val="bg1"/>
                </a:solidFill>
              </a:rPr>
              <a:t>Connector</a:t>
            </a:r>
          </a:p>
        </p:txBody>
      </p:sp>
      <p:sp>
        <p:nvSpPr>
          <p:cNvPr id="5123" name="Content Placeholder 2"/>
          <p:cNvSpPr>
            <a:spLocks noGrp="1"/>
          </p:cNvSpPr>
          <p:nvPr>
            <p:ph idx="1"/>
          </p:nvPr>
        </p:nvSpPr>
        <p:spPr/>
        <p:txBody>
          <a:bodyPr/>
          <a:lstStyle/>
          <a:p>
            <a:pPr marL="457200" indent="-457200">
              <a:buFontTx/>
              <a:buAutoNum type="arabicPeriod"/>
            </a:pPr>
            <a:r>
              <a:rPr lang="en-GB" altLang="en-US" sz="2400" smtClean="0"/>
              <a:t>What is solubility?</a:t>
            </a:r>
          </a:p>
          <a:p>
            <a:pPr marL="457200" indent="-457200">
              <a:buFontTx/>
              <a:buAutoNum type="arabicPeriod"/>
            </a:pPr>
            <a:r>
              <a:rPr lang="en-GB" altLang="en-US" sz="2400" smtClean="0"/>
              <a:t>Give examples.</a:t>
            </a:r>
          </a:p>
          <a:p>
            <a:pPr marL="457200" indent="-457200">
              <a:buFontTx/>
              <a:buAutoNum type="arabicPeriod"/>
            </a:pPr>
            <a:r>
              <a:rPr lang="en-GB" altLang="en-US" sz="2400" smtClean="0"/>
              <a:t>Which of the following will make a solution?</a:t>
            </a:r>
          </a:p>
          <a:p>
            <a:pPr marL="457200" indent="-457200">
              <a:buFontTx/>
              <a:buAutoNum type="alphaUcPeriod"/>
            </a:pPr>
            <a:r>
              <a:rPr lang="en-GB" altLang="en-US" sz="2400" smtClean="0"/>
              <a:t>Salt in water</a:t>
            </a:r>
          </a:p>
          <a:p>
            <a:pPr marL="457200" indent="-457200">
              <a:buFontTx/>
              <a:buAutoNum type="alphaUcPeriod"/>
            </a:pPr>
            <a:r>
              <a:rPr lang="en-GB" altLang="en-US" sz="2400" smtClean="0"/>
              <a:t>Salt in alcohol</a:t>
            </a:r>
          </a:p>
          <a:p>
            <a:pPr marL="457200" indent="-457200">
              <a:buFontTx/>
              <a:buAutoNum type="alphaUcPeriod"/>
            </a:pPr>
            <a:r>
              <a:rPr lang="en-GB" altLang="en-US" sz="2400" smtClean="0"/>
              <a:t>Salt in acid</a:t>
            </a:r>
          </a:p>
          <a:p>
            <a:pPr marL="457200" indent="-457200">
              <a:buFontTx/>
              <a:buAutoNum type="alphaUcPeriod"/>
            </a:pPr>
            <a:r>
              <a:rPr lang="en-GB" altLang="en-US" sz="2400" smtClean="0"/>
              <a:t>Oil in water</a:t>
            </a:r>
          </a:p>
          <a:p>
            <a:pPr marL="457200" indent="-457200">
              <a:buFontTx/>
              <a:buAutoNum type="alphaUcPeriod"/>
            </a:pPr>
            <a:r>
              <a:rPr lang="en-GB" altLang="en-US" sz="2400" smtClean="0"/>
              <a:t>Oil in pentane</a:t>
            </a:r>
          </a:p>
        </p:txBody>
      </p:sp>
      <p:sp>
        <p:nvSpPr>
          <p:cNvPr id="4" name="TextBox 3"/>
          <p:cNvSpPr txBox="1">
            <a:spLocks noChangeArrowheads="1"/>
          </p:cNvSpPr>
          <p:nvPr/>
        </p:nvSpPr>
        <p:spPr bwMode="auto">
          <a:xfrm>
            <a:off x="4357688" y="3071813"/>
            <a:ext cx="4000500" cy="3540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a:solidFill>
                  <a:schemeClr val="bg1"/>
                </a:solidFill>
              </a:rPr>
              <a:t>Water is a very good solvent (aqueous solvent). Other solvents are called Non-aqueous solvents.</a:t>
            </a:r>
          </a:p>
          <a:p>
            <a:pPr eaLnBrk="1" hangingPunct="1"/>
            <a:r>
              <a:rPr lang="en-GB" altLang="en-US" sz="2800">
                <a:solidFill>
                  <a:schemeClr val="bg1"/>
                </a:solidFill>
              </a:rPr>
              <a:t>Hexane, paraffin etc. are called Organic solvents.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66FFFF"/>
          </a:solidFill>
        </p:spPr>
        <p:txBody>
          <a:bodyPr/>
          <a:lstStyle/>
          <a:p>
            <a:pPr eaLnBrk="1" hangingPunct="1"/>
            <a:r>
              <a:rPr lang="en-GB" altLang="en-US" sz="2800" b="1" smtClean="0">
                <a:solidFill>
                  <a:schemeClr val="bg1"/>
                </a:solidFill>
              </a:rPr>
              <a:t>Experiment 1: Solubility of iodine in different solvents (Task 1)</a:t>
            </a:r>
          </a:p>
        </p:txBody>
      </p:sp>
      <p:sp>
        <p:nvSpPr>
          <p:cNvPr id="6147" name="Rectangle 3"/>
          <p:cNvSpPr>
            <a:spLocks noGrp="1" noChangeArrowheads="1"/>
          </p:cNvSpPr>
          <p:nvPr>
            <p:ph type="body" idx="1"/>
          </p:nvPr>
        </p:nvSpPr>
        <p:spPr>
          <a:ln>
            <a:solidFill>
              <a:srgbClr val="66FFFF"/>
            </a:solidFill>
            <a:miter lim="800000"/>
            <a:headEnd/>
            <a:tailEnd/>
          </a:ln>
        </p:spPr>
        <p:txBody>
          <a:bodyPr/>
          <a:lstStyle/>
          <a:p>
            <a:pPr marL="457200" indent="-457200">
              <a:buFontTx/>
              <a:buAutoNum type="alphaUcPeriod"/>
            </a:pPr>
            <a:r>
              <a:rPr lang="en-GB" altLang="en-US" sz="2000" smtClean="0"/>
              <a:t>Put a small crystal of iodine into a test tube.</a:t>
            </a:r>
          </a:p>
          <a:p>
            <a:pPr marL="457200" indent="-457200">
              <a:buFontTx/>
              <a:buAutoNum type="alphaUcPeriod"/>
            </a:pPr>
            <a:r>
              <a:rPr lang="en-GB" altLang="en-US" sz="2000" smtClean="0"/>
              <a:t>Add 5 cm3  of distilled water and put a bung on the tube and shake.</a:t>
            </a:r>
          </a:p>
          <a:p>
            <a:pPr marL="457200" indent="-457200">
              <a:buFontTx/>
              <a:buAutoNum type="alphaUcPeriod"/>
            </a:pPr>
            <a:r>
              <a:rPr lang="en-GB" altLang="en-US" sz="2000" smtClean="0"/>
              <a:t>Try to decide roughly how soluble iodine is in water.</a:t>
            </a:r>
          </a:p>
          <a:p>
            <a:pPr marL="457200" indent="-457200" eaLnBrk="1" hangingPunct="1">
              <a:buFontTx/>
              <a:buAutoNum type="alphaUcPeriod"/>
            </a:pPr>
            <a:r>
              <a:rPr lang="en-GB" altLang="en-US" sz="2000" smtClean="0"/>
              <a:t>Repeat steps A–C but using the solvents ethanol and then (cyclo)hexane</a:t>
            </a:r>
          </a:p>
          <a:p>
            <a:pPr marL="457200" indent="-457200" eaLnBrk="1" hangingPunct="1">
              <a:buFontTx/>
              <a:buAutoNum type="alphaUcPeriod"/>
            </a:pPr>
            <a:r>
              <a:rPr lang="en-GB" altLang="en-US" sz="2000" smtClean="0"/>
              <a:t>Record your observations.</a:t>
            </a:r>
          </a:p>
          <a:p>
            <a:pPr marL="457200" indent="-457200" eaLnBrk="1" hangingPunct="1">
              <a:buFontTx/>
              <a:buAutoNum type="alphaUcPeriod"/>
            </a:pPr>
            <a:endParaRPr lang="en-US" altLang="en-US" sz="2000" b="1" smtClean="0"/>
          </a:p>
        </p:txBody>
      </p:sp>
      <p:sp>
        <p:nvSpPr>
          <p:cNvPr id="6148" name="Rectangle 4"/>
          <p:cNvSpPr>
            <a:spLocks noChangeArrowheads="1"/>
          </p:cNvSpPr>
          <p:nvPr/>
        </p:nvSpPr>
        <p:spPr bwMode="auto">
          <a:xfrm>
            <a:off x="500063" y="3857625"/>
            <a:ext cx="8143875" cy="7080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000" b="1">
                <a:solidFill>
                  <a:srgbClr val="363435"/>
                </a:solidFill>
                <a:ea typeface="Times New Roman" pitchFamily="18" charset="0"/>
                <a:cs typeface="Arial" pitchFamily="34" charset="0"/>
              </a:rPr>
              <a:t>Experiment 2: Solubility of sucrose in different solvents</a:t>
            </a:r>
            <a:endParaRPr lang="en-GB" altLang="en-US" sz="2000">
              <a:ea typeface="Times New Roman" pitchFamily="18" charset="0"/>
              <a:cs typeface="Arial" pitchFamily="34" charset="0"/>
            </a:endParaRPr>
          </a:p>
          <a:p>
            <a:r>
              <a:rPr lang="en-GB" altLang="en-US" sz="2000">
                <a:solidFill>
                  <a:srgbClr val="363435"/>
                </a:solidFill>
                <a:ea typeface="Times New Roman" pitchFamily="18" charset="0"/>
                <a:cs typeface="Arial" pitchFamily="34" charset="0"/>
              </a:rPr>
              <a:t>Repeat steps A–E of experiment 1 but this time using sucrose instead.</a:t>
            </a:r>
            <a:endParaRPr lang="en-GB" altLang="en-US" sz="200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66FFFF"/>
          </a:solidFill>
        </p:spPr>
        <p:txBody>
          <a:bodyPr/>
          <a:lstStyle/>
          <a:p>
            <a:pPr eaLnBrk="1" hangingPunct="1"/>
            <a:r>
              <a:rPr lang="en-GB" altLang="en-US" sz="2000" b="1" smtClean="0">
                <a:solidFill>
                  <a:schemeClr val="bg1"/>
                </a:solidFill>
              </a:rPr>
              <a:t>Experiment 3: Solubility of calcium chloride in different solvents</a:t>
            </a:r>
            <a:br>
              <a:rPr lang="en-GB" altLang="en-US" sz="2000" b="1" smtClean="0">
                <a:solidFill>
                  <a:schemeClr val="bg1"/>
                </a:solidFill>
              </a:rPr>
            </a:br>
            <a:r>
              <a:rPr lang="en-GB" altLang="en-US" sz="2000" b="1" smtClean="0">
                <a:solidFill>
                  <a:schemeClr val="bg1"/>
                </a:solidFill>
              </a:rPr>
              <a:t>Task 1 (Grade C)</a:t>
            </a:r>
          </a:p>
        </p:txBody>
      </p:sp>
      <p:sp>
        <p:nvSpPr>
          <p:cNvPr id="7171" name="Rectangle 3"/>
          <p:cNvSpPr>
            <a:spLocks noGrp="1" noChangeArrowheads="1"/>
          </p:cNvSpPr>
          <p:nvPr>
            <p:ph type="body" idx="1"/>
          </p:nvPr>
        </p:nvSpPr>
        <p:spPr>
          <a:xfrm>
            <a:off x="457200" y="1600200"/>
            <a:ext cx="8186738" cy="4543425"/>
          </a:xfrm>
          <a:ln>
            <a:solidFill>
              <a:srgbClr val="66FFFF"/>
            </a:solidFill>
            <a:miter lim="800000"/>
            <a:headEnd/>
            <a:tailEnd/>
          </a:ln>
        </p:spPr>
        <p:txBody>
          <a:bodyPr/>
          <a:lstStyle/>
          <a:p>
            <a:r>
              <a:rPr lang="en-GB" altLang="en-US" sz="2400" smtClean="0"/>
              <a:t>Repeat experiment 1, steps A–C using calcium chloride instead of iodine, </a:t>
            </a:r>
          </a:p>
          <a:p>
            <a:r>
              <a:rPr lang="en-GB" altLang="en-US" sz="2400" smtClean="0"/>
              <a:t>But to estimate the relative solubility in each solvent silver nitrate solution will be used to roughly determine the amount of Cl–  ions a released. </a:t>
            </a:r>
          </a:p>
          <a:p>
            <a:r>
              <a:rPr lang="en-GB" altLang="en-US" sz="2400" smtClean="0"/>
              <a:t>After shaking the test tube, decant the liquid into another test tube, leaving any excess calcium chloride behind. Add around 1 cm3  of silver nitrate solution. </a:t>
            </a:r>
          </a:p>
          <a:p>
            <a:r>
              <a:rPr lang="en-GB" altLang="en-US" sz="2400" smtClean="0"/>
              <a:t>From the amount of silver chloride precipitated, judge the solubility.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66FFFF"/>
          </a:solidFill>
        </p:spPr>
        <p:txBody>
          <a:bodyPr/>
          <a:lstStyle/>
          <a:p>
            <a:r>
              <a:rPr lang="en-GB" altLang="en-US" smtClean="0">
                <a:solidFill>
                  <a:schemeClr val="bg1"/>
                </a:solidFill>
              </a:rPr>
              <a:t>Questions</a:t>
            </a:r>
          </a:p>
        </p:txBody>
      </p:sp>
      <p:sp>
        <p:nvSpPr>
          <p:cNvPr id="8195" name="Rectangle 3"/>
          <p:cNvSpPr>
            <a:spLocks noGrp="1" noChangeArrowheads="1"/>
          </p:cNvSpPr>
          <p:nvPr>
            <p:ph type="body" idx="1"/>
          </p:nvPr>
        </p:nvSpPr>
        <p:spPr>
          <a:ln>
            <a:solidFill>
              <a:srgbClr val="66FFFF"/>
            </a:solidFill>
            <a:miter lim="800000"/>
            <a:headEnd/>
            <a:tailEnd/>
          </a:ln>
        </p:spPr>
        <p:txBody>
          <a:bodyPr/>
          <a:lstStyle/>
          <a:p>
            <a:pPr eaLnBrk="1" hangingPunct="1"/>
            <a:r>
              <a:rPr lang="en-GB" altLang="en-US" sz="2800" smtClean="0">
                <a:solidFill>
                  <a:schemeClr val="tx2"/>
                </a:solidFill>
              </a:rPr>
              <a:t>For each of the three substances answer the following questions.</a:t>
            </a:r>
          </a:p>
          <a:p>
            <a:pPr eaLnBrk="1" hangingPunct="1"/>
            <a:r>
              <a:rPr lang="en-GB" altLang="en-US" sz="2800" smtClean="0"/>
              <a:t>What sort of intramolecular forces, if any are within the particles?</a:t>
            </a:r>
          </a:p>
          <a:p>
            <a:pPr eaLnBrk="1" hangingPunct="1"/>
            <a:r>
              <a:rPr lang="en-GB" altLang="en-US" sz="2800" smtClean="0"/>
              <a:t>What sort of intermolecular forces exist between the particles?</a:t>
            </a:r>
          </a:p>
          <a:p>
            <a:r>
              <a:rPr lang="en-GB" altLang="en-US" sz="2800" smtClean="0"/>
              <a:t>Explain the relative solubility in each of the three solvents.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0063" y="0"/>
            <a:ext cx="8229600" cy="928688"/>
          </a:xfrm>
          <a:solidFill>
            <a:srgbClr val="66FFFF"/>
          </a:solidFill>
        </p:spPr>
        <p:txBody>
          <a:bodyPr/>
          <a:lstStyle/>
          <a:p>
            <a:r>
              <a:rPr lang="en-GB" altLang="en-US" smtClean="0">
                <a:solidFill>
                  <a:schemeClr val="bg1"/>
                </a:solidFill>
              </a:rPr>
              <a:t>Patterns in solubility</a:t>
            </a:r>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5339" t="27080" r="25337" b="10663"/>
          <a:stretch>
            <a:fillRect/>
          </a:stretch>
        </p:blipFill>
        <p:spPr>
          <a:xfrm>
            <a:off x="1643063" y="1428750"/>
            <a:ext cx="6096000" cy="5022850"/>
          </a:xfrm>
          <a:noFill/>
        </p:spPr>
      </p:pic>
      <p:sp>
        <p:nvSpPr>
          <p:cNvPr id="5" name="Rectangle 4"/>
          <p:cNvSpPr/>
          <p:nvPr/>
        </p:nvSpPr>
        <p:spPr>
          <a:xfrm>
            <a:off x="5929313" y="6072188"/>
            <a:ext cx="2071687"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1" name="TextBox 5"/>
          <p:cNvSpPr txBox="1">
            <a:spLocks noChangeArrowheads="1"/>
          </p:cNvSpPr>
          <p:nvPr/>
        </p:nvSpPr>
        <p:spPr bwMode="auto">
          <a:xfrm>
            <a:off x="1643063" y="857250"/>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b="1"/>
              <a:t>True or False? Justify your answer.</a:t>
            </a:r>
          </a:p>
        </p:txBody>
      </p:sp>
      <p:sp>
        <p:nvSpPr>
          <p:cNvPr id="7" name="TextBox 6"/>
          <p:cNvSpPr txBox="1">
            <a:spLocks noChangeArrowheads="1"/>
          </p:cNvSpPr>
          <p:nvPr/>
        </p:nvSpPr>
        <p:spPr bwMode="auto">
          <a:xfrm>
            <a:off x="2000250" y="0"/>
            <a:ext cx="542925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4800">
                <a:solidFill>
                  <a:schemeClr val="bg1"/>
                </a:solidFill>
              </a:rPr>
              <a:t>Like dissolves like.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66FFFF"/>
          </a:solidFill>
        </p:spPr>
        <p:txBody>
          <a:bodyPr/>
          <a:lstStyle/>
          <a:p>
            <a:pPr eaLnBrk="1" hangingPunct="1"/>
            <a:r>
              <a:rPr lang="en-GB" altLang="en-US" smtClean="0">
                <a:solidFill>
                  <a:schemeClr val="bg1"/>
                </a:solidFill>
              </a:rPr>
              <a:t>Task 1: Review</a:t>
            </a:r>
          </a:p>
        </p:txBody>
      </p:sp>
      <p:graphicFrame>
        <p:nvGraphicFramePr>
          <p:cNvPr id="7200" name="Group 32"/>
          <p:cNvGraphicFramePr>
            <a:graphicFrameLocks noGrp="1"/>
          </p:cNvGraphicFramePr>
          <p:nvPr>
            <p:ph idx="1"/>
          </p:nvPr>
        </p:nvGraphicFramePr>
        <p:xfrm>
          <a:off x="468313" y="3141663"/>
          <a:ext cx="8229600" cy="199072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pitchFamily="34" charset="0"/>
                        </a:rPr>
                        <a:t>Lesson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pitchFamily="34" charset="0"/>
                        </a:rPr>
                        <a:t>Task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pitchFamily="34"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How can I improve on task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10257" name="Text Box 30"/>
          <p:cNvSpPr txBox="1">
            <a:spLocks noChangeArrowheads="1"/>
          </p:cNvSpPr>
          <p:nvPr/>
        </p:nvSpPr>
        <p:spPr bwMode="auto">
          <a:xfrm>
            <a:off x="468313" y="1700213"/>
            <a:ext cx="8207375" cy="9461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a:solidFill>
                  <a:schemeClr val="bg1"/>
                </a:solidFill>
              </a:rPr>
              <a:t>Go back to your lesson outcome grid and fill out the ‘How I did’ and the ‘Targets’ column.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6373813" y="4581525"/>
            <a:ext cx="1943100" cy="1728788"/>
          </a:xfrm>
          <a:prstGeom prst="rect">
            <a:avLst/>
          </a:prstGeom>
          <a:solidFill>
            <a:srgbClr val="FFFF00"/>
          </a:solidFill>
          <a:ln w="9525">
            <a:miter lim="800000"/>
            <a:headEnd/>
            <a:tailEnd/>
          </a:ln>
          <a:scene3d>
            <a:camera prst="legacyObliqueTopRight"/>
            <a:lightRig rig="legacyFlat4" dir="t"/>
          </a:scene3d>
          <a:sp3d extrusionH="887400" prstMaterial="legacyMatte">
            <a:bevelT w="13500" h="13500" prst="angle"/>
            <a:bevelB w="13500" h="13500" prst="angle"/>
            <a:extrusionClr>
              <a:srgbClr val="FFFF00"/>
            </a:extrusionClr>
          </a:sp3d>
        </p:spPr>
        <p:txBody>
          <a:bodyPr wrap="none" anchor="ctr">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FFFF00"/>
              </a:solidFill>
              <a:cs typeface="Arial" pitchFamily="34" charset="0"/>
            </a:endParaRPr>
          </a:p>
        </p:txBody>
      </p:sp>
      <p:sp>
        <p:nvSpPr>
          <p:cNvPr id="240643" name="Rectangle 3"/>
          <p:cNvSpPr>
            <a:spLocks noChangeArrowheads="1"/>
          </p:cNvSpPr>
          <p:nvPr/>
        </p:nvSpPr>
        <p:spPr bwMode="auto">
          <a:xfrm>
            <a:off x="3563938" y="1989138"/>
            <a:ext cx="1655762" cy="1728787"/>
          </a:xfrm>
          <a:prstGeom prst="rect">
            <a:avLst/>
          </a:prstGeom>
          <a:solidFill>
            <a:srgbClr val="FFFF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FF00"/>
            </a:extrusionClr>
          </a:sp3d>
        </p:spPr>
        <p:txBody>
          <a:bodyPr wrap="none" anchor="ctr">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240644" name="Picture 4" descr="naclexpl"/>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r="33138"/>
          <a:stretch>
            <a:fillRect/>
          </a:stretch>
        </p:blipFill>
        <p:spPr>
          <a:xfrm>
            <a:off x="3348038" y="1341438"/>
            <a:ext cx="2447925" cy="2520950"/>
          </a:xfrm>
          <a:noFill/>
        </p:spPr>
      </p:pic>
      <p:sp>
        <p:nvSpPr>
          <p:cNvPr id="11269" name="Rectangle 5"/>
          <p:cNvSpPr>
            <a:spLocks noGrp="1" noChangeArrowheads="1"/>
          </p:cNvSpPr>
          <p:nvPr>
            <p:ph type="title" sz="quarter"/>
          </p:nvPr>
        </p:nvSpPr>
        <p:spPr>
          <a:xfrm>
            <a:off x="457200" y="0"/>
            <a:ext cx="8229600" cy="1143000"/>
          </a:xfrm>
        </p:spPr>
        <p:txBody>
          <a:bodyPr/>
          <a:lstStyle/>
          <a:p>
            <a:r>
              <a:rPr lang="en-GB" altLang="en-US" sz="4800" b="1" smtClean="0">
                <a:solidFill>
                  <a:srgbClr val="FFFF00"/>
                </a:solidFill>
                <a:latin typeface="Comic Sans MS" pitchFamily="66" charset="0"/>
              </a:rPr>
              <a:t>Ions in ionic solids</a:t>
            </a:r>
          </a:p>
        </p:txBody>
      </p:sp>
      <p:pic>
        <p:nvPicPr>
          <p:cNvPr id="240646" name="Picture 6" descr="naclspfil"/>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r="59282"/>
          <a:stretch>
            <a:fillRect/>
          </a:stretch>
        </p:blipFill>
        <p:spPr>
          <a:xfrm>
            <a:off x="6084888" y="3860800"/>
            <a:ext cx="3024187" cy="2997200"/>
          </a:xfrm>
          <a:noFill/>
        </p:spPr>
      </p:pic>
      <p:grpSp>
        <p:nvGrpSpPr>
          <p:cNvPr id="2" name="Group 7"/>
          <p:cNvGrpSpPr>
            <a:grpSpLocks/>
          </p:cNvGrpSpPr>
          <p:nvPr/>
        </p:nvGrpSpPr>
        <p:grpSpPr bwMode="auto">
          <a:xfrm>
            <a:off x="539750" y="4508500"/>
            <a:ext cx="1943100" cy="1728788"/>
            <a:chOff x="340" y="2840"/>
            <a:chExt cx="1224" cy="1089"/>
          </a:xfrm>
        </p:grpSpPr>
        <p:sp>
          <p:nvSpPr>
            <p:cNvPr id="11276" name="Rectangle 8"/>
            <p:cNvSpPr>
              <a:spLocks noChangeArrowheads="1"/>
            </p:cNvSpPr>
            <p:nvPr/>
          </p:nvSpPr>
          <p:spPr bwMode="auto">
            <a:xfrm>
              <a:off x="340" y="2840"/>
              <a:ext cx="1224" cy="1089"/>
            </a:xfrm>
            <a:prstGeom prst="rect">
              <a:avLst/>
            </a:prstGeom>
            <a:solidFill>
              <a:srgbClr val="FFFF00"/>
            </a:solidFill>
            <a:ln w="9525">
              <a:miter lim="800000"/>
              <a:headEnd/>
              <a:tailEnd/>
            </a:ln>
            <a:scene3d>
              <a:camera prst="legacyObliqueTopRight"/>
              <a:lightRig rig="legacyFlat4" dir="t"/>
            </a:scene3d>
            <a:sp3d extrusionH="887400" prstMaterial="legacyMatte">
              <a:bevelT w="13500" h="13500" prst="angle"/>
              <a:bevelB w="13500" h="13500" prst="angle"/>
              <a:extrusionClr>
                <a:srgbClr val="FFFF00"/>
              </a:extrusionClr>
            </a:sp3d>
          </p:spPr>
          <p:txBody>
            <a:bodyPr wrap="none" anchor="ctr">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FFFF00"/>
                </a:solidFill>
                <a:cs typeface="Arial" pitchFamily="34" charset="0"/>
              </a:endParaRPr>
            </a:p>
          </p:txBody>
        </p:sp>
        <p:sp>
          <p:nvSpPr>
            <p:cNvPr id="11277" name="Oval 9"/>
            <p:cNvSpPr>
              <a:spLocks noChangeArrowheads="1"/>
            </p:cNvSpPr>
            <p:nvPr/>
          </p:nvSpPr>
          <p:spPr bwMode="auto">
            <a:xfrm>
              <a:off x="830" y="3608"/>
              <a:ext cx="280" cy="256"/>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1278" name="Oval 10"/>
            <p:cNvSpPr>
              <a:spLocks noChangeArrowheads="1"/>
            </p:cNvSpPr>
            <p:nvPr/>
          </p:nvSpPr>
          <p:spPr bwMode="auto">
            <a:xfrm>
              <a:off x="1179" y="3256"/>
              <a:ext cx="280" cy="256"/>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1279" name="Oval 11"/>
            <p:cNvSpPr>
              <a:spLocks noChangeArrowheads="1"/>
            </p:cNvSpPr>
            <p:nvPr/>
          </p:nvSpPr>
          <p:spPr bwMode="auto">
            <a:xfrm>
              <a:off x="445" y="3256"/>
              <a:ext cx="280" cy="256"/>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1280" name="Oval 12"/>
            <p:cNvSpPr>
              <a:spLocks noChangeArrowheads="1"/>
            </p:cNvSpPr>
            <p:nvPr/>
          </p:nvSpPr>
          <p:spPr bwMode="auto">
            <a:xfrm>
              <a:off x="794" y="2936"/>
              <a:ext cx="280" cy="256"/>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cs typeface="Arial" pitchFamily="34" charset="0"/>
                </a:rPr>
                <a:t>+</a:t>
              </a:r>
            </a:p>
          </p:txBody>
        </p:sp>
        <p:sp>
          <p:nvSpPr>
            <p:cNvPr id="11281" name="Oval 13"/>
            <p:cNvSpPr>
              <a:spLocks noChangeArrowheads="1"/>
            </p:cNvSpPr>
            <p:nvPr/>
          </p:nvSpPr>
          <p:spPr bwMode="auto">
            <a:xfrm>
              <a:off x="1110" y="3512"/>
              <a:ext cx="454" cy="416"/>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1282" name="Oval 14"/>
            <p:cNvSpPr>
              <a:spLocks noChangeArrowheads="1"/>
            </p:cNvSpPr>
            <p:nvPr/>
          </p:nvSpPr>
          <p:spPr bwMode="auto">
            <a:xfrm>
              <a:off x="375" y="3512"/>
              <a:ext cx="454" cy="416"/>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1283" name="Oval 15"/>
            <p:cNvSpPr>
              <a:spLocks noChangeArrowheads="1"/>
            </p:cNvSpPr>
            <p:nvPr/>
          </p:nvSpPr>
          <p:spPr bwMode="auto">
            <a:xfrm>
              <a:off x="725" y="3192"/>
              <a:ext cx="454" cy="416"/>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1284" name="Oval 16"/>
            <p:cNvSpPr>
              <a:spLocks noChangeArrowheads="1"/>
            </p:cNvSpPr>
            <p:nvPr/>
          </p:nvSpPr>
          <p:spPr bwMode="auto">
            <a:xfrm>
              <a:off x="1074" y="2840"/>
              <a:ext cx="455" cy="416"/>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sp>
          <p:nvSpPr>
            <p:cNvPr id="11285" name="Oval 17"/>
            <p:cNvSpPr>
              <a:spLocks noChangeArrowheads="1"/>
            </p:cNvSpPr>
            <p:nvPr/>
          </p:nvSpPr>
          <p:spPr bwMode="auto">
            <a:xfrm>
              <a:off x="340" y="2840"/>
              <a:ext cx="454" cy="416"/>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800" b="1">
                  <a:cs typeface="Arial" pitchFamily="34" charset="0"/>
                </a:rPr>
                <a:t>-</a:t>
              </a:r>
            </a:p>
          </p:txBody>
        </p:sp>
      </p:grpSp>
      <p:sp>
        <p:nvSpPr>
          <p:cNvPr id="240658" name="Oval 18"/>
          <p:cNvSpPr>
            <a:spLocks noChangeArrowheads="1"/>
          </p:cNvSpPr>
          <p:nvPr/>
        </p:nvSpPr>
        <p:spPr bwMode="auto">
          <a:xfrm>
            <a:off x="539750" y="1341438"/>
            <a:ext cx="936625" cy="1008062"/>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000" b="1">
                <a:latin typeface="Comic Sans MS" pitchFamily="66" charset="0"/>
                <a:cs typeface="Arial" pitchFamily="34" charset="0"/>
              </a:rPr>
              <a:t>Cl</a:t>
            </a:r>
            <a:r>
              <a:rPr lang="en-GB" altLang="en-US" sz="4000" b="1" baseline="30000">
                <a:latin typeface="Comic Sans MS" pitchFamily="66" charset="0"/>
                <a:cs typeface="Arial" pitchFamily="34" charset="0"/>
              </a:rPr>
              <a:t>-</a:t>
            </a:r>
            <a:endParaRPr lang="en-GB" altLang="en-US" sz="4000" b="1">
              <a:latin typeface="Comic Sans MS" pitchFamily="66" charset="0"/>
              <a:cs typeface="Arial" pitchFamily="34" charset="0"/>
            </a:endParaRPr>
          </a:p>
        </p:txBody>
      </p:sp>
      <p:sp>
        <p:nvSpPr>
          <p:cNvPr id="240659" name="Oval 19"/>
          <p:cNvSpPr>
            <a:spLocks noChangeArrowheads="1"/>
          </p:cNvSpPr>
          <p:nvPr/>
        </p:nvSpPr>
        <p:spPr bwMode="auto">
          <a:xfrm>
            <a:off x="611188" y="2636838"/>
            <a:ext cx="720725" cy="792162"/>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2800" b="1">
                <a:latin typeface="Comic Sans MS" pitchFamily="66" charset="0"/>
                <a:cs typeface="Arial" pitchFamily="34" charset="0"/>
              </a:rPr>
              <a:t>Na</a:t>
            </a:r>
            <a:r>
              <a:rPr lang="en-GB" altLang="en-US" sz="2800" b="1" baseline="30000">
                <a:latin typeface="Comic Sans MS" pitchFamily="66" charset="0"/>
                <a:cs typeface="Arial" pitchFamily="34" charset="0"/>
              </a:rPr>
              <a:t>+</a:t>
            </a:r>
            <a:endParaRPr lang="en-GB" altLang="en-US" sz="2800" b="1">
              <a:latin typeface="Comic Sans MS" pitchFamily="66" charset="0"/>
              <a:cs typeface="Arial" pitchFamily="34" charset="0"/>
            </a:endParaRPr>
          </a:p>
        </p:txBody>
      </p:sp>
      <p:sp>
        <p:nvSpPr>
          <p:cNvPr id="240660" name="Text Box 20"/>
          <p:cNvSpPr txBox="1">
            <a:spLocks noChangeArrowheads="1"/>
          </p:cNvSpPr>
          <p:nvPr/>
        </p:nvSpPr>
        <p:spPr bwMode="auto">
          <a:xfrm>
            <a:off x="0" y="4221163"/>
            <a:ext cx="9144000" cy="2246312"/>
          </a:xfrm>
          <a:prstGeom prst="rect">
            <a:avLst/>
          </a:prstGeom>
          <a:solidFill>
            <a:srgbClr val="FFFF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a:solidFill>
                  <a:schemeClr val="bg1"/>
                </a:solidFill>
                <a:latin typeface="Comic Sans MS" pitchFamily="66" charset="0"/>
                <a:cs typeface="Arial" pitchFamily="34" charset="0"/>
              </a:rPr>
              <a:t>Opposite charged anions and cations are held together by electrostatic forces. In a lattice, Each ion is surrounded by six oppositely charged ions. Energy is </a:t>
            </a:r>
            <a:r>
              <a:rPr lang="en-GB" altLang="en-US" sz="2800" b="1">
                <a:solidFill>
                  <a:schemeClr val="bg1"/>
                </a:solidFill>
                <a:latin typeface="Comic Sans MS" pitchFamily="66" charset="0"/>
                <a:cs typeface="Arial" pitchFamily="34" charset="0"/>
              </a:rPr>
              <a:t>required</a:t>
            </a:r>
            <a:r>
              <a:rPr lang="en-GB" altLang="en-US" sz="2800">
                <a:solidFill>
                  <a:schemeClr val="bg1"/>
                </a:solidFill>
                <a:latin typeface="Comic Sans MS" pitchFamily="66" charset="0"/>
                <a:cs typeface="Arial" pitchFamily="34" charset="0"/>
              </a:rPr>
              <a:t> to break down the ionic lattice and this is called </a:t>
            </a:r>
            <a:r>
              <a:rPr lang="en-GB" altLang="en-US" sz="2800" b="1">
                <a:solidFill>
                  <a:schemeClr val="bg1"/>
                </a:solidFill>
                <a:latin typeface="Comic Sans MS" pitchFamily="66" charset="0"/>
                <a:cs typeface="Arial" pitchFamily="34" charset="0"/>
              </a:rPr>
              <a:t>Lattice energy</a:t>
            </a:r>
            <a:r>
              <a:rPr lang="en-GB" altLang="en-US" sz="2800">
                <a:solidFill>
                  <a:schemeClr val="bg1"/>
                </a:solidFill>
                <a:latin typeface="Comic Sans MS" pitchFamily="66" charset="0"/>
                <a:cs typeface="Arial" pitchFamily="34" charset="0"/>
              </a:rPr>
              <a:t>.</a:t>
            </a:r>
            <a:endParaRPr lang="en-US" altLang="en-US" sz="2800">
              <a:solidFill>
                <a:schemeClr val="bg1"/>
              </a:solidFill>
              <a:latin typeface="Comic Sans MS" pitchFamily="66" charset="0"/>
              <a:cs typeface="Arial" pitchFamily="34" charset="0"/>
            </a:endParaRPr>
          </a:p>
        </p:txBody>
      </p:sp>
      <p:sp>
        <p:nvSpPr>
          <p:cNvPr id="240661" name="Text Box 21"/>
          <p:cNvSpPr txBox="1">
            <a:spLocks noChangeArrowheads="1"/>
          </p:cNvSpPr>
          <p:nvPr/>
        </p:nvSpPr>
        <p:spPr bwMode="auto">
          <a:xfrm>
            <a:off x="4716463" y="1052513"/>
            <a:ext cx="4176712" cy="1570037"/>
          </a:xfrm>
          <a:prstGeom prst="rect">
            <a:avLst/>
          </a:prstGeom>
          <a:solidFill>
            <a:srgbClr val="FFFF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a:solidFill>
                  <a:schemeClr val="bg1"/>
                </a:solidFill>
                <a:latin typeface="Comic Sans MS" pitchFamily="66" charset="0"/>
                <a:cs typeface="Arial" pitchFamily="34" charset="0"/>
              </a:rPr>
              <a:t>Some other ionic solids have different lattice structures</a:t>
            </a:r>
            <a:endParaRPr lang="en-US" altLang="en-US" sz="3200">
              <a:solidFill>
                <a:schemeClr val="bg1"/>
              </a:solidFill>
              <a:latin typeface="Comic Sans MS"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06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06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06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0" nodeType="clickEffect">
                                  <p:stCondLst>
                                    <p:cond delay="0"/>
                                  </p:stCondLst>
                                  <p:childTnLst>
                                    <p:animScale>
                                      <p:cBhvr>
                                        <p:cTn id="18" dur="2000" fill="hold"/>
                                        <p:tgtEl>
                                          <p:spTgt spid="240643"/>
                                        </p:tgtEl>
                                      </p:cBhvr>
                                      <p:by x="170000" y="170000"/>
                                    </p:animScale>
                                  </p:childTnLst>
                                </p:cTn>
                              </p:par>
                              <p:par>
                                <p:cTn id="19" presetID="6" presetClass="emph" presetSubtype="0" fill="hold" nodeType="withEffect">
                                  <p:stCondLst>
                                    <p:cond delay="0"/>
                                  </p:stCondLst>
                                  <p:childTnLst>
                                    <p:animScale>
                                      <p:cBhvr>
                                        <p:cTn id="20" dur="2000" fill="hold"/>
                                        <p:tgtEl>
                                          <p:spTgt spid="240644"/>
                                        </p:tgtEl>
                                      </p:cBhvr>
                                      <p:by x="150000" y="150000"/>
                                    </p:animScale>
                                  </p:childTnLst>
                                </p:cTn>
                              </p:par>
                              <p:par>
                                <p:cTn id="21" presetID="10" presetClass="exit" presetSubtype="0" fill="hold" grpId="0" nodeType="withEffect">
                                  <p:stCondLst>
                                    <p:cond delay="0"/>
                                  </p:stCondLst>
                                  <p:childTnLst>
                                    <p:animEffect transition="out" filter="fade">
                                      <p:cBhvr>
                                        <p:cTn id="22" dur="2000"/>
                                        <p:tgtEl>
                                          <p:spTgt spid="240642"/>
                                        </p:tgtEl>
                                      </p:cBhvr>
                                    </p:animEffect>
                                    <p:set>
                                      <p:cBhvr>
                                        <p:cTn id="23" dur="1" fill="hold">
                                          <p:stCondLst>
                                            <p:cond delay="1999"/>
                                          </p:stCondLst>
                                        </p:cTn>
                                        <p:tgtEl>
                                          <p:spTgt spid="24064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240646"/>
                                        </p:tgtEl>
                                      </p:cBhvr>
                                    </p:animEffect>
                                    <p:set>
                                      <p:cBhvr>
                                        <p:cTn id="26" dur="1" fill="hold">
                                          <p:stCondLst>
                                            <p:cond delay="1999"/>
                                          </p:stCondLst>
                                        </p:cTn>
                                        <p:tgtEl>
                                          <p:spTgt spid="24064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par>
                          <p:cTn id="30" fill="hold" nodeType="afterGroup">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24066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nimBg="1"/>
      <p:bldP spid="240643" grpId="0" animBg="1"/>
      <p:bldP spid="240658" grpId="0" animBg="1"/>
      <p:bldP spid="240659" grpId="0" animBg="1"/>
      <p:bldP spid="240660" grpId="0" animBg="1"/>
      <p:bldP spid="240661" grpId="0" animBg="1"/>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1289</Words>
  <Application>Microsoft Office PowerPoint</Application>
  <PresentationFormat>On-screen Show (4:3)</PresentationFormat>
  <Paragraphs>265</Paragraphs>
  <Slides>27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Times New Roman</vt:lpstr>
      <vt:lpstr>Microsoft Sans Serif</vt:lpstr>
      <vt:lpstr>Comic Sans MS</vt:lpstr>
      <vt:lpstr>Default Design</vt:lpstr>
      <vt:lpstr>2: Intermolecular forces</vt:lpstr>
      <vt:lpstr>BIG picture</vt:lpstr>
      <vt:lpstr>Connector</vt:lpstr>
      <vt:lpstr>Experiment 1: Solubility of iodine in different solvents (Task 1)</vt:lpstr>
      <vt:lpstr>Experiment 3: Solubility of calcium chloride in different solvents Task 1 (Grade C)</vt:lpstr>
      <vt:lpstr>Questions</vt:lpstr>
      <vt:lpstr>Patterns in solubility</vt:lpstr>
      <vt:lpstr>Task 1: Review</vt:lpstr>
      <vt:lpstr>Ions in ionic solids</vt:lpstr>
      <vt:lpstr>Dissolving an ionic solid in water</vt:lpstr>
      <vt:lpstr>Ions in solution</vt:lpstr>
      <vt:lpstr>PowerPoint Presentation</vt:lpstr>
      <vt:lpstr>PowerPoint Presentation</vt:lpstr>
      <vt:lpstr>PowerPoint Presentation</vt:lpstr>
      <vt:lpstr>Dissolving ionic solid in water</vt:lpstr>
      <vt:lpstr>New  Information for Task 2</vt:lpstr>
      <vt:lpstr>Solubility of alcohols in water</vt:lpstr>
      <vt:lpstr>Solubility of alcohols in water</vt:lpstr>
      <vt:lpstr>Solubility of hexane in water</vt:lpstr>
      <vt:lpstr>Solubility of halogenoalkane in water</vt:lpstr>
      <vt:lpstr>Mixing two organic liquids</vt:lpstr>
      <vt:lpstr>Questions</vt:lpstr>
      <vt:lpstr>Answers</vt:lpstr>
      <vt:lpstr>Temperature and Solubility</vt:lpstr>
      <vt:lpstr>Task 2: Review</vt:lpstr>
      <vt:lpstr>Homework</vt:lpstr>
      <vt:lpstr>Review of lesson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Magna Carta School</cp:lastModifiedBy>
  <cp:revision>64</cp:revision>
  <dcterms:created xsi:type="dcterms:W3CDTF">2002-02-17T22:22:16Z</dcterms:created>
  <dcterms:modified xsi:type="dcterms:W3CDTF">2014-01-27T11:02:33Z</dcterms:modified>
</cp:coreProperties>
</file>