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00FF"/>
    <a:srgbClr val="800000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70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34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40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01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96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00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9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10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71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54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F9F5C-A1D6-4A3D-9D31-477C29183777}" type="datetimeFigureOut">
              <a:rPr lang="en-GB" smtClean="0"/>
              <a:t>29/02/2012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EB0F-137E-41D9-BDB0-4A107FA4F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28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F4JhrBWdY4" TargetMode="External"/><Relationship Id="rId2" Type="http://schemas.openxmlformats.org/officeDocument/2006/relationships/hyperlink" Target="http://www.youtube.com/watch?v=Y06IoBUeVbw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6Zcfg6VW3e8" TargetMode="External"/><Relationship Id="rId4" Type="http://schemas.openxmlformats.org/officeDocument/2006/relationships/hyperlink" Target="http://www.youtube.com/watch?v=OoS3q1C8zt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37248"/>
            <a:ext cx="6595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FFFF00"/>
                </a:solidFill>
              </a:rPr>
              <a:t>Reactions of the halogens and halide ions</a:t>
            </a:r>
            <a:endParaRPr lang="en-GB" sz="2800" b="1" u="sng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052736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b="1" u="sng" dirty="0" smtClean="0">
                <a:solidFill>
                  <a:schemeClr val="bg1"/>
                </a:solidFill>
              </a:rPr>
              <a:t>Halogen displacement reactions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hlinkClick r:id="rId2"/>
              </a:rPr>
              <a:t>http://www.youtube.com/watch?v=Y06IoBUeVbw</a:t>
            </a:r>
            <a:endParaRPr lang="en-GB" sz="2000" dirty="0" smtClean="0"/>
          </a:p>
          <a:p>
            <a:endParaRPr lang="en-GB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2000" b="1" u="sng" dirty="0" smtClean="0">
                <a:solidFill>
                  <a:schemeClr val="bg1"/>
                </a:solidFill>
              </a:rPr>
              <a:t>Test for halide ions</a:t>
            </a:r>
          </a:p>
          <a:p>
            <a:pPr marL="909638" lvl="1" indent="-452438"/>
            <a:r>
              <a:rPr lang="en-GB" sz="2000" dirty="0" smtClean="0">
                <a:hlinkClick r:id="rId3"/>
              </a:rPr>
              <a:t>http://www.youtube.com/watch?v=7F4JhrBWdY4</a:t>
            </a:r>
            <a:endParaRPr lang="en-GB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u="sng" dirty="0" smtClean="0">
                <a:solidFill>
                  <a:schemeClr val="bg1"/>
                </a:solidFill>
              </a:rPr>
              <a:t>Conc. Sulphuric acid and halides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sz="2000" dirty="0" smtClean="0">
                <a:hlinkClick r:id="rId4"/>
              </a:rPr>
              <a:t>http://www.youtube.com/watch?v=OoS3q1C8zts</a:t>
            </a:r>
            <a:endParaRPr lang="en-GB" sz="2000" b="1" u="sng" dirty="0" smtClean="0">
              <a:solidFill>
                <a:schemeClr val="bg1"/>
              </a:solidFill>
            </a:endParaRPr>
          </a:p>
          <a:p>
            <a:endParaRPr lang="en-GB" sz="2000" b="1" u="sng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GB" sz="2000" b="1" u="sng" dirty="0" smtClean="0">
                <a:solidFill>
                  <a:schemeClr val="bg1"/>
                </a:solidFill>
              </a:rPr>
              <a:t>Starch test for iodine</a:t>
            </a:r>
          </a:p>
          <a:p>
            <a:pPr marL="452438" indent="-452438"/>
            <a:r>
              <a:rPr lang="en-GB" sz="2000" b="1" dirty="0">
                <a:solidFill>
                  <a:schemeClr val="bg1"/>
                </a:solidFill>
              </a:rPr>
              <a:t>	</a:t>
            </a:r>
            <a:r>
              <a:rPr lang="en-GB" sz="2000" dirty="0" smtClean="0">
                <a:hlinkClick r:id="rId5"/>
              </a:rPr>
              <a:t>http://www.youtube.com/watch?v=6Zcfg6VW3e8</a:t>
            </a:r>
            <a:endParaRPr lang="en-GB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387"/>
            <a:ext cx="426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u="sng" dirty="0" smtClean="0">
                <a:solidFill>
                  <a:srgbClr val="FFFF00"/>
                </a:solidFill>
              </a:rPr>
              <a:t>Halogen displacement reactions</a:t>
            </a:r>
            <a:endParaRPr lang="en-GB" sz="2400" b="1" u="sng" dirty="0" smtClean="0">
              <a:solidFill>
                <a:srgbClr val="FFFF00"/>
              </a:solidFill>
            </a:endParaRPr>
          </a:p>
        </p:txBody>
      </p:sp>
      <p:pic>
        <p:nvPicPr>
          <p:cNvPr id="4098" name="Picture 2" descr="http://www.docbrown.info/page03/The_Halogens/Xreactivity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20" b="3876"/>
          <a:stretch/>
        </p:blipFill>
        <p:spPr bwMode="auto">
          <a:xfrm>
            <a:off x="323528" y="659296"/>
            <a:ext cx="324285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35896" y="908720"/>
            <a:ext cx="51125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99FF66"/>
                </a:solidFill>
              </a:rPr>
              <a:t>Chlorine</a:t>
            </a:r>
            <a:r>
              <a:rPr lang="en-GB" sz="2000" b="1" dirty="0">
                <a:solidFill>
                  <a:schemeClr val="bg1"/>
                </a:solidFill>
              </a:rPr>
              <a:t> displaces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 bromine </a:t>
            </a:r>
            <a:r>
              <a:rPr lang="en-GB" sz="2000" b="1" dirty="0">
                <a:solidFill>
                  <a:schemeClr val="bg1"/>
                </a:solidFill>
              </a:rPr>
              <a:t>from potassium bromide and </a:t>
            </a:r>
            <a:r>
              <a:rPr lang="en-GB" sz="2000" b="1" dirty="0">
                <a:solidFill>
                  <a:srgbClr val="CC00FF"/>
                </a:solidFill>
              </a:rPr>
              <a:t>iodine</a:t>
            </a:r>
            <a:r>
              <a:rPr lang="en-GB" sz="2000" b="1" dirty="0">
                <a:solidFill>
                  <a:schemeClr val="bg1"/>
                </a:solidFill>
              </a:rPr>
              <a:t> from potassium iodide</a:t>
            </a:r>
            <a:r>
              <a:rPr lang="en-GB" sz="2000" b="1" dirty="0" smtClean="0">
                <a:solidFill>
                  <a:schemeClr val="bg1"/>
                </a:solidFill>
              </a:rPr>
              <a:t>.</a:t>
            </a:r>
          </a:p>
          <a:p>
            <a:endParaRPr lang="en-GB" sz="2000" b="1" dirty="0">
              <a:solidFill>
                <a:schemeClr val="bg1"/>
              </a:solidFill>
            </a:endParaRPr>
          </a:p>
          <a:p>
            <a:endParaRPr lang="en-GB" sz="2000" b="1" dirty="0" smtClean="0">
              <a:solidFill>
                <a:schemeClr val="bg1"/>
              </a:solidFill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Bromine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only displaces </a:t>
            </a:r>
            <a:r>
              <a:rPr lang="en-GB" sz="2000" b="1" dirty="0">
                <a:solidFill>
                  <a:srgbClr val="CC00FF"/>
                </a:solidFill>
              </a:rPr>
              <a:t>iodine</a:t>
            </a:r>
            <a:r>
              <a:rPr lang="en-GB" sz="2000" b="1" dirty="0">
                <a:solidFill>
                  <a:schemeClr val="bg1"/>
                </a:solidFill>
              </a:rPr>
              <a:t> from potassium iodide </a:t>
            </a:r>
            <a:endParaRPr lang="en-GB" sz="2000" b="1" dirty="0" smtClean="0">
              <a:solidFill>
                <a:schemeClr val="bg1"/>
              </a:solidFill>
            </a:endParaRPr>
          </a:p>
          <a:p>
            <a:endParaRPr lang="en-GB" sz="2000" b="1" dirty="0" smtClean="0">
              <a:solidFill>
                <a:schemeClr val="bg1"/>
              </a:solidFill>
            </a:endParaRPr>
          </a:p>
          <a:p>
            <a:endParaRPr lang="en-GB" sz="2000" b="1" dirty="0" smtClean="0">
              <a:solidFill>
                <a:schemeClr val="bg1"/>
              </a:solidFill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CC00FF"/>
                </a:solidFill>
              </a:rPr>
              <a:t>Iodine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cannot displace chlorine or bromine from their salts.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71700" y="5127223"/>
            <a:ext cx="6876764" cy="40011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  <a:r>
              <a:rPr lang="en-GB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most reactive element displaces a least reactive element</a:t>
            </a:r>
            <a:r>
              <a:rPr lang="en-GB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9842" y="5733256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99FF66"/>
                </a:solidFill>
              </a:rPr>
              <a:t>chlorine</a:t>
            </a:r>
            <a:r>
              <a:rPr lang="en-GB" sz="2000" b="1" dirty="0">
                <a:solidFill>
                  <a:schemeClr val="bg1"/>
                </a:solidFill>
              </a:rPr>
              <a:t> &gt;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bromine</a:t>
            </a:r>
            <a:r>
              <a:rPr lang="en-GB" sz="2000" b="1" dirty="0">
                <a:solidFill>
                  <a:schemeClr val="bg1"/>
                </a:solidFill>
              </a:rPr>
              <a:t> &gt; </a:t>
            </a:r>
            <a:r>
              <a:rPr lang="en-GB" sz="2000" b="1" dirty="0">
                <a:solidFill>
                  <a:srgbClr val="CC00FF"/>
                </a:solidFill>
              </a:rPr>
              <a:t>iodine</a:t>
            </a:r>
            <a:endParaRPr lang="en-GB" sz="2000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131383"/>
              </p:ext>
            </p:extLst>
          </p:nvPr>
        </p:nvGraphicFramePr>
        <p:xfrm>
          <a:off x="3707904" y="3645024"/>
          <a:ext cx="5147158" cy="2676143"/>
        </p:xfrm>
        <a:graphic>
          <a:graphicData uri="http://schemas.openxmlformats.org/drawingml/2006/table">
            <a:tbl>
              <a:tblPr/>
              <a:tblGrid>
                <a:gridCol w="2573579"/>
                <a:gridCol w="2573579"/>
              </a:tblGrid>
              <a:tr h="45110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ion present</a:t>
                      </a:r>
                      <a:endParaRPr lang="en-GB" sz="1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observation</a:t>
                      </a:r>
                      <a:endParaRPr lang="en-GB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F</a:t>
                      </a:r>
                      <a:r>
                        <a:rPr lang="en-GB" sz="1600" b="1" baseline="30000" dirty="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-</a:t>
                      </a:r>
                      <a:endParaRPr lang="en-GB" sz="1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no precipitate</a:t>
                      </a:r>
                      <a:endParaRPr lang="en-GB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Cl</a:t>
                      </a:r>
                      <a:r>
                        <a:rPr lang="en-GB" sz="1600" b="1" baseline="3000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-</a:t>
                      </a:r>
                      <a:endParaRPr lang="en-GB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white precipitate</a:t>
                      </a:r>
                      <a:endParaRPr lang="en-GB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Br</a:t>
                      </a:r>
                      <a:r>
                        <a:rPr lang="en-GB" sz="1600" b="1" baseline="3000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-</a:t>
                      </a:r>
                      <a:endParaRPr lang="en-GB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very pale cream precipitate</a:t>
                      </a:r>
                      <a:endParaRPr lang="en-GB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28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I</a:t>
                      </a:r>
                      <a:r>
                        <a:rPr lang="en-GB" sz="1600" b="1" baseline="30000" dirty="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-</a:t>
                      </a:r>
                      <a:endParaRPr lang="en-GB" sz="1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n>
                            <a:solidFill>
                              <a:schemeClr val="tx1"/>
                            </a:solidFill>
                          </a:ln>
                          <a:latin typeface="Helvetica, Arial"/>
                        </a:rPr>
                        <a:t>very pale yellow precipitate</a:t>
                      </a:r>
                      <a:endParaRPr lang="en-GB" sz="1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08965"/>
            <a:ext cx="8496944" cy="310854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 Arial"/>
                <a:cs typeface="Arial" pitchFamily="34" charset="0"/>
              </a:rPr>
              <a:t>Test for Halide 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This test has to be done in solution. If you start from a solid, it must first be dissolved in pure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The solution is acidified by adding dilute nitric acid. (Remember: silver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nitrate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 + dilute 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nitric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 acid.) The nitric acid reacts with, and removes, other ions that might also give a confusing precipitate with silver nitrate.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Silver nitrate solution is then added to give: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The chloride, bromide and iodide precipitates are shown in the photograph: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The chloride precipitate is obviously white, but the other two aren't really very different from each other. You couldn't be sure which you had unless you compared them side-by-side.</a:t>
            </a:r>
          </a:p>
        </p:txBody>
      </p:sp>
      <p:pic>
        <p:nvPicPr>
          <p:cNvPr id="2050" name="Picture 2" descr="http://www.chemguide.co.uk/inorganic/group7/agxpp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22" y="3645024"/>
            <a:ext cx="282934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990316"/>
              </p:ext>
            </p:extLst>
          </p:nvPr>
        </p:nvGraphicFramePr>
        <p:xfrm>
          <a:off x="467545" y="692696"/>
          <a:ext cx="8352926" cy="5439793"/>
        </p:xfrm>
        <a:graphic>
          <a:graphicData uri="http://schemas.openxmlformats.org/drawingml/2006/table">
            <a:tbl>
              <a:tblPr/>
              <a:tblGrid>
                <a:gridCol w="2376263"/>
                <a:gridCol w="5976663"/>
              </a:tblGrid>
              <a:tr h="1746433">
                <a:tc gridSpan="2">
                  <a:txBody>
                    <a:bodyPr/>
                    <a:lstStyle/>
                    <a:p>
                      <a:pPr algn="l"/>
                      <a:r>
                        <a:rPr lang="en-GB" sz="2000" b="1" u="sng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An alternative test </a:t>
                      </a:r>
                      <a:r>
                        <a:rPr lang="en-GB" sz="2000" b="1" u="sng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for halide</a:t>
                      </a:r>
                      <a:r>
                        <a:rPr lang="en-GB" sz="2000" b="1" u="sng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ions </a:t>
                      </a:r>
                      <a:r>
                        <a:rPr lang="en-GB" sz="2000" b="1" u="sng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using </a:t>
                      </a:r>
                      <a:r>
                        <a:rPr lang="en-GB" sz="2000" b="1" u="sng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concentrated sulphuric acid</a:t>
                      </a:r>
                    </a:p>
                    <a:p>
                      <a:pPr algn="l"/>
                      <a:endParaRPr lang="en-GB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If </a:t>
                      </a:r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you add concentrated sulphuric acid to a solid sample of one of the halides you get these results:</a:t>
                      </a:r>
                    </a:p>
                  </a:txBody>
                  <a:tcPr marL="60013" marR="60013" marT="30006" marB="30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506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ion present</a:t>
                      </a: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observation</a:t>
                      </a: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51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en-GB" sz="2000" b="1" baseline="300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steamy acidic fumes (of HF)</a:t>
                      </a: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51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GB" sz="2000" b="1" baseline="300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steamy acidic fumes (of </a:t>
                      </a:r>
                      <a:r>
                        <a:rPr lang="en-GB" sz="2000" dirty="0" err="1">
                          <a:latin typeface="Arial" pitchFamily="34" charset="0"/>
                          <a:cs typeface="Arial" pitchFamily="34" charset="0"/>
                        </a:rPr>
                        <a:t>HCl</a:t>
                      </a:r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2521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en-GB" sz="2000" b="1" baseline="300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steamy acidic fumes (of </a:t>
                      </a:r>
                      <a:r>
                        <a:rPr lang="en-GB" sz="2000" dirty="0" err="1"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) contaminated with brown bromine vapour</a:t>
                      </a: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2521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GB" sz="2000" b="1" baseline="30000" dirty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GB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latin typeface="Arial" pitchFamily="34" charset="0"/>
                          <a:cs typeface="Arial" pitchFamily="34" charset="0"/>
                        </a:rPr>
                        <a:t>Some steamy fumes (of HI), but lots of purple iodine vapour (plus various red colours in the tube)</a:t>
                      </a:r>
                    </a:p>
                  </a:txBody>
                  <a:tcPr marL="62513" marR="62513" marT="62513" marB="62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0051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 marL="60013" marR="60013" marT="30006" marB="30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0013" marR="60013" marT="30006" marB="3000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71813" y="147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3505"/>
              </p:ext>
            </p:extLst>
          </p:nvPr>
        </p:nvGraphicFramePr>
        <p:xfrm>
          <a:off x="341330" y="1628800"/>
          <a:ext cx="8229600" cy="32308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original precipitate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observation</a:t>
                      </a:r>
                      <a:endParaRPr lang="en-GB" b="1">
                        <a:solidFill>
                          <a:schemeClr val="bg1"/>
                        </a:solidFill>
                      </a:endParaRPr>
                    </a:p>
                  </a:txBody>
                  <a:tcPr marL="95250" marR="95250" marT="95250" marB="9525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AgCl</a:t>
                      </a:r>
                      <a:endParaRPr lang="en-GB" b="1">
                        <a:solidFill>
                          <a:schemeClr val="bg1"/>
                        </a:solidFill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precipitate dissolves to give a colourless solution</a:t>
                      </a:r>
                      <a:endParaRPr lang="en-GB" b="1">
                        <a:solidFill>
                          <a:schemeClr val="bg1"/>
                        </a:solidFill>
                      </a:endParaRPr>
                    </a:p>
                  </a:txBody>
                  <a:tcPr marL="95250" marR="95250" marT="95250" marB="9525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/>
                        <a:t>AgBr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precipitate is almost unchanged using dilute ammonia solution, but dissolves in concentrated ammonia solution to give a colourless solution</a:t>
                      </a:r>
                      <a:endParaRPr lang="en-GB" b="1">
                        <a:solidFill>
                          <a:schemeClr val="bg1"/>
                        </a:solidFill>
                      </a:endParaRPr>
                    </a:p>
                  </a:txBody>
                  <a:tcPr marL="95250" marR="95250" marT="95250" marB="9525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AgI</a:t>
                      </a:r>
                      <a:endParaRPr lang="en-GB" b="1">
                        <a:solidFill>
                          <a:schemeClr val="bg1"/>
                        </a:solidFill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precipitate is insoluble in ammonia solution of any concentration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823065"/>
            <a:ext cx="814724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 Arial"/>
                <a:cs typeface="Arial" pitchFamily="34" charset="0"/>
              </a:rPr>
              <a:t>Confirming the precipitate using ammonia solution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 Arial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 Arial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 Arial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 Arial"/>
                <a:cs typeface="Arial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88640"/>
            <a:ext cx="4041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 Arial"/>
                <a:cs typeface="Arial" pitchFamily="34" charset="0"/>
              </a:rPr>
              <a:t>Test for Halide ions Part 2.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 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9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245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Alan</cp:lastModifiedBy>
  <cp:revision>13</cp:revision>
  <dcterms:created xsi:type="dcterms:W3CDTF">2012-02-29T21:46:19Z</dcterms:created>
  <dcterms:modified xsi:type="dcterms:W3CDTF">2012-02-29T22:50:48Z</dcterms:modified>
</cp:coreProperties>
</file>