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5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3AD32-C7E9-415D-84C8-265AF93E61A5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8D708-137A-4365-BBF9-36645CA91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09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4510D-576B-4BA4-9758-5AFA17BDF8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478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2AD2-749E-417A-A4C7-CB3BE856C3B6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BD3B-C6E6-49EC-9569-A51C3DDE6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3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2AD2-749E-417A-A4C7-CB3BE856C3B6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BD3B-C6E6-49EC-9569-A51C3DDE6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98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2AD2-749E-417A-A4C7-CB3BE856C3B6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BD3B-C6E6-49EC-9569-A51C3DDE6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19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2AD2-749E-417A-A4C7-CB3BE856C3B6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BD3B-C6E6-49EC-9569-A51C3DDE6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34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2AD2-749E-417A-A4C7-CB3BE856C3B6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BD3B-C6E6-49EC-9569-A51C3DDE6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08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2AD2-749E-417A-A4C7-CB3BE856C3B6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BD3B-C6E6-49EC-9569-A51C3DDE6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15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2AD2-749E-417A-A4C7-CB3BE856C3B6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BD3B-C6E6-49EC-9569-A51C3DDE6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64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2AD2-749E-417A-A4C7-CB3BE856C3B6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BD3B-C6E6-49EC-9569-A51C3DDE6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74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2AD2-749E-417A-A4C7-CB3BE856C3B6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BD3B-C6E6-49EC-9569-A51C3DDE6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68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2AD2-749E-417A-A4C7-CB3BE856C3B6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BD3B-C6E6-49EC-9569-A51C3DDE6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20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2AD2-749E-417A-A4C7-CB3BE856C3B6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BD3B-C6E6-49EC-9569-A51C3DDE6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69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A2AD2-749E-417A-A4C7-CB3BE856C3B6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6BD3B-C6E6-49EC-9569-A51C3DDE6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64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chemguide.co.uk/mechanisms/nucsub/sn2oh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30082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520" y="149731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/>
              <a:t>The </a:t>
            </a:r>
            <a:r>
              <a:rPr lang="en-GB" u="sng" dirty="0" smtClean="0"/>
              <a:t>S</a:t>
            </a:r>
            <a:r>
              <a:rPr lang="en-GB" u="sng" baseline="-25000" dirty="0" smtClean="0"/>
              <a:t>N</a:t>
            </a:r>
            <a:r>
              <a:rPr lang="en-GB" u="sng" dirty="0" smtClean="0"/>
              <a:t>2 bimolecular </a:t>
            </a:r>
            <a:r>
              <a:rPr lang="en-GB" u="sng" dirty="0" err="1" smtClean="0"/>
              <a:t>nucleophilic</a:t>
            </a:r>
            <a:r>
              <a:rPr lang="en-GB" u="sng" dirty="0" smtClean="0"/>
              <a:t> substitution</a:t>
            </a:r>
            <a:r>
              <a:rPr lang="en-GB" u="sng" dirty="0" smtClean="0"/>
              <a:t> reaction</a:t>
            </a:r>
            <a:endParaRPr lang="en-GB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13593" y="4077072"/>
            <a:ext cx="3744416" cy="156966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Be </a:t>
            </a:r>
            <a:r>
              <a:rPr lang="en-GB" sz="16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very careful when you draw the transition state to make a clear difference between the dotted lines showing the half-made and half-broken bonds, and those showing the bonds going back into the paper.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827584" y="692696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 smtClean="0">
                <a:solidFill>
                  <a:srgbClr val="FF0000"/>
                </a:solidFill>
              </a:rPr>
              <a:t>(Primary </a:t>
            </a:r>
            <a:r>
              <a:rPr lang="en-GB" sz="2000" i="1" dirty="0" err="1" smtClean="0">
                <a:solidFill>
                  <a:srgbClr val="FF0000"/>
                </a:solidFill>
              </a:rPr>
              <a:t>halogenoalkanes</a:t>
            </a:r>
            <a:r>
              <a:rPr lang="en-GB" sz="2000" i="1" dirty="0" smtClean="0">
                <a:solidFill>
                  <a:srgbClr val="FF0000"/>
                </a:solidFill>
              </a:rPr>
              <a:t>)</a:t>
            </a:r>
            <a:endParaRPr lang="en-GB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17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alevelchem.com/img/SN1-nucleophilic_substitution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07"/>
          <a:stretch/>
        </p:blipFill>
        <p:spPr bwMode="auto">
          <a:xfrm>
            <a:off x="539552" y="1628799"/>
            <a:ext cx="7920880" cy="245426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1520" y="149731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/>
              <a:t>The </a:t>
            </a:r>
            <a:r>
              <a:rPr lang="en-GB" u="sng" dirty="0" smtClean="0"/>
              <a:t>S</a:t>
            </a:r>
            <a:r>
              <a:rPr lang="en-GB" u="sng" baseline="-25000" dirty="0" smtClean="0"/>
              <a:t>N</a:t>
            </a:r>
            <a:r>
              <a:rPr lang="en-GB" u="sng" dirty="0"/>
              <a:t>1</a:t>
            </a:r>
            <a:r>
              <a:rPr lang="en-GB" u="sng" dirty="0" smtClean="0"/>
              <a:t> </a:t>
            </a:r>
            <a:r>
              <a:rPr lang="en-GB" u="sng" dirty="0" err="1" smtClean="0"/>
              <a:t>un</a:t>
            </a:r>
            <a:r>
              <a:rPr lang="en-GB" u="sng" dirty="0" err="1" smtClean="0"/>
              <a:t>imolecular</a:t>
            </a:r>
            <a:r>
              <a:rPr lang="en-GB" u="sng" dirty="0" smtClean="0"/>
              <a:t> </a:t>
            </a:r>
            <a:r>
              <a:rPr lang="en-GB" u="sng" dirty="0" err="1" smtClean="0"/>
              <a:t>nucleophilic</a:t>
            </a:r>
            <a:r>
              <a:rPr lang="en-GB" u="sng" dirty="0" smtClean="0"/>
              <a:t> substitution</a:t>
            </a:r>
            <a:r>
              <a:rPr lang="en-GB" u="sng" dirty="0" smtClean="0"/>
              <a:t> reaction</a:t>
            </a:r>
            <a:endParaRPr lang="en-GB" u="sng" dirty="0"/>
          </a:p>
        </p:txBody>
      </p:sp>
      <p:sp>
        <p:nvSpPr>
          <p:cNvPr id="4" name="Rectangle 3"/>
          <p:cNvSpPr/>
          <p:nvPr/>
        </p:nvSpPr>
        <p:spPr>
          <a:xfrm>
            <a:off x="971600" y="614893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 smtClean="0">
                <a:solidFill>
                  <a:srgbClr val="FF0000"/>
                </a:solidFill>
              </a:rPr>
              <a:t>(Tertiary </a:t>
            </a:r>
            <a:r>
              <a:rPr lang="en-GB" sz="2000" i="1" dirty="0" err="1" smtClean="0">
                <a:solidFill>
                  <a:srgbClr val="FF0000"/>
                </a:solidFill>
              </a:rPr>
              <a:t>halogenoalkanes</a:t>
            </a:r>
            <a:r>
              <a:rPr lang="en-GB" sz="2000" i="1" dirty="0" smtClean="0">
                <a:solidFill>
                  <a:srgbClr val="FF0000"/>
                </a:solidFill>
              </a:rPr>
              <a:t>)</a:t>
            </a:r>
            <a:endParaRPr lang="en-GB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812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</Words>
  <Application>Microsoft Office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Featherstone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Crowe</dc:creator>
  <cp:lastModifiedBy>Alan Crowe</cp:lastModifiedBy>
  <cp:revision>1</cp:revision>
  <dcterms:created xsi:type="dcterms:W3CDTF">2013-04-30T15:52:29Z</dcterms:created>
  <dcterms:modified xsi:type="dcterms:W3CDTF">2013-04-30T15:54:03Z</dcterms:modified>
</cp:coreProperties>
</file>